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342" r:id="rId3"/>
    <p:sldId id="280" r:id="rId4"/>
    <p:sldId id="337" r:id="rId5"/>
    <p:sldId id="338" r:id="rId6"/>
    <p:sldId id="257" r:id="rId7"/>
    <p:sldId id="258" r:id="rId8"/>
    <p:sldId id="259" r:id="rId9"/>
    <p:sldId id="308" r:id="rId10"/>
    <p:sldId id="260" r:id="rId11"/>
    <p:sldId id="261" r:id="rId12"/>
    <p:sldId id="264" r:id="rId13"/>
    <p:sldId id="266" r:id="rId14"/>
    <p:sldId id="267" r:id="rId15"/>
    <p:sldId id="268" r:id="rId16"/>
    <p:sldId id="269" r:id="rId17"/>
    <p:sldId id="270" r:id="rId18"/>
    <p:sldId id="271" r:id="rId19"/>
    <p:sldId id="273" r:id="rId20"/>
    <p:sldId id="274" r:id="rId21"/>
    <p:sldId id="336" r:id="rId22"/>
    <p:sldId id="306" r:id="rId23"/>
    <p:sldId id="305" r:id="rId24"/>
    <p:sldId id="307" r:id="rId25"/>
    <p:sldId id="276" r:id="rId26"/>
    <p:sldId id="278" r:id="rId27"/>
    <p:sldId id="279" r:id="rId28"/>
    <p:sldId id="282" r:id="rId29"/>
    <p:sldId id="283" r:id="rId30"/>
    <p:sldId id="277" r:id="rId31"/>
    <p:sldId id="285" r:id="rId32"/>
    <p:sldId id="286" r:id="rId33"/>
    <p:sldId id="287" r:id="rId34"/>
    <p:sldId id="288" r:id="rId35"/>
    <p:sldId id="339" r:id="rId36"/>
    <p:sldId id="289" r:id="rId37"/>
    <p:sldId id="290" r:id="rId38"/>
    <p:sldId id="291" r:id="rId39"/>
    <p:sldId id="292" r:id="rId40"/>
    <p:sldId id="293" r:id="rId41"/>
    <p:sldId id="295" r:id="rId42"/>
    <p:sldId id="296" r:id="rId43"/>
    <p:sldId id="297" r:id="rId44"/>
    <p:sldId id="298" r:id="rId45"/>
    <p:sldId id="299" r:id="rId46"/>
    <p:sldId id="301" r:id="rId47"/>
    <p:sldId id="300" r:id="rId48"/>
    <p:sldId id="302" r:id="rId49"/>
    <p:sldId id="303" r:id="rId50"/>
    <p:sldId id="304" r:id="rId51"/>
    <p:sldId id="263" r:id="rId52"/>
    <p:sldId id="332" r:id="rId53"/>
    <p:sldId id="335" r:id="rId54"/>
    <p:sldId id="333"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6" r:id="rId70"/>
    <p:sldId id="327" r:id="rId71"/>
    <p:sldId id="329" r:id="rId72"/>
    <p:sldId id="328" r:id="rId73"/>
    <p:sldId id="330" r:id="rId74"/>
    <p:sldId id="340" r:id="rId75"/>
    <p:sldId id="341" r:id="rId76"/>
    <p:sldId id="262" r:id="rId77"/>
    <p:sldId id="331" r:id="rId78"/>
    <p:sldId id="334" r:id="rId79"/>
    <p:sldId id="294" r:id="rId80"/>
    <p:sldId id="309" r:id="rId81"/>
    <p:sldId id="343"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2CE22-921D-4B13-AA7A-A11F25B9D424}" v="16485" dt="2025-04-25T04:27:30.629"/>
    <p1510:client id="{A4A0A356-791D-4125-9202-6860AE898BA5}" v="11811" dt="2025-04-24T17:02:39.4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77" autoAdjust="0"/>
  </p:normalViewPr>
  <p:slideViewPr>
    <p:cSldViewPr snapToGrid="0">
      <p:cViewPr varScale="1">
        <p:scale>
          <a:sx n="51" d="100"/>
          <a:sy n="51" d="100"/>
        </p:scale>
        <p:origin x="54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D585E-2A1A-40D6-A586-C185A346290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DB345BF-51A0-4CA5-8142-3E8FB692845A}">
      <dgm:prSet/>
      <dgm:spPr/>
      <dgm:t>
        <a:bodyPr/>
        <a:lstStyle/>
        <a:p>
          <a:pPr>
            <a:lnSpc>
              <a:spcPct val="100000"/>
            </a:lnSpc>
          </a:pPr>
          <a:r>
            <a:rPr lang="en-US" b="1" dirty="0"/>
            <a:t>I do not have any conflicts </a:t>
          </a:r>
          <a:r>
            <a:rPr lang="en-US" dirty="0"/>
            <a:t>in this presentation, but I would like to declare that I was sponsored by the organisers to make this presentation.</a:t>
          </a:r>
        </a:p>
      </dgm:t>
    </dgm:pt>
    <dgm:pt modelId="{EB2EEE7B-298D-467C-BE23-4B11754A304D}" type="parTrans" cxnId="{8B2847F0-AFD3-49A0-BB38-FE0B8CBE58A1}">
      <dgm:prSet/>
      <dgm:spPr/>
      <dgm:t>
        <a:bodyPr/>
        <a:lstStyle/>
        <a:p>
          <a:endParaRPr lang="en-US"/>
        </a:p>
      </dgm:t>
    </dgm:pt>
    <dgm:pt modelId="{512C95A9-210B-40EF-B496-06F4D4020772}" type="sibTrans" cxnId="{8B2847F0-AFD3-49A0-BB38-FE0B8CBE58A1}">
      <dgm:prSet/>
      <dgm:spPr/>
      <dgm:t>
        <a:bodyPr/>
        <a:lstStyle/>
        <a:p>
          <a:endParaRPr lang="en-US"/>
        </a:p>
      </dgm:t>
    </dgm:pt>
    <dgm:pt modelId="{9BED728F-3259-4D6F-B9C6-A22E611A165A}">
      <dgm:prSet/>
      <dgm:spPr/>
      <dgm:t>
        <a:bodyPr/>
        <a:lstStyle/>
        <a:p>
          <a:pPr>
            <a:lnSpc>
              <a:spcPct val="100000"/>
            </a:lnSpc>
          </a:pPr>
          <a:r>
            <a:rPr lang="en-US" dirty="0"/>
            <a:t>Moreso, </a:t>
          </a:r>
          <a:r>
            <a:rPr lang="en-US" b="1" dirty="0"/>
            <a:t>the views expressed do not represent those</a:t>
          </a:r>
          <a:r>
            <a:rPr lang="en-US" dirty="0"/>
            <a:t> </a:t>
          </a:r>
          <a:r>
            <a:rPr lang="en-US" b="1" dirty="0"/>
            <a:t>of the organisers</a:t>
          </a:r>
          <a:r>
            <a:rPr lang="en-US" dirty="0"/>
            <a:t>, </a:t>
          </a:r>
          <a:r>
            <a:rPr lang="en-US" b="1" dirty="0"/>
            <a:t>my institutions or any institution or person mentioned in the cause of the presentation</a:t>
          </a:r>
          <a:r>
            <a:rPr lang="en-US" dirty="0"/>
            <a:t>, except for reference purposes.</a:t>
          </a:r>
        </a:p>
      </dgm:t>
    </dgm:pt>
    <dgm:pt modelId="{D26E05DA-23CF-426E-A3AF-8E73A48FFB3B}" type="parTrans" cxnId="{E8074481-ECA3-4A6B-AA30-36645338F60F}">
      <dgm:prSet/>
      <dgm:spPr/>
      <dgm:t>
        <a:bodyPr/>
        <a:lstStyle/>
        <a:p>
          <a:endParaRPr lang="en-US"/>
        </a:p>
      </dgm:t>
    </dgm:pt>
    <dgm:pt modelId="{C147F92B-3FE8-4D5E-AFC6-B3E97BD33EC7}" type="sibTrans" cxnId="{E8074481-ECA3-4A6B-AA30-36645338F60F}">
      <dgm:prSet/>
      <dgm:spPr/>
      <dgm:t>
        <a:bodyPr/>
        <a:lstStyle/>
        <a:p>
          <a:endParaRPr lang="en-US"/>
        </a:p>
      </dgm:t>
    </dgm:pt>
    <dgm:pt modelId="{FE019880-03EF-46F4-8ED6-A48152A67E56}" type="pres">
      <dgm:prSet presAssocID="{C23D585E-2A1A-40D6-A586-C185A346290A}" presName="root" presStyleCnt="0">
        <dgm:presLayoutVars>
          <dgm:dir/>
          <dgm:resizeHandles val="exact"/>
        </dgm:presLayoutVars>
      </dgm:prSet>
      <dgm:spPr/>
    </dgm:pt>
    <dgm:pt modelId="{60C9C467-7A7A-48B4-B9E5-3C5C09589DA5}" type="pres">
      <dgm:prSet presAssocID="{ADB345BF-51A0-4CA5-8142-3E8FB692845A}" presName="compNode" presStyleCnt="0"/>
      <dgm:spPr/>
    </dgm:pt>
    <dgm:pt modelId="{6003A45F-A8C8-4A92-B4D8-594BA6EBA81A}" type="pres">
      <dgm:prSet presAssocID="{ADB345BF-51A0-4CA5-8142-3E8FB692845A}" presName="bgRect" presStyleLbl="bgShp" presStyleIdx="0" presStyleCnt="2"/>
      <dgm:spPr/>
    </dgm:pt>
    <dgm:pt modelId="{4DD90CCB-1050-4C28-8450-69F3DED8063C}" type="pres">
      <dgm:prSet presAssocID="{ADB345BF-51A0-4CA5-8142-3E8FB692845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82FA21DD-A4D2-49D4-9409-7775E947BA5A}" type="pres">
      <dgm:prSet presAssocID="{ADB345BF-51A0-4CA5-8142-3E8FB692845A}" presName="spaceRect" presStyleCnt="0"/>
      <dgm:spPr/>
    </dgm:pt>
    <dgm:pt modelId="{CA5A1FF0-695E-4E99-B7E3-B31CA266C600}" type="pres">
      <dgm:prSet presAssocID="{ADB345BF-51A0-4CA5-8142-3E8FB692845A}" presName="parTx" presStyleLbl="revTx" presStyleIdx="0" presStyleCnt="2">
        <dgm:presLayoutVars>
          <dgm:chMax val="0"/>
          <dgm:chPref val="0"/>
        </dgm:presLayoutVars>
      </dgm:prSet>
      <dgm:spPr/>
    </dgm:pt>
    <dgm:pt modelId="{24695776-8D41-4E19-9733-5057C0153FAC}" type="pres">
      <dgm:prSet presAssocID="{512C95A9-210B-40EF-B496-06F4D4020772}" presName="sibTrans" presStyleCnt="0"/>
      <dgm:spPr/>
    </dgm:pt>
    <dgm:pt modelId="{4A096A38-B8DA-45AC-99F2-28C6421776B6}" type="pres">
      <dgm:prSet presAssocID="{9BED728F-3259-4D6F-B9C6-A22E611A165A}" presName="compNode" presStyleCnt="0"/>
      <dgm:spPr/>
    </dgm:pt>
    <dgm:pt modelId="{0D40F6B3-C760-4C0C-8294-F5D4E3F57C07}" type="pres">
      <dgm:prSet presAssocID="{9BED728F-3259-4D6F-B9C6-A22E611A165A}" presName="bgRect" presStyleLbl="bgShp" presStyleIdx="1" presStyleCnt="2"/>
      <dgm:spPr/>
    </dgm:pt>
    <dgm:pt modelId="{F4698ABB-0C6B-4B01-83E2-E5C615753DB9}" type="pres">
      <dgm:prSet presAssocID="{9BED728F-3259-4D6F-B9C6-A22E611A165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37F95F9E-95FB-4CBC-B5AE-CA3737958FB5}" type="pres">
      <dgm:prSet presAssocID="{9BED728F-3259-4D6F-B9C6-A22E611A165A}" presName="spaceRect" presStyleCnt="0"/>
      <dgm:spPr/>
    </dgm:pt>
    <dgm:pt modelId="{7D1F46C2-E04C-44E4-AAD2-7D7F6CFA1911}" type="pres">
      <dgm:prSet presAssocID="{9BED728F-3259-4D6F-B9C6-A22E611A165A}" presName="parTx" presStyleLbl="revTx" presStyleIdx="1" presStyleCnt="2">
        <dgm:presLayoutVars>
          <dgm:chMax val="0"/>
          <dgm:chPref val="0"/>
        </dgm:presLayoutVars>
      </dgm:prSet>
      <dgm:spPr/>
    </dgm:pt>
  </dgm:ptLst>
  <dgm:cxnLst>
    <dgm:cxn modelId="{EC54BB28-2A53-48B6-827E-C30A9353CD44}" type="presOf" srcId="{C23D585E-2A1A-40D6-A586-C185A346290A}" destId="{FE019880-03EF-46F4-8ED6-A48152A67E56}" srcOrd="0" destOrd="0" presId="urn:microsoft.com/office/officeart/2018/2/layout/IconVerticalSolidList"/>
    <dgm:cxn modelId="{E8074481-ECA3-4A6B-AA30-36645338F60F}" srcId="{C23D585E-2A1A-40D6-A586-C185A346290A}" destId="{9BED728F-3259-4D6F-B9C6-A22E611A165A}" srcOrd="1" destOrd="0" parTransId="{D26E05DA-23CF-426E-A3AF-8E73A48FFB3B}" sibTransId="{C147F92B-3FE8-4D5E-AFC6-B3E97BD33EC7}"/>
    <dgm:cxn modelId="{CD0D9EAC-7B81-4371-B939-B611BCB65162}" type="presOf" srcId="{9BED728F-3259-4D6F-B9C6-A22E611A165A}" destId="{7D1F46C2-E04C-44E4-AAD2-7D7F6CFA1911}" srcOrd="0" destOrd="0" presId="urn:microsoft.com/office/officeart/2018/2/layout/IconVerticalSolidList"/>
    <dgm:cxn modelId="{B507D9E5-133E-4C22-A823-3DD7370D83F4}" type="presOf" srcId="{ADB345BF-51A0-4CA5-8142-3E8FB692845A}" destId="{CA5A1FF0-695E-4E99-B7E3-B31CA266C600}" srcOrd="0" destOrd="0" presId="urn:microsoft.com/office/officeart/2018/2/layout/IconVerticalSolidList"/>
    <dgm:cxn modelId="{8B2847F0-AFD3-49A0-BB38-FE0B8CBE58A1}" srcId="{C23D585E-2A1A-40D6-A586-C185A346290A}" destId="{ADB345BF-51A0-4CA5-8142-3E8FB692845A}" srcOrd="0" destOrd="0" parTransId="{EB2EEE7B-298D-467C-BE23-4B11754A304D}" sibTransId="{512C95A9-210B-40EF-B496-06F4D4020772}"/>
    <dgm:cxn modelId="{76F5FD22-719C-47BE-BE3B-53BF5E505FB9}" type="presParOf" srcId="{FE019880-03EF-46F4-8ED6-A48152A67E56}" destId="{60C9C467-7A7A-48B4-B9E5-3C5C09589DA5}" srcOrd="0" destOrd="0" presId="urn:microsoft.com/office/officeart/2018/2/layout/IconVerticalSolidList"/>
    <dgm:cxn modelId="{2180CFF7-0CF8-4B31-A180-E1860249BD36}" type="presParOf" srcId="{60C9C467-7A7A-48B4-B9E5-3C5C09589DA5}" destId="{6003A45F-A8C8-4A92-B4D8-594BA6EBA81A}" srcOrd="0" destOrd="0" presId="urn:microsoft.com/office/officeart/2018/2/layout/IconVerticalSolidList"/>
    <dgm:cxn modelId="{DD498027-25A0-413C-BF5D-B0D4276D0F77}" type="presParOf" srcId="{60C9C467-7A7A-48B4-B9E5-3C5C09589DA5}" destId="{4DD90CCB-1050-4C28-8450-69F3DED8063C}" srcOrd="1" destOrd="0" presId="urn:microsoft.com/office/officeart/2018/2/layout/IconVerticalSolidList"/>
    <dgm:cxn modelId="{FE96CD05-744E-48B7-BD19-FB2733C6D9C5}" type="presParOf" srcId="{60C9C467-7A7A-48B4-B9E5-3C5C09589DA5}" destId="{82FA21DD-A4D2-49D4-9409-7775E947BA5A}" srcOrd="2" destOrd="0" presId="urn:microsoft.com/office/officeart/2018/2/layout/IconVerticalSolidList"/>
    <dgm:cxn modelId="{C60B58CC-EB57-4112-8D72-7DEF24F9F5CE}" type="presParOf" srcId="{60C9C467-7A7A-48B4-B9E5-3C5C09589DA5}" destId="{CA5A1FF0-695E-4E99-B7E3-B31CA266C600}" srcOrd="3" destOrd="0" presId="urn:microsoft.com/office/officeart/2018/2/layout/IconVerticalSolidList"/>
    <dgm:cxn modelId="{61F4A672-3F9E-4937-8521-BBD3FA220561}" type="presParOf" srcId="{FE019880-03EF-46F4-8ED6-A48152A67E56}" destId="{24695776-8D41-4E19-9733-5057C0153FAC}" srcOrd="1" destOrd="0" presId="urn:microsoft.com/office/officeart/2018/2/layout/IconVerticalSolidList"/>
    <dgm:cxn modelId="{75E4CB30-CE5E-46F5-A5B0-F2138407ED61}" type="presParOf" srcId="{FE019880-03EF-46F4-8ED6-A48152A67E56}" destId="{4A096A38-B8DA-45AC-99F2-28C6421776B6}" srcOrd="2" destOrd="0" presId="urn:microsoft.com/office/officeart/2018/2/layout/IconVerticalSolidList"/>
    <dgm:cxn modelId="{0E746A02-49E1-4813-9E7F-9A0CFA54C5C0}" type="presParOf" srcId="{4A096A38-B8DA-45AC-99F2-28C6421776B6}" destId="{0D40F6B3-C760-4C0C-8294-F5D4E3F57C07}" srcOrd="0" destOrd="0" presId="urn:microsoft.com/office/officeart/2018/2/layout/IconVerticalSolidList"/>
    <dgm:cxn modelId="{1BE5E17A-9D47-4D8E-BACB-EA350B9638E7}" type="presParOf" srcId="{4A096A38-B8DA-45AC-99F2-28C6421776B6}" destId="{F4698ABB-0C6B-4B01-83E2-E5C615753DB9}" srcOrd="1" destOrd="0" presId="urn:microsoft.com/office/officeart/2018/2/layout/IconVerticalSolidList"/>
    <dgm:cxn modelId="{767A1573-8B7D-4BC1-83FF-B3952219D627}" type="presParOf" srcId="{4A096A38-B8DA-45AC-99F2-28C6421776B6}" destId="{37F95F9E-95FB-4CBC-B5AE-CA3737958FB5}" srcOrd="2" destOrd="0" presId="urn:microsoft.com/office/officeart/2018/2/layout/IconVerticalSolidList"/>
    <dgm:cxn modelId="{C8C218E3-4F39-4481-9079-122EDB4587E1}" type="presParOf" srcId="{4A096A38-B8DA-45AC-99F2-28C6421776B6}" destId="{7D1F46C2-E04C-44E4-AAD2-7D7F6CFA191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22383B-8E38-4DCC-B009-852B2397577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7014493-D894-4398-98CC-3AE7C0CD3901}">
      <dgm:prSet/>
      <dgm:spPr/>
      <dgm:t>
        <a:bodyPr/>
        <a:lstStyle/>
        <a:p>
          <a:r>
            <a:rPr lang="en-US" b="1" dirty="0"/>
            <a:t>Section One- </a:t>
          </a:r>
          <a:r>
            <a:rPr lang="en-US" dirty="0"/>
            <a:t>Policy and how to craft and effective research policy</a:t>
          </a:r>
        </a:p>
      </dgm:t>
    </dgm:pt>
    <dgm:pt modelId="{A982C79F-0EF5-4372-840C-83C6D7F6F561}" type="parTrans" cxnId="{78F67EF3-11B8-40D2-AD16-BEE4AB5A2573}">
      <dgm:prSet/>
      <dgm:spPr/>
      <dgm:t>
        <a:bodyPr/>
        <a:lstStyle/>
        <a:p>
          <a:endParaRPr lang="en-US"/>
        </a:p>
      </dgm:t>
    </dgm:pt>
    <dgm:pt modelId="{7051E245-7284-4A69-90E5-D4E93E06D2F8}" type="sibTrans" cxnId="{78F67EF3-11B8-40D2-AD16-BEE4AB5A2573}">
      <dgm:prSet/>
      <dgm:spPr/>
      <dgm:t>
        <a:bodyPr/>
        <a:lstStyle/>
        <a:p>
          <a:endParaRPr lang="en-US"/>
        </a:p>
      </dgm:t>
    </dgm:pt>
    <dgm:pt modelId="{BB46B013-3A2C-4380-AC89-8DCA418EACBD}">
      <dgm:prSet/>
      <dgm:spPr/>
      <dgm:t>
        <a:bodyPr/>
        <a:lstStyle/>
        <a:p>
          <a:r>
            <a:rPr lang="en-US" b="1" dirty="0"/>
            <a:t>Section Two- </a:t>
          </a:r>
          <a:r>
            <a:rPr lang="en-US" dirty="0"/>
            <a:t>Guidelines and how to craft an effective research guideline</a:t>
          </a:r>
        </a:p>
      </dgm:t>
    </dgm:pt>
    <dgm:pt modelId="{674C21FB-E213-4018-8820-258A0357C0DF}" type="parTrans" cxnId="{0941FADF-D809-4DF9-9EF7-678BC64723DF}">
      <dgm:prSet/>
      <dgm:spPr/>
      <dgm:t>
        <a:bodyPr/>
        <a:lstStyle/>
        <a:p>
          <a:endParaRPr lang="en-US"/>
        </a:p>
      </dgm:t>
    </dgm:pt>
    <dgm:pt modelId="{86469F7A-497D-4258-9688-E78BABB73AD7}" type="sibTrans" cxnId="{0941FADF-D809-4DF9-9EF7-678BC64723DF}">
      <dgm:prSet/>
      <dgm:spPr/>
      <dgm:t>
        <a:bodyPr/>
        <a:lstStyle/>
        <a:p>
          <a:endParaRPr lang="en-US"/>
        </a:p>
      </dgm:t>
    </dgm:pt>
    <dgm:pt modelId="{7F9928A9-4BC2-4C83-ACCD-43F41F4802DE}" type="pres">
      <dgm:prSet presAssocID="{1722383B-8E38-4DCC-B009-852B23975779}" presName="root" presStyleCnt="0">
        <dgm:presLayoutVars>
          <dgm:dir/>
          <dgm:resizeHandles val="exact"/>
        </dgm:presLayoutVars>
      </dgm:prSet>
      <dgm:spPr/>
    </dgm:pt>
    <dgm:pt modelId="{E99AB97D-0EDE-410B-AAA7-5EECB6988DB5}" type="pres">
      <dgm:prSet presAssocID="{07014493-D894-4398-98CC-3AE7C0CD3901}" presName="compNode" presStyleCnt="0"/>
      <dgm:spPr/>
    </dgm:pt>
    <dgm:pt modelId="{5166CF95-1863-4D25-88B8-80BBDBA5D4EA}" type="pres">
      <dgm:prSet presAssocID="{07014493-D894-4398-98CC-3AE7C0CD390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8DB9CA33-476C-4A8D-A648-95C5191F221F}" type="pres">
      <dgm:prSet presAssocID="{07014493-D894-4398-98CC-3AE7C0CD3901}" presName="spaceRect" presStyleCnt="0"/>
      <dgm:spPr/>
    </dgm:pt>
    <dgm:pt modelId="{E3423711-2D83-41A9-B7A5-B19EB64E5CC3}" type="pres">
      <dgm:prSet presAssocID="{07014493-D894-4398-98CC-3AE7C0CD3901}" presName="textRect" presStyleLbl="revTx" presStyleIdx="0" presStyleCnt="2">
        <dgm:presLayoutVars>
          <dgm:chMax val="1"/>
          <dgm:chPref val="1"/>
        </dgm:presLayoutVars>
      </dgm:prSet>
      <dgm:spPr/>
    </dgm:pt>
    <dgm:pt modelId="{BD4E53E4-F462-4C5A-A272-73918D086175}" type="pres">
      <dgm:prSet presAssocID="{7051E245-7284-4A69-90E5-D4E93E06D2F8}" presName="sibTrans" presStyleCnt="0"/>
      <dgm:spPr/>
    </dgm:pt>
    <dgm:pt modelId="{9F6CBCDC-741E-463B-95EE-3DC44C56A457}" type="pres">
      <dgm:prSet presAssocID="{BB46B013-3A2C-4380-AC89-8DCA418EACBD}" presName="compNode" presStyleCnt="0"/>
      <dgm:spPr/>
    </dgm:pt>
    <dgm:pt modelId="{BFBFD389-0D0B-4D89-BFE2-160151A40FFE}" type="pres">
      <dgm:prSet presAssocID="{BB46B013-3A2C-4380-AC89-8DCA418EACB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976CA8EB-6ACC-46EE-BC46-A81C818AEED7}" type="pres">
      <dgm:prSet presAssocID="{BB46B013-3A2C-4380-AC89-8DCA418EACBD}" presName="spaceRect" presStyleCnt="0"/>
      <dgm:spPr/>
    </dgm:pt>
    <dgm:pt modelId="{904BA5E2-7493-4045-9FDE-43E4ACD0D5B1}" type="pres">
      <dgm:prSet presAssocID="{BB46B013-3A2C-4380-AC89-8DCA418EACBD}" presName="textRect" presStyleLbl="revTx" presStyleIdx="1" presStyleCnt="2">
        <dgm:presLayoutVars>
          <dgm:chMax val="1"/>
          <dgm:chPref val="1"/>
        </dgm:presLayoutVars>
      </dgm:prSet>
      <dgm:spPr/>
    </dgm:pt>
  </dgm:ptLst>
  <dgm:cxnLst>
    <dgm:cxn modelId="{69F28E3A-4B15-4259-A5FF-BAB26BF7CAD3}" type="presOf" srcId="{1722383B-8E38-4DCC-B009-852B23975779}" destId="{7F9928A9-4BC2-4C83-ACCD-43F41F4802DE}" srcOrd="0" destOrd="0" presId="urn:microsoft.com/office/officeart/2018/2/layout/IconLabelList"/>
    <dgm:cxn modelId="{2633194B-884B-4CA5-AC9F-FF32A6B8D889}" type="presOf" srcId="{07014493-D894-4398-98CC-3AE7C0CD3901}" destId="{E3423711-2D83-41A9-B7A5-B19EB64E5CC3}" srcOrd="0" destOrd="0" presId="urn:microsoft.com/office/officeart/2018/2/layout/IconLabelList"/>
    <dgm:cxn modelId="{2021B56B-BC4D-42E8-BBF5-F0114A72D502}" type="presOf" srcId="{BB46B013-3A2C-4380-AC89-8DCA418EACBD}" destId="{904BA5E2-7493-4045-9FDE-43E4ACD0D5B1}" srcOrd="0" destOrd="0" presId="urn:microsoft.com/office/officeart/2018/2/layout/IconLabelList"/>
    <dgm:cxn modelId="{0941FADF-D809-4DF9-9EF7-678BC64723DF}" srcId="{1722383B-8E38-4DCC-B009-852B23975779}" destId="{BB46B013-3A2C-4380-AC89-8DCA418EACBD}" srcOrd="1" destOrd="0" parTransId="{674C21FB-E213-4018-8820-258A0357C0DF}" sibTransId="{86469F7A-497D-4258-9688-E78BABB73AD7}"/>
    <dgm:cxn modelId="{78F67EF3-11B8-40D2-AD16-BEE4AB5A2573}" srcId="{1722383B-8E38-4DCC-B009-852B23975779}" destId="{07014493-D894-4398-98CC-3AE7C0CD3901}" srcOrd="0" destOrd="0" parTransId="{A982C79F-0EF5-4372-840C-83C6D7F6F561}" sibTransId="{7051E245-7284-4A69-90E5-D4E93E06D2F8}"/>
    <dgm:cxn modelId="{8EA5181F-B0C9-42BF-B9AF-FA9623F7317D}" type="presParOf" srcId="{7F9928A9-4BC2-4C83-ACCD-43F41F4802DE}" destId="{E99AB97D-0EDE-410B-AAA7-5EECB6988DB5}" srcOrd="0" destOrd="0" presId="urn:microsoft.com/office/officeart/2018/2/layout/IconLabelList"/>
    <dgm:cxn modelId="{FE16784F-AAB6-4DEC-B8F6-8F9300C6F892}" type="presParOf" srcId="{E99AB97D-0EDE-410B-AAA7-5EECB6988DB5}" destId="{5166CF95-1863-4D25-88B8-80BBDBA5D4EA}" srcOrd="0" destOrd="0" presId="urn:microsoft.com/office/officeart/2018/2/layout/IconLabelList"/>
    <dgm:cxn modelId="{95DD00CB-02DC-4C3F-8B2A-63F5809E20EA}" type="presParOf" srcId="{E99AB97D-0EDE-410B-AAA7-5EECB6988DB5}" destId="{8DB9CA33-476C-4A8D-A648-95C5191F221F}" srcOrd="1" destOrd="0" presId="urn:microsoft.com/office/officeart/2018/2/layout/IconLabelList"/>
    <dgm:cxn modelId="{E8B22B59-95C7-4375-8973-A3E0C4931604}" type="presParOf" srcId="{E99AB97D-0EDE-410B-AAA7-5EECB6988DB5}" destId="{E3423711-2D83-41A9-B7A5-B19EB64E5CC3}" srcOrd="2" destOrd="0" presId="urn:microsoft.com/office/officeart/2018/2/layout/IconLabelList"/>
    <dgm:cxn modelId="{662C257D-5032-4C9C-86AB-48DF5997027C}" type="presParOf" srcId="{7F9928A9-4BC2-4C83-ACCD-43F41F4802DE}" destId="{BD4E53E4-F462-4C5A-A272-73918D086175}" srcOrd="1" destOrd="0" presId="urn:microsoft.com/office/officeart/2018/2/layout/IconLabelList"/>
    <dgm:cxn modelId="{B5B6CDDE-6CF7-4F67-BA6A-F134AAD2DADA}" type="presParOf" srcId="{7F9928A9-4BC2-4C83-ACCD-43F41F4802DE}" destId="{9F6CBCDC-741E-463B-95EE-3DC44C56A457}" srcOrd="2" destOrd="0" presId="urn:microsoft.com/office/officeart/2018/2/layout/IconLabelList"/>
    <dgm:cxn modelId="{A18F52CF-BC2C-41EE-BB22-1D2D31547B95}" type="presParOf" srcId="{9F6CBCDC-741E-463B-95EE-3DC44C56A457}" destId="{BFBFD389-0D0B-4D89-BFE2-160151A40FFE}" srcOrd="0" destOrd="0" presId="urn:microsoft.com/office/officeart/2018/2/layout/IconLabelList"/>
    <dgm:cxn modelId="{2B90CD3C-BB5D-4B4E-86A4-D8019A8AD278}" type="presParOf" srcId="{9F6CBCDC-741E-463B-95EE-3DC44C56A457}" destId="{976CA8EB-6ACC-46EE-BC46-A81C818AEED7}" srcOrd="1" destOrd="0" presId="urn:microsoft.com/office/officeart/2018/2/layout/IconLabelList"/>
    <dgm:cxn modelId="{F336BD84-53FA-4E19-B4A2-DD784C172853}" type="presParOf" srcId="{9F6CBCDC-741E-463B-95EE-3DC44C56A457}" destId="{904BA5E2-7493-4045-9FDE-43E4ACD0D5B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CDBAFB-9F35-4A60-BFD0-FA332FA941B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979B9CE-82F1-46E5-AE41-6B365E527F7B}">
      <dgm:prSet/>
      <dgm:spPr/>
      <dgm:t>
        <a:bodyPr/>
        <a:lstStyle/>
        <a:p>
          <a:r>
            <a:rPr lang="en-US" b="1"/>
            <a:t>The Concept of Policy</a:t>
          </a:r>
          <a:r>
            <a:rPr lang="en-US"/>
            <a:t>:</a:t>
          </a:r>
        </a:p>
      </dgm:t>
    </dgm:pt>
    <dgm:pt modelId="{177BE006-364B-41A1-AFC0-30CB9A8EC971}" type="parTrans" cxnId="{889FEA44-A0CF-45FB-AC50-8BF9CC122CF2}">
      <dgm:prSet/>
      <dgm:spPr/>
      <dgm:t>
        <a:bodyPr/>
        <a:lstStyle/>
        <a:p>
          <a:endParaRPr lang="en-US"/>
        </a:p>
      </dgm:t>
    </dgm:pt>
    <dgm:pt modelId="{BC05CD42-60AA-4E31-947E-7CE80E74C505}" type="sibTrans" cxnId="{889FEA44-A0CF-45FB-AC50-8BF9CC122CF2}">
      <dgm:prSet/>
      <dgm:spPr/>
      <dgm:t>
        <a:bodyPr/>
        <a:lstStyle/>
        <a:p>
          <a:endParaRPr lang="en-US"/>
        </a:p>
      </dgm:t>
    </dgm:pt>
    <dgm:pt modelId="{A7B10A34-502F-4E9C-9E91-2BF00E811036}">
      <dgm:prSet/>
      <dgm:spPr/>
      <dgm:t>
        <a:bodyPr/>
        <a:lstStyle/>
        <a:p>
          <a:r>
            <a:rPr lang="en-US"/>
            <a:t>Society is ordered, steered and directed towards desired end by the State through policies (in the same vein- the research community which includes all stakeholders)</a:t>
          </a:r>
        </a:p>
      </dgm:t>
    </dgm:pt>
    <dgm:pt modelId="{BA9FDCA9-7133-4C7C-AB01-3423A131658F}" type="parTrans" cxnId="{2A9D3E6F-C18A-422C-8308-B67550A89971}">
      <dgm:prSet/>
      <dgm:spPr/>
      <dgm:t>
        <a:bodyPr/>
        <a:lstStyle/>
        <a:p>
          <a:endParaRPr lang="en-US"/>
        </a:p>
      </dgm:t>
    </dgm:pt>
    <dgm:pt modelId="{B862296B-C928-4CF1-A357-4EB4B4B61DE4}" type="sibTrans" cxnId="{2A9D3E6F-C18A-422C-8308-B67550A89971}">
      <dgm:prSet/>
      <dgm:spPr/>
      <dgm:t>
        <a:bodyPr/>
        <a:lstStyle/>
        <a:p>
          <a:endParaRPr lang="en-US"/>
        </a:p>
      </dgm:t>
    </dgm:pt>
    <dgm:pt modelId="{D20A997B-6314-499A-A996-A6BC59B48951}">
      <dgm:prSet/>
      <dgm:spPr/>
      <dgm:t>
        <a:bodyPr/>
        <a:lstStyle/>
        <a:p>
          <a:r>
            <a:rPr lang="en-US"/>
            <a:t>Policy is the object, tool and means of </a:t>
          </a:r>
          <a:r>
            <a:rPr lang="en-US" u="sng"/>
            <a:t>governance</a:t>
          </a:r>
          <a:r>
            <a:rPr lang="en-US"/>
            <a:t> (what is governance?)</a:t>
          </a:r>
        </a:p>
      </dgm:t>
    </dgm:pt>
    <dgm:pt modelId="{473D7795-E90A-453E-BA99-A24DC24B5EC5}" type="parTrans" cxnId="{05F08967-BF39-4FD6-AE88-F358B0989E11}">
      <dgm:prSet/>
      <dgm:spPr/>
      <dgm:t>
        <a:bodyPr/>
        <a:lstStyle/>
        <a:p>
          <a:endParaRPr lang="en-US"/>
        </a:p>
      </dgm:t>
    </dgm:pt>
    <dgm:pt modelId="{C1B99FD7-2F51-4F7C-A8AB-C23A8E869BF5}" type="sibTrans" cxnId="{05F08967-BF39-4FD6-AE88-F358B0989E11}">
      <dgm:prSet/>
      <dgm:spPr/>
      <dgm:t>
        <a:bodyPr/>
        <a:lstStyle/>
        <a:p>
          <a:endParaRPr lang="en-US"/>
        </a:p>
      </dgm:t>
    </dgm:pt>
    <dgm:pt modelId="{025235F0-53F4-4975-A9CD-6776C77D303D}">
      <dgm:prSet/>
      <dgm:spPr/>
      <dgm:t>
        <a:bodyPr/>
        <a:lstStyle/>
        <a:p>
          <a:r>
            <a:rPr lang="en-US"/>
            <a:t>Policies made by the Government, Institutions, communities shape the lives of its people. </a:t>
          </a:r>
        </a:p>
      </dgm:t>
    </dgm:pt>
    <dgm:pt modelId="{8AD2C70C-F89F-4AC8-8188-E3B90F53407C}" type="parTrans" cxnId="{576D1B16-7120-4FEC-9CA5-D6ED1F3AA2A0}">
      <dgm:prSet/>
      <dgm:spPr/>
      <dgm:t>
        <a:bodyPr/>
        <a:lstStyle/>
        <a:p>
          <a:endParaRPr lang="en-US"/>
        </a:p>
      </dgm:t>
    </dgm:pt>
    <dgm:pt modelId="{347FFEC5-810A-4D79-AEE1-73AF9AC1F9BD}" type="sibTrans" cxnId="{576D1B16-7120-4FEC-9CA5-D6ED1F3AA2A0}">
      <dgm:prSet/>
      <dgm:spPr/>
      <dgm:t>
        <a:bodyPr/>
        <a:lstStyle/>
        <a:p>
          <a:endParaRPr lang="en-US"/>
        </a:p>
      </dgm:t>
    </dgm:pt>
    <dgm:pt modelId="{CE6DD787-34F5-402A-B4F9-58A01956F7D3}">
      <dgm:prSet/>
      <dgm:spPr/>
      <dgm:t>
        <a:bodyPr/>
        <a:lstStyle/>
        <a:p>
          <a:r>
            <a:rPr lang="en-US"/>
            <a:t>Today, the results of policies are visibly palpable for everyone to see- whether effective or ineffective. We live with policies!</a:t>
          </a:r>
        </a:p>
      </dgm:t>
    </dgm:pt>
    <dgm:pt modelId="{F8B84C57-6E90-4F08-891D-09FEC4887CD8}" type="parTrans" cxnId="{2373E254-4F7A-4E21-950D-E696D9AC57FF}">
      <dgm:prSet/>
      <dgm:spPr/>
      <dgm:t>
        <a:bodyPr/>
        <a:lstStyle/>
        <a:p>
          <a:endParaRPr lang="en-US"/>
        </a:p>
      </dgm:t>
    </dgm:pt>
    <dgm:pt modelId="{D0BECE0E-3DCC-479D-8003-3BFF9745B7FE}" type="sibTrans" cxnId="{2373E254-4F7A-4E21-950D-E696D9AC57FF}">
      <dgm:prSet/>
      <dgm:spPr/>
      <dgm:t>
        <a:bodyPr/>
        <a:lstStyle/>
        <a:p>
          <a:endParaRPr lang="en-US"/>
        </a:p>
      </dgm:t>
    </dgm:pt>
    <dgm:pt modelId="{463AAAAA-CA04-4486-AB3D-B156E6C75D4F}" type="pres">
      <dgm:prSet presAssocID="{F5CDBAFB-9F35-4A60-BFD0-FA332FA941B1}" presName="vert0" presStyleCnt="0">
        <dgm:presLayoutVars>
          <dgm:dir/>
          <dgm:animOne val="branch"/>
          <dgm:animLvl val="lvl"/>
        </dgm:presLayoutVars>
      </dgm:prSet>
      <dgm:spPr/>
    </dgm:pt>
    <dgm:pt modelId="{1189555C-E3F9-4BB0-9919-4EF53B3A2BF2}" type="pres">
      <dgm:prSet presAssocID="{A979B9CE-82F1-46E5-AE41-6B365E527F7B}" presName="thickLine" presStyleLbl="alignNode1" presStyleIdx="0" presStyleCnt="5"/>
      <dgm:spPr/>
    </dgm:pt>
    <dgm:pt modelId="{0B30ABB8-E615-46C2-9C54-82198945CC26}" type="pres">
      <dgm:prSet presAssocID="{A979B9CE-82F1-46E5-AE41-6B365E527F7B}" presName="horz1" presStyleCnt="0"/>
      <dgm:spPr/>
    </dgm:pt>
    <dgm:pt modelId="{54F44E9F-097C-48BB-AE93-ED5DE43A10B2}" type="pres">
      <dgm:prSet presAssocID="{A979B9CE-82F1-46E5-AE41-6B365E527F7B}" presName="tx1" presStyleLbl="revTx" presStyleIdx="0" presStyleCnt="5"/>
      <dgm:spPr/>
    </dgm:pt>
    <dgm:pt modelId="{CFB842E9-8879-460F-B393-A8CCF19713C2}" type="pres">
      <dgm:prSet presAssocID="{A979B9CE-82F1-46E5-AE41-6B365E527F7B}" presName="vert1" presStyleCnt="0"/>
      <dgm:spPr/>
    </dgm:pt>
    <dgm:pt modelId="{E64D045D-923B-41D7-AF20-477DC291C9C1}" type="pres">
      <dgm:prSet presAssocID="{A7B10A34-502F-4E9C-9E91-2BF00E811036}" presName="thickLine" presStyleLbl="alignNode1" presStyleIdx="1" presStyleCnt="5"/>
      <dgm:spPr/>
    </dgm:pt>
    <dgm:pt modelId="{7884A34C-C063-43B1-B103-7558F736BEF2}" type="pres">
      <dgm:prSet presAssocID="{A7B10A34-502F-4E9C-9E91-2BF00E811036}" presName="horz1" presStyleCnt="0"/>
      <dgm:spPr/>
    </dgm:pt>
    <dgm:pt modelId="{7E5D90E0-369C-43F3-9C16-2E3A2A44EF17}" type="pres">
      <dgm:prSet presAssocID="{A7B10A34-502F-4E9C-9E91-2BF00E811036}" presName="tx1" presStyleLbl="revTx" presStyleIdx="1" presStyleCnt="5"/>
      <dgm:spPr/>
    </dgm:pt>
    <dgm:pt modelId="{AC179F28-260A-433D-84B2-E7E20CBBA0EE}" type="pres">
      <dgm:prSet presAssocID="{A7B10A34-502F-4E9C-9E91-2BF00E811036}" presName="vert1" presStyleCnt="0"/>
      <dgm:spPr/>
    </dgm:pt>
    <dgm:pt modelId="{DE2F4A7D-20BD-453C-A1AE-0C40A063D609}" type="pres">
      <dgm:prSet presAssocID="{D20A997B-6314-499A-A996-A6BC59B48951}" presName="thickLine" presStyleLbl="alignNode1" presStyleIdx="2" presStyleCnt="5"/>
      <dgm:spPr/>
    </dgm:pt>
    <dgm:pt modelId="{746B289C-2080-4348-A1BC-A4C5DBC4E0E2}" type="pres">
      <dgm:prSet presAssocID="{D20A997B-6314-499A-A996-A6BC59B48951}" presName="horz1" presStyleCnt="0"/>
      <dgm:spPr/>
    </dgm:pt>
    <dgm:pt modelId="{A98A2F12-BA22-4266-8508-BE8FDEBE65D8}" type="pres">
      <dgm:prSet presAssocID="{D20A997B-6314-499A-A996-A6BC59B48951}" presName="tx1" presStyleLbl="revTx" presStyleIdx="2" presStyleCnt="5"/>
      <dgm:spPr/>
    </dgm:pt>
    <dgm:pt modelId="{C0907DB5-176E-4AD9-9A4D-A1A398EF46AC}" type="pres">
      <dgm:prSet presAssocID="{D20A997B-6314-499A-A996-A6BC59B48951}" presName="vert1" presStyleCnt="0"/>
      <dgm:spPr/>
    </dgm:pt>
    <dgm:pt modelId="{496DA3D6-8DFC-4AD8-838A-0122483834E2}" type="pres">
      <dgm:prSet presAssocID="{025235F0-53F4-4975-A9CD-6776C77D303D}" presName="thickLine" presStyleLbl="alignNode1" presStyleIdx="3" presStyleCnt="5"/>
      <dgm:spPr/>
    </dgm:pt>
    <dgm:pt modelId="{D477367D-95A7-4815-9C31-160C1B542081}" type="pres">
      <dgm:prSet presAssocID="{025235F0-53F4-4975-A9CD-6776C77D303D}" presName="horz1" presStyleCnt="0"/>
      <dgm:spPr/>
    </dgm:pt>
    <dgm:pt modelId="{6B879AA5-EC0A-48C5-9977-F4F0030B5C5E}" type="pres">
      <dgm:prSet presAssocID="{025235F0-53F4-4975-A9CD-6776C77D303D}" presName="tx1" presStyleLbl="revTx" presStyleIdx="3" presStyleCnt="5"/>
      <dgm:spPr/>
    </dgm:pt>
    <dgm:pt modelId="{01C871E6-0A9F-497C-B74C-08DECB00403D}" type="pres">
      <dgm:prSet presAssocID="{025235F0-53F4-4975-A9CD-6776C77D303D}" presName="vert1" presStyleCnt="0"/>
      <dgm:spPr/>
    </dgm:pt>
    <dgm:pt modelId="{9BD1C271-B96A-4F1B-8A9B-67B1C944B34F}" type="pres">
      <dgm:prSet presAssocID="{CE6DD787-34F5-402A-B4F9-58A01956F7D3}" presName="thickLine" presStyleLbl="alignNode1" presStyleIdx="4" presStyleCnt="5"/>
      <dgm:spPr/>
    </dgm:pt>
    <dgm:pt modelId="{37FE87D0-C83D-4320-BAF1-A90BC2A78228}" type="pres">
      <dgm:prSet presAssocID="{CE6DD787-34F5-402A-B4F9-58A01956F7D3}" presName="horz1" presStyleCnt="0"/>
      <dgm:spPr/>
    </dgm:pt>
    <dgm:pt modelId="{155F8B9B-C864-456C-98E9-82B2F61AA1A7}" type="pres">
      <dgm:prSet presAssocID="{CE6DD787-34F5-402A-B4F9-58A01956F7D3}" presName="tx1" presStyleLbl="revTx" presStyleIdx="4" presStyleCnt="5"/>
      <dgm:spPr/>
    </dgm:pt>
    <dgm:pt modelId="{B1311D09-55FE-484C-82F1-48047C2DFE78}" type="pres">
      <dgm:prSet presAssocID="{CE6DD787-34F5-402A-B4F9-58A01956F7D3}" presName="vert1" presStyleCnt="0"/>
      <dgm:spPr/>
    </dgm:pt>
  </dgm:ptLst>
  <dgm:cxnLst>
    <dgm:cxn modelId="{067A5403-229F-4EED-981C-5309E6B56B0E}" type="presOf" srcId="{A7B10A34-502F-4E9C-9E91-2BF00E811036}" destId="{7E5D90E0-369C-43F3-9C16-2E3A2A44EF17}" srcOrd="0" destOrd="0" presId="urn:microsoft.com/office/officeart/2008/layout/LinedList"/>
    <dgm:cxn modelId="{2D5D1C07-68C3-4060-837A-D000699574CE}" type="presOf" srcId="{025235F0-53F4-4975-A9CD-6776C77D303D}" destId="{6B879AA5-EC0A-48C5-9977-F4F0030B5C5E}" srcOrd="0" destOrd="0" presId="urn:microsoft.com/office/officeart/2008/layout/LinedList"/>
    <dgm:cxn modelId="{576D1B16-7120-4FEC-9CA5-D6ED1F3AA2A0}" srcId="{F5CDBAFB-9F35-4A60-BFD0-FA332FA941B1}" destId="{025235F0-53F4-4975-A9CD-6776C77D303D}" srcOrd="3" destOrd="0" parTransId="{8AD2C70C-F89F-4AC8-8188-E3B90F53407C}" sibTransId="{347FFEC5-810A-4D79-AEE1-73AF9AC1F9BD}"/>
    <dgm:cxn modelId="{5F49C42E-7859-4CFA-8F19-042D19729353}" type="presOf" srcId="{CE6DD787-34F5-402A-B4F9-58A01956F7D3}" destId="{155F8B9B-C864-456C-98E9-82B2F61AA1A7}" srcOrd="0" destOrd="0" presId="urn:microsoft.com/office/officeart/2008/layout/LinedList"/>
    <dgm:cxn modelId="{889FEA44-A0CF-45FB-AC50-8BF9CC122CF2}" srcId="{F5CDBAFB-9F35-4A60-BFD0-FA332FA941B1}" destId="{A979B9CE-82F1-46E5-AE41-6B365E527F7B}" srcOrd="0" destOrd="0" parTransId="{177BE006-364B-41A1-AFC0-30CB9A8EC971}" sibTransId="{BC05CD42-60AA-4E31-947E-7CE80E74C505}"/>
    <dgm:cxn modelId="{05F08967-BF39-4FD6-AE88-F358B0989E11}" srcId="{F5CDBAFB-9F35-4A60-BFD0-FA332FA941B1}" destId="{D20A997B-6314-499A-A996-A6BC59B48951}" srcOrd="2" destOrd="0" parTransId="{473D7795-E90A-453E-BA99-A24DC24B5EC5}" sibTransId="{C1B99FD7-2F51-4F7C-A8AB-C23A8E869BF5}"/>
    <dgm:cxn modelId="{2A9D3E6F-C18A-422C-8308-B67550A89971}" srcId="{F5CDBAFB-9F35-4A60-BFD0-FA332FA941B1}" destId="{A7B10A34-502F-4E9C-9E91-2BF00E811036}" srcOrd="1" destOrd="0" parTransId="{BA9FDCA9-7133-4C7C-AB01-3423A131658F}" sibTransId="{B862296B-C928-4CF1-A357-4EB4B4B61DE4}"/>
    <dgm:cxn modelId="{2373E254-4F7A-4E21-950D-E696D9AC57FF}" srcId="{F5CDBAFB-9F35-4A60-BFD0-FA332FA941B1}" destId="{CE6DD787-34F5-402A-B4F9-58A01956F7D3}" srcOrd="4" destOrd="0" parTransId="{F8B84C57-6E90-4F08-891D-09FEC4887CD8}" sibTransId="{D0BECE0E-3DCC-479D-8003-3BFF9745B7FE}"/>
    <dgm:cxn modelId="{044C4F9B-93E5-4FAB-84B2-95AAFBF77F68}" type="presOf" srcId="{D20A997B-6314-499A-A996-A6BC59B48951}" destId="{A98A2F12-BA22-4266-8508-BE8FDEBE65D8}" srcOrd="0" destOrd="0" presId="urn:microsoft.com/office/officeart/2008/layout/LinedList"/>
    <dgm:cxn modelId="{BF5E0BAF-D514-4210-82C8-70D82C12097F}" type="presOf" srcId="{F5CDBAFB-9F35-4A60-BFD0-FA332FA941B1}" destId="{463AAAAA-CA04-4486-AB3D-B156E6C75D4F}" srcOrd="0" destOrd="0" presId="urn:microsoft.com/office/officeart/2008/layout/LinedList"/>
    <dgm:cxn modelId="{0B87C8E1-9C29-4CA6-93DB-01970AA9F1B5}" type="presOf" srcId="{A979B9CE-82F1-46E5-AE41-6B365E527F7B}" destId="{54F44E9F-097C-48BB-AE93-ED5DE43A10B2}" srcOrd="0" destOrd="0" presId="urn:microsoft.com/office/officeart/2008/layout/LinedList"/>
    <dgm:cxn modelId="{D4D93F70-2C1E-4DA9-9A7D-CFDBFF59ABE3}" type="presParOf" srcId="{463AAAAA-CA04-4486-AB3D-B156E6C75D4F}" destId="{1189555C-E3F9-4BB0-9919-4EF53B3A2BF2}" srcOrd="0" destOrd="0" presId="urn:microsoft.com/office/officeart/2008/layout/LinedList"/>
    <dgm:cxn modelId="{C72F8D1E-8C50-40E3-A849-B582BFF7D655}" type="presParOf" srcId="{463AAAAA-CA04-4486-AB3D-B156E6C75D4F}" destId="{0B30ABB8-E615-46C2-9C54-82198945CC26}" srcOrd="1" destOrd="0" presId="urn:microsoft.com/office/officeart/2008/layout/LinedList"/>
    <dgm:cxn modelId="{58554D6B-5CA0-4601-A3D2-8C7F2592408B}" type="presParOf" srcId="{0B30ABB8-E615-46C2-9C54-82198945CC26}" destId="{54F44E9F-097C-48BB-AE93-ED5DE43A10B2}" srcOrd="0" destOrd="0" presId="urn:microsoft.com/office/officeart/2008/layout/LinedList"/>
    <dgm:cxn modelId="{F13E1351-483B-4B54-9DE0-C9BD6249F69D}" type="presParOf" srcId="{0B30ABB8-E615-46C2-9C54-82198945CC26}" destId="{CFB842E9-8879-460F-B393-A8CCF19713C2}" srcOrd="1" destOrd="0" presId="urn:microsoft.com/office/officeart/2008/layout/LinedList"/>
    <dgm:cxn modelId="{B8E54E15-02ED-488B-817F-DBCBC6E055FF}" type="presParOf" srcId="{463AAAAA-CA04-4486-AB3D-B156E6C75D4F}" destId="{E64D045D-923B-41D7-AF20-477DC291C9C1}" srcOrd="2" destOrd="0" presId="urn:microsoft.com/office/officeart/2008/layout/LinedList"/>
    <dgm:cxn modelId="{15E45A3F-AD33-4D9E-AFDA-6AA673534268}" type="presParOf" srcId="{463AAAAA-CA04-4486-AB3D-B156E6C75D4F}" destId="{7884A34C-C063-43B1-B103-7558F736BEF2}" srcOrd="3" destOrd="0" presId="urn:microsoft.com/office/officeart/2008/layout/LinedList"/>
    <dgm:cxn modelId="{87191588-7D80-4F6D-A7D0-1CDAD45C63AB}" type="presParOf" srcId="{7884A34C-C063-43B1-B103-7558F736BEF2}" destId="{7E5D90E0-369C-43F3-9C16-2E3A2A44EF17}" srcOrd="0" destOrd="0" presId="urn:microsoft.com/office/officeart/2008/layout/LinedList"/>
    <dgm:cxn modelId="{B0E906CF-CC98-49A2-96E9-837A68212D0B}" type="presParOf" srcId="{7884A34C-C063-43B1-B103-7558F736BEF2}" destId="{AC179F28-260A-433D-84B2-E7E20CBBA0EE}" srcOrd="1" destOrd="0" presId="urn:microsoft.com/office/officeart/2008/layout/LinedList"/>
    <dgm:cxn modelId="{23A97B27-F6BC-452E-83E1-F52ED6AB74B9}" type="presParOf" srcId="{463AAAAA-CA04-4486-AB3D-B156E6C75D4F}" destId="{DE2F4A7D-20BD-453C-A1AE-0C40A063D609}" srcOrd="4" destOrd="0" presId="urn:microsoft.com/office/officeart/2008/layout/LinedList"/>
    <dgm:cxn modelId="{DC119DE1-AA76-4737-B5E2-401D0FD4D8AB}" type="presParOf" srcId="{463AAAAA-CA04-4486-AB3D-B156E6C75D4F}" destId="{746B289C-2080-4348-A1BC-A4C5DBC4E0E2}" srcOrd="5" destOrd="0" presId="urn:microsoft.com/office/officeart/2008/layout/LinedList"/>
    <dgm:cxn modelId="{5732A40E-5325-4969-97F7-1B440857E6EE}" type="presParOf" srcId="{746B289C-2080-4348-A1BC-A4C5DBC4E0E2}" destId="{A98A2F12-BA22-4266-8508-BE8FDEBE65D8}" srcOrd="0" destOrd="0" presId="urn:microsoft.com/office/officeart/2008/layout/LinedList"/>
    <dgm:cxn modelId="{DDDD99AF-22D2-45DA-B4C0-9914D4F9ECAF}" type="presParOf" srcId="{746B289C-2080-4348-A1BC-A4C5DBC4E0E2}" destId="{C0907DB5-176E-4AD9-9A4D-A1A398EF46AC}" srcOrd="1" destOrd="0" presId="urn:microsoft.com/office/officeart/2008/layout/LinedList"/>
    <dgm:cxn modelId="{185F9B96-0784-48CA-AED1-7B18093F4185}" type="presParOf" srcId="{463AAAAA-CA04-4486-AB3D-B156E6C75D4F}" destId="{496DA3D6-8DFC-4AD8-838A-0122483834E2}" srcOrd="6" destOrd="0" presId="urn:microsoft.com/office/officeart/2008/layout/LinedList"/>
    <dgm:cxn modelId="{9B3F1351-F38D-44C8-B3B5-904D565C2C05}" type="presParOf" srcId="{463AAAAA-CA04-4486-AB3D-B156E6C75D4F}" destId="{D477367D-95A7-4815-9C31-160C1B542081}" srcOrd="7" destOrd="0" presId="urn:microsoft.com/office/officeart/2008/layout/LinedList"/>
    <dgm:cxn modelId="{09263FE4-E11F-413C-B437-227956268B1C}" type="presParOf" srcId="{D477367D-95A7-4815-9C31-160C1B542081}" destId="{6B879AA5-EC0A-48C5-9977-F4F0030B5C5E}" srcOrd="0" destOrd="0" presId="urn:microsoft.com/office/officeart/2008/layout/LinedList"/>
    <dgm:cxn modelId="{A296A8BA-70C9-4EDC-BF36-91EE7C8F245D}" type="presParOf" srcId="{D477367D-95A7-4815-9C31-160C1B542081}" destId="{01C871E6-0A9F-497C-B74C-08DECB00403D}" srcOrd="1" destOrd="0" presId="urn:microsoft.com/office/officeart/2008/layout/LinedList"/>
    <dgm:cxn modelId="{2863CE82-577E-4FE8-8426-1F520FFC1DF2}" type="presParOf" srcId="{463AAAAA-CA04-4486-AB3D-B156E6C75D4F}" destId="{9BD1C271-B96A-4F1B-8A9B-67B1C944B34F}" srcOrd="8" destOrd="0" presId="urn:microsoft.com/office/officeart/2008/layout/LinedList"/>
    <dgm:cxn modelId="{65E75CD2-CDCF-4817-A18A-D210AFE82672}" type="presParOf" srcId="{463AAAAA-CA04-4486-AB3D-B156E6C75D4F}" destId="{37FE87D0-C83D-4320-BAF1-A90BC2A78228}" srcOrd="9" destOrd="0" presId="urn:microsoft.com/office/officeart/2008/layout/LinedList"/>
    <dgm:cxn modelId="{996EEC30-0216-4CB3-8507-9A4C995F3774}" type="presParOf" srcId="{37FE87D0-C83D-4320-BAF1-A90BC2A78228}" destId="{155F8B9B-C864-456C-98E9-82B2F61AA1A7}" srcOrd="0" destOrd="0" presId="urn:microsoft.com/office/officeart/2008/layout/LinedList"/>
    <dgm:cxn modelId="{D07749C9-468A-4034-8597-8157AF4BF479}" type="presParOf" srcId="{37FE87D0-C83D-4320-BAF1-A90BC2A78228}" destId="{B1311D09-55FE-484C-82F1-48047C2DFE7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80ED9B-884D-4C45-B888-7F0C524D927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DE96207-488F-40E5-BE3E-6B7A32EE4757}">
      <dgm:prSet/>
      <dgm:spPr/>
      <dgm:t>
        <a:bodyPr/>
        <a:lstStyle/>
        <a:p>
          <a:r>
            <a:rPr lang="en-US"/>
            <a:t>Step 1: Write down the problem or issue to be analysed as you currently understand it. (Poor market of local innovations).</a:t>
          </a:r>
        </a:p>
      </dgm:t>
    </dgm:pt>
    <dgm:pt modelId="{241683E3-9F08-41FB-B82C-F5B0714A6E31}" type="parTrans" cxnId="{0D8CE738-8367-465B-B560-B19DA0E918CD}">
      <dgm:prSet/>
      <dgm:spPr/>
      <dgm:t>
        <a:bodyPr/>
        <a:lstStyle/>
        <a:p>
          <a:endParaRPr lang="en-US"/>
        </a:p>
      </dgm:t>
    </dgm:pt>
    <dgm:pt modelId="{F88BDC0C-0A38-4145-A31F-13DA6112A8B3}" type="sibTrans" cxnId="{0D8CE738-8367-465B-B560-B19DA0E918CD}">
      <dgm:prSet/>
      <dgm:spPr/>
      <dgm:t>
        <a:bodyPr/>
        <a:lstStyle/>
        <a:p>
          <a:endParaRPr lang="en-US"/>
        </a:p>
      </dgm:t>
    </dgm:pt>
    <dgm:pt modelId="{C952A4DB-DAD9-4DBB-88E2-ABEDD1FEE193}">
      <dgm:prSet/>
      <dgm:spPr/>
      <dgm:t>
        <a:bodyPr/>
        <a:lstStyle/>
        <a:p>
          <a:r>
            <a:rPr lang="en-US"/>
            <a:t>Step 2: Write down what you understand as the causes or the sources of the problem.</a:t>
          </a:r>
        </a:p>
      </dgm:t>
    </dgm:pt>
    <dgm:pt modelId="{578A3BAE-997B-4797-9990-E341F1C1FA04}" type="parTrans" cxnId="{AE56EB1E-FEB3-4852-8152-4FC34AC52BB2}">
      <dgm:prSet/>
      <dgm:spPr/>
      <dgm:t>
        <a:bodyPr/>
        <a:lstStyle/>
        <a:p>
          <a:endParaRPr lang="en-US"/>
        </a:p>
      </dgm:t>
    </dgm:pt>
    <dgm:pt modelId="{C54DFA83-E37C-4468-9D3E-AF68B8F3150C}" type="sibTrans" cxnId="{AE56EB1E-FEB3-4852-8152-4FC34AC52BB2}">
      <dgm:prSet/>
      <dgm:spPr/>
      <dgm:t>
        <a:bodyPr/>
        <a:lstStyle/>
        <a:p>
          <a:endParaRPr lang="en-US"/>
        </a:p>
      </dgm:t>
    </dgm:pt>
    <dgm:pt modelId="{EFD54BBD-4568-4528-895A-1DFDD97D746A}">
      <dgm:prSet/>
      <dgm:spPr/>
      <dgm:t>
        <a:bodyPr/>
        <a:lstStyle/>
        <a:p>
          <a:r>
            <a:rPr lang="en-US"/>
            <a:t>Step 2: Write down the consequences, the effects or outcomes.</a:t>
          </a:r>
        </a:p>
      </dgm:t>
    </dgm:pt>
    <dgm:pt modelId="{1E8FCEF4-4357-42D4-85DF-CE251886114A}" type="parTrans" cxnId="{D081EC1C-84CE-488C-A3CB-41D6CF3C879E}">
      <dgm:prSet/>
      <dgm:spPr/>
      <dgm:t>
        <a:bodyPr/>
        <a:lstStyle/>
        <a:p>
          <a:endParaRPr lang="en-US"/>
        </a:p>
      </dgm:t>
    </dgm:pt>
    <dgm:pt modelId="{4A7FC38F-2901-44B6-9235-91DFF1F6A768}" type="sibTrans" cxnId="{D081EC1C-84CE-488C-A3CB-41D6CF3C879E}">
      <dgm:prSet/>
      <dgm:spPr/>
      <dgm:t>
        <a:bodyPr/>
        <a:lstStyle/>
        <a:p>
          <a:endParaRPr lang="en-US"/>
        </a:p>
      </dgm:t>
    </dgm:pt>
    <dgm:pt modelId="{0715352C-7058-4558-8D6F-7C6F13BD646B}" type="pres">
      <dgm:prSet presAssocID="{C180ED9B-884D-4C45-B888-7F0C524D9272}" presName="root" presStyleCnt="0">
        <dgm:presLayoutVars>
          <dgm:dir/>
          <dgm:resizeHandles val="exact"/>
        </dgm:presLayoutVars>
      </dgm:prSet>
      <dgm:spPr/>
    </dgm:pt>
    <dgm:pt modelId="{6C49D8F6-656C-4A23-B144-667221D79F87}" type="pres">
      <dgm:prSet presAssocID="{BDE96207-488F-40E5-BE3E-6B7A32EE4757}" presName="compNode" presStyleCnt="0"/>
      <dgm:spPr/>
    </dgm:pt>
    <dgm:pt modelId="{1683CE83-E84E-49EC-9DD6-3E1618A99179}" type="pres">
      <dgm:prSet presAssocID="{BDE96207-488F-40E5-BE3E-6B7A32EE4757}" presName="bgRect" presStyleLbl="bgShp" presStyleIdx="0" presStyleCnt="3"/>
      <dgm:spPr/>
    </dgm:pt>
    <dgm:pt modelId="{B36034D7-52E4-4B70-964C-6851E9535303}" type="pres">
      <dgm:prSet presAssocID="{BDE96207-488F-40E5-BE3E-6B7A32EE475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908A9A8B-3C31-41A9-B3D7-BAC29760B6E6}" type="pres">
      <dgm:prSet presAssocID="{BDE96207-488F-40E5-BE3E-6B7A32EE4757}" presName="spaceRect" presStyleCnt="0"/>
      <dgm:spPr/>
    </dgm:pt>
    <dgm:pt modelId="{4E56A4AC-8EE0-487E-B7E0-9EE0BDB159E8}" type="pres">
      <dgm:prSet presAssocID="{BDE96207-488F-40E5-BE3E-6B7A32EE4757}" presName="parTx" presStyleLbl="revTx" presStyleIdx="0" presStyleCnt="3">
        <dgm:presLayoutVars>
          <dgm:chMax val="0"/>
          <dgm:chPref val="0"/>
        </dgm:presLayoutVars>
      </dgm:prSet>
      <dgm:spPr/>
    </dgm:pt>
    <dgm:pt modelId="{4AEC67AB-8927-48D6-A40C-023D243D4181}" type="pres">
      <dgm:prSet presAssocID="{F88BDC0C-0A38-4145-A31F-13DA6112A8B3}" presName="sibTrans" presStyleCnt="0"/>
      <dgm:spPr/>
    </dgm:pt>
    <dgm:pt modelId="{2B4A0A91-3B02-4F4D-8E01-5FF425C9FE8E}" type="pres">
      <dgm:prSet presAssocID="{C952A4DB-DAD9-4DBB-88E2-ABEDD1FEE193}" presName="compNode" presStyleCnt="0"/>
      <dgm:spPr/>
    </dgm:pt>
    <dgm:pt modelId="{E95285DE-A19D-4490-8BE7-A1CBB7EA8E7D}" type="pres">
      <dgm:prSet presAssocID="{C952A4DB-DAD9-4DBB-88E2-ABEDD1FEE193}" presName="bgRect" presStyleLbl="bgShp" presStyleIdx="1" presStyleCnt="3"/>
      <dgm:spPr/>
    </dgm:pt>
    <dgm:pt modelId="{345FD437-19FA-434B-B302-59595F6D4D1A}" type="pres">
      <dgm:prSet presAssocID="{C952A4DB-DAD9-4DBB-88E2-ABEDD1FEE19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uzzle"/>
        </a:ext>
      </dgm:extLst>
    </dgm:pt>
    <dgm:pt modelId="{31E2C52E-E1AB-4266-A413-72D5CBA92319}" type="pres">
      <dgm:prSet presAssocID="{C952A4DB-DAD9-4DBB-88E2-ABEDD1FEE193}" presName="spaceRect" presStyleCnt="0"/>
      <dgm:spPr/>
    </dgm:pt>
    <dgm:pt modelId="{93EFD273-C21D-4CCB-A867-A71ED1492B2A}" type="pres">
      <dgm:prSet presAssocID="{C952A4DB-DAD9-4DBB-88E2-ABEDD1FEE193}" presName="parTx" presStyleLbl="revTx" presStyleIdx="1" presStyleCnt="3">
        <dgm:presLayoutVars>
          <dgm:chMax val="0"/>
          <dgm:chPref val="0"/>
        </dgm:presLayoutVars>
      </dgm:prSet>
      <dgm:spPr/>
    </dgm:pt>
    <dgm:pt modelId="{FCD90CD4-4358-4303-BAB2-7055D88887B9}" type="pres">
      <dgm:prSet presAssocID="{C54DFA83-E37C-4468-9D3E-AF68B8F3150C}" presName="sibTrans" presStyleCnt="0"/>
      <dgm:spPr/>
    </dgm:pt>
    <dgm:pt modelId="{E4CB1E7E-D414-4ED1-BD68-E6CC70C4B727}" type="pres">
      <dgm:prSet presAssocID="{EFD54BBD-4568-4528-895A-1DFDD97D746A}" presName="compNode" presStyleCnt="0"/>
      <dgm:spPr/>
    </dgm:pt>
    <dgm:pt modelId="{C8093D04-53BC-4734-B653-42E757F244B4}" type="pres">
      <dgm:prSet presAssocID="{EFD54BBD-4568-4528-895A-1DFDD97D746A}" presName="bgRect" presStyleLbl="bgShp" presStyleIdx="2" presStyleCnt="3"/>
      <dgm:spPr/>
    </dgm:pt>
    <dgm:pt modelId="{54285621-82C5-445C-BC41-FE591C4D65EA}" type="pres">
      <dgm:prSet presAssocID="{EFD54BBD-4568-4528-895A-1DFDD97D746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115D6CC2-FA69-4818-8ED2-E3B03E93D504}" type="pres">
      <dgm:prSet presAssocID="{EFD54BBD-4568-4528-895A-1DFDD97D746A}" presName="spaceRect" presStyleCnt="0"/>
      <dgm:spPr/>
    </dgm:pt>
    <dgm:pt modelId="{11A99BA2-732F-4C6C-9DC5-14BDBA437007}" type="pres">
      <dgm:prSet presAssocID="{EFD54BBD-4568-4528-895A-1DFDD97D746A}" presName="parTx" presStyleLbl="revTx" presStyleIdx="2" presStyleCnt="3">
        <dgm:presLayoutVars>
          <dgm:chMax val="0"/>
          <dgm:chPref val="0"/>
        </dgm:presLayoutVars>
      </dgm:prSet>
      <dgm:spPr/>
    </dgm:pt>
  </dgm:ptLst>
  <dgm:cxnLst>
    <dgm:cxn modelId="{F9C3A900-B6B4-4521-AE31-BC0A20AA296D}" type="presOf" srcId="{C952A4DB-DAD9-4DBB-88E2-ABEDD1FEE193}" destId="{93EFD273-C21D-4CCB-A867-A71ED1492B2A}" srcOrd="0" destOrd="0" presId="urn:microsoft.com/office/officeart/2018/2/layout/IconVerticalSolidList"/>
    <dgm:cxn modelId="{D081EC1C-84CE-488C-A3CB-41D6CF3C879E}" srcId="{C180ED9B-884D-4C45-B888-7F0C524D9272}" destId="{EFD54BBD-4568-4528-895A-1DFDD97D746A}" srcOrd="2" destOrd="0" parTransId="{1E8FCEF4-4357-42D4-85DF-CE251886114A}" sibTransId="{4A7FC38F-2901-44B6-9235-91DFF1F6A768}"/>
    <dgm:cxn modelId="{AE56EB1E-FEB3-4852-8152-4FC34AC52BB2}" srcId="{C180ED9B-884D-4C45-B888-7F0C524D9272}" destId="{C952A4DB-DAD9-4DBB-88E2-ABEDD1FEE193}" srcOrd="1" destOrd="0" parTransId="{578A3BAE-997B-4797-9990-E341F1C1FA04}" sibTransId="{C54DFA83-E37C-4468-9D3E-AF68B8F3150C}"/>
    <dgm:cxn modelId="{0D8CE738-8367-465B-B560-B19DA0E918CD}" srcId="{C180ED9B-884D-4C45-B888-7F0C524D9272}" destId="{BDE96207-488F-40E5-BE3E-6B7A32EE4757}" srcOrd="0" destOrd="0" parTransId="{241683E3-9F08-41FB-B82C-F5B0714A6E31}" sibTransId="{F88BDC0C-0A38-4145-A31F-13DA6112A8B3}"/>
    <dgm:cxn modelId="{06AD1F74-9CDF-422E-A963-1FFFEA339E85}" type="presOf" srcId="{C180ED9B-884D-4C45-B888-7F0C524D9272}" destId="{0715352C-7058-4558-8D6F-7C6F13BD646B}" srcOrd="0" destOrd="0" presId="urn:microsoft.com/office/officeart/2018/2/layout/IconVerticalSolidList"/>
    <dgm:cxn modelId="{8BE617B8-CD3C-4975-BB80-1422A97483A8}" type="presOf" srcId="{BDE96207-488F-40E5-BE3E-6B7A32EE4757}" destId="{4E56A4AC-8EE0-487E-B7E0-9EE0BDB159E8}" srcOrd="0" destOrd="0" presId="urn:microsoft.com/office/officeart/2018/2/layout/IconVerticalSolidList"/>
    <dgm:cxn modelId="{783518C0-E72F-4089-AFC4-004241BF46FA}" type="presOf" srcId="{EFD54BBD-4568-4528-895A-1DFDD97D746A}" destId="{11A99BA2-732F-4C6C-9DC5-14BDBA437007}" srcOrd="0" destOrd="0" presId="urn:microsoft.com/office/officeart/2018/2/layout/IconVerticalSolidList"/>
    <dgm:cxn modelId="{184B520F-3344-4559-BC80-7266C6A8ACC6}" type="presParOf" srcId="{0715352C-7058-4558-8D6F-7C6F13BD646B}" destId="{6C49D8F6-656C-4A23-B144-667221D79F87}" srcOrd="0" destOrd="0" presId="urn:microsoft.com/office/officeart/2018/2/layout/IconVerticalSolidList"/>
    <dgm:cxn modelId="{34CC7F4C-4D7C-47BD-ACD2-D6E114BD9D53}" type="presParOf" srcId="{6C49D8F6-656C-4A23-B144-667221D79F87}" destId="{1683CE83-E84E-49EC-9DD6-3E1618A99179}" srcOrd="0" destOrd="0" presId="urn:microsoft.com/office/officeart/2018/2/layout/IconVerticalSolidList"/>
    <dgm:cxn modelId="{BA2143F7-C3B5-4076-96C3-CF56A361D6C8}" type="presParOf" srcId="{6C49D8F6-656C-4A23-B144-667221D79F87}" destId="{B36034D7-52E4-4B70-964C-6851E9535303}" srcOrd="1" destOrd="0" presId="urn:microsoft.com/office/officeart/2018/2/layout/IconVerticalSolidList"/>
    <dgm:cxn modelId="{2CAC2927-9F48-4D2A-A16B-BF57E4B56710}" type="presParOf" srcId="{6C49D8F6-656C-4A23-B144-667221D79F87}" destId="{908A9A8B-3C31-41A9-B3D7-BAC29760B6E6}" srcOrd="2" destOrd="0" presId="urn:microsoft.com/office/officeart/2018/2/layout/IconVerticalSolidList"/>
    <dgm:cxn modelId="{FA524767-1C66-460B-A3E9-B6F8A24C4A98}" type="presParOf" srcId="{6C49D8F6-656C-4A23-B144-667221D79F87}" destId="{4E56A4AC-8EE0-487E-B7E0-9EE0BDB159E8}" srcOrd="3" destOrd="0" presId="urn:microsoft.com/office/officeart/2018/2/layout/IconVerticalSolidList"/>
    <dgm:cxn modelId="{244BC7BD-43B2-4DC8-A9B9-A430151691EB}" type="presParOf" srcId="{0715352C-7058-4558-8D6F-7C6F13BD646B}" destId="{4AEC67AB-8927-48D6-A40C-023D243D4181}" srcOrd="1" destOrd="0" presId="urn:microsoft.com/office/officeart/2018/2/layout/IconVerticalSolidList"/>
    <dgm:cxn modelId="{0395A1DB-52F2-477F-926C-C5CDC9CD38DA}" type="presParOf" srcId="{0715352C-7058-4558-8D6F-7C6F13BD646B}" destId="{2B4A0A91-3B02-4F4D-8E01-5FF425C9FE8E}" srcOrd="2" destOrd="0" presId="urn:microsoft.com/office/officeart/2018/2/layout/IconVerticalSolidList"/>
    <dgm:cxn modelId="{A0805A31-2F65-4925-81D0-05A20B42E1D3}" type="presParOf" srcId="{2B4A0A91-3B02-4F4D-8E01-5FF425C9FE8E}" destId="{E95285DE-A19D-4490-8BE7-A1CBB7EA8E7D}" srcOrd="0" destOrd="0" presId="urn:microsoft.com/office/officeart/2018/2/layout/IconVerticalSolidList"/>
    <dgm:cxn modelId="{62BAE865-B83B-44A1-A6EB-623711870E16}" type="presParOf" srcId="{2B4A0A91-3B02-4F4D-8E01-5FF425C9FE8E}" destId="{345FD437-19FA-434B-B302-59595F6D4D1A}" srcOrd="1" destOrd="0" presId="urn:microsoft.com/office/officeart/2018/2/layout/IconVerticalSolidList"/>
    <dgm:cxn modelId="{FE9B0F7C-4D3C-4052-9730-83D9E913E096}" type="presParOf" srcId="{2B4A0A91-3B02-4F4D-8E01-5FF425C9FE8E}" destId="{31E2C52E-E1AB-4266-A413-72D5CBA92319}" srcOrd="2" destOrd="0" presId="urn:microsoft.com/office/officeart/2018/2/layout/IconVerticalSolidList"/>
    <dgm:cxn modelId="{04CA6E1C-672E-41B8-A501-36FBAD0260A7}" type="presParOf" srcId="{2B4A0A91-3B02-4F4D-8E01-5FF425C9FE8E}" destId="{93EFD273-C21D-4CCB-A867-A71ED1492B2A}" srcOrd="3" destOrd="0" presId="urn:microsoft.com/office/officeart/2018/2/layout/IconVerticalSolidList"/>
    <dgm:cxn modelId="{B49394C2-A6E5-4568-8A53-9F6286966D58}" type="presParOf" srcId="{0715352C-7058-4558-8D6F-7C6F13BD646B}" destId="{FCD90CD4-4358-4303-BAB2-7055D88887B9}" srcOrd="3" destOrd="0" presId="urn:microsoft.com/office/officeart/2018/2/layout/IconVerticalSolidList"/>
    <dgm:cxn modelId="{3ABA1052-E44F-46F6-BC15-46D932436473}" type="presParOf" srcId="{0715352C-7058-4558-8D6F-7C6F13BD646B}" destId="{E4CB1E7E-D414-4ED1-BD68-E6CC70C4B727}" srcOrd="4" destOrd="0" presId="urn:microsoft.com/office/officeart/2018/2/layout/IconVerticalSolidList"/>
    <dgm:cxn modelId="{4C2C81AF-0B26-44F3-A3D2-DBE9194872D6}" type="presParOf" srcId="{E4CB1E7E-D414-4ED1-BD68-E6CC70C4B727}" destId="{C8093D04-53BC-4734-B653-42E757F244B4}" srcOrd="0" destOrd="0" presId="urn:microsoft.com/office/officeart/2018/2/layout/IconVerticalSolidList"/>
    <dgm:cxn modelId="{6545A09A-3966-4A4C-A7D5-C2378ADAF127}" type="presParOf" srcId="{E4CB1E7E-D414-4ED1-BD68-E6CC70C4B727}" destId="{54285621-82C5-445C-BC41-FE591C4D65EA}" srcOrd="1" destOrd="0" presId="urn:microsoft.com/office/officeart/2018/2/layout/IconVerticalSolidList"/>
    <dgm:cxn modelId="{15AD2255-75EF-4732-9C6E-0892ABF9F595}" type="presParOf" srcId="{E4CB1E7E-D414-4ED1-BD68-E6CC70C4B727}" destId="{115D6CC2-FA69-4818-8ED2-E3B03E93D504}" srcOrd="2" destOrd="0" presId="urn:microsoft.com/office/officeart/2018/2/layout/IconVerticalSolidList"/>
    <dgm:cxn modelId="{15C9C88F-8BA2-41CD-9E61-052D7075E509}" type="presParOf" srcId="{E4CB1E7E-D414-4ED1-BD68-E6CC70C4B727}" destId="{11A99BA2-732F-4C6C-9DC5-14BDBA43700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2665CF-450D-440C-A99C-D9C195C2B4E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039C950-68EB-4A47-B72D-3E364A218AD5}">
      <dgm:prSet/>
      <dgm:spPr/>
      <dgm:t>
        <a:bodyPr/>
        <a:lstStyle/>
        <a:p>
          <a:r>
            <a:rPr lang="en-GB"/>
            <a:t>Conflicts (of interest/ conscience/responsibility etc) should be identified and managed. You need to do this before making appointments.</a:t>
          </a:r>
          <a:endParaRPr lang="en-US"/>
        </a:p>
      </dgm:t>
    </dgm:pt>
    <dgm:pt modelId="{7442FED3-96DA-4961-912E-C94CB95BE41A}" type="parTrans" cxnId="{E1A08C7F-8504-4174-B3AC-382AEA4371E4}">
      <dgm:prSet/>
      <dgm:spPr/>
      <dgm:t>
        <a:bodyPr/>
        <a:lstStyle/>
        <a:p>
          <a:endParaRPr lang="en-US"/>
        </a:p>
      </dgm:t>
    </dgm:pt>
    <dgm:pt modelId="{CAFEA65C-AC93-44EF-94E3-D934C863E620}" type="sibTrans" cxnId="{E1A08C7F-8504-4174-B3AC-382AEA4371E4}">
      <dgm:prSet/>
      <dgm:spPr/>
      <dgm:t>
        <a:bodyPr/>
        <a:lstStyle/>
        <a:p>
          <a:endParaRPr lang="en-US"/>
        </a:p>
      </dgm:t>
    </dgm:pt>
    <dgm:pt modelId="{9EFFF5E4-A143-45D2-8D85-D9DC7478AA2C}">
      <dgm:prSet/>
      <dgm:spPr/>
      <dgm:t>
        <a:bodyPr/>
        <a:lstStyle/>
        <a:p>
          <a:r>
            <a:rPr lang="en-GB"/>
            <a:t>You need to have a chair and vice-chair</a:t>
          </a:r>
          <a:endParaRPr lang="en-US"/>
        </a:p>
      </dgm:t>
    </dgm:pt>
    <dgm:pt modelId="{49697358-BC8D-41A0-921E-ECE34AEFD932}" type="parTrans" cxnId="{79D07B4A-27ED-479A-A59D-EFE74D284DBA}">
      <dgm:prSet/>
      <dgm:spPr/>
      <dgm:t>
        <a:bodyPr/>
        <a:lstStyle/>
        <a:p>
          <a:endParaRPr lang="en-US"/>
        </a:p>
      </dgm:t>
    </dgm:pt>
    <dgm:pt modelId="{53A3D9C0-9F5A-4818-8D29-B30A7555B1B1}" type="sibTrans" cxnId="{79D07B4A-27ED-479A-A59D-EFE74D284DBA}">
      <dgm:prSet/>
      <dgm:spPr/>
      <dgm:t>
        <a:bodyPr/>
        <a:lstStyle/>
        <a:p>
          <a:endParaRPr lang="en-US"/>
        </a:p>
      </dgm:t>
    </dgm:pt>
    <dgm:pt modelId="{4B2E2DD0-7A59-4739-AEDA-93616C0AEC79}">
      <dgm:prSet/>
      <dgm:spPr/>
      <dgm:t>
        <a:bodyPr/>
        <a:lstStyle/>
        <a:p>
          <a:r>
            <a:rPr lang="en-GB"/>
            <a:t>Craft a decision-making plan, the meeting proceedings, or have a charter.</a:t>
          </a:r>
          <a:endParaRPr lang="en-US"/>
        </a:p>
      </dgm:t>
    </dgm:pt>
    <dgm:pt modelId="{FE30B673-80D6-4098-AD55-BFA94EF894C5}" type="parTrans" cxnId="{256A1C64-8A09-4A6E-A57C-5E9905DA3995}">
      <dgm:prSet/>
      <dgm:spPr/>
      <dgm:t>
        <a:bodyPr/>
        <a:lstStyle/>
        <a:p>
          <a:endParaRPr lang="en-US"/>
        </a:p>
      </dgm:t>
    </dgm:pt>
    <dgm:pt modelId="{20F5B65B-93FC-405B-A564-39966BEB78F2}" type="sibTrans" cxnId="{256A1C64-8A09-4A6E-A57C-5E9905DA3995}">
      <dgm:prSet/>
      <dgm:spPr/>
      <dgm:t>
        <a:bodyPr/>
        <a:lstStyle/>
        <a:p>
          <a:endParaRPr lang="en-US"/>
        </a:p>
      </dgm:t>
    </dgm:pt>
    <dgm:pt modelId="{BD45C455-682E-4198-975A-998FDF18073B}">
      <dgm:prSet/>
      <dgm:spPr/>
      <dgm:t>
        <a:bodyPr/>
        <a:lstStyle/>
        <a:p>
          <a:r>
            <a:rPr lang="en-GB"/>
            <a:t>Prepare a planning proposal that has the following components:</a:t>
          </a:r>
          <a:endParaRPr lang="en-US"/>
        </a:p>
      </dgm:t>
    </dgm:pt>
    <dgm:pt modelId="{D42E9C14-E5D8-4C73-9679-5FA56171FA5D}" type="parTrans" cxnId="{B15E5169-AB43-42C6-A9D2-736C632349AD}">
      <dgm:prSet/>
      <dgm:spPr/>
      <dgm:t>
        <a:bodyPr/>
        <a:lstStyle/>
        <a:p>
          <a:endParaRPr lang="en-US"/>
        </a:p>
      </dgm:t>
    </dgm:pt>
    <dgm:pt modelId="{63EA9570-95F7-406C-ABFD-9078D4DF09DB}" type="sibTrans" cxnId="{B15E5169-AB43-42C6-A9D2-736C632349AD}">
      <dgm:prSet/>
      <dgm:spPr/>
      <dgm:t>
        <a:bodyPr/>
        <a:lstStyle/>
        <a:p>
          <a:endParaRPr lang="en-US"/>
        </a:p>
      </dgm:t>
    </dgm:pt>
    <dgm:pt modelId="{D543681F-BAAF-4C97-A04D-FF865D7D6817}" type="pres">
      <dgm:prSet presAssocID="{442665CF-450D-440C-A99C-D9C195C2B4E7}" presName="vert0" presStyleCnt="0">
        <dgm:presLayoutVars>
          <dgm:dir/>
          <dgm:animOne val="branch"/>
          <dgm:animLvl val="lvl"/>
        </dgm:presLayoutVars>
      </dgm:prSet>
      <dgm:spPr/>
    </dgm:pt>
    <dgm:pt modelId="{5880EF96-B617-4CD8-9B10-806EE1935FB4}" type="pres">
      <dgm:prSet presAssocID="{A039C950-68EB-4A47-B72D-3E364A218AD5}" presName="thickLine" presStyleLbl="alignNode1" presStyleIdx="0" presStyleCnt="4"/>
      <dgm:spPr/>
    </dgm:pt>
    <dgm:pt modelId="{170D7AC9-717F-490D-B11E-08C927A6FD02}" type="pres">
      <dgm:prSet presAssocID="{A039C950-68EB-4A47-B72D-3E364A218AD5}" presName="horz1" presStyleCnt="0"/>
      <dgm:spPr/>
    </dgm:pt>
    <dgm:pt modelId="{0F70F914-3E63-48AE-87FE-BDE16786CAA5}" type="pres">
      <dgm:prSet presAssocID="{A039C950-68EB-4A47-B72D-3E364A218AD5}" presName="tx1" presStyleLbl="revTx" presStyleIdx="0" presStyleCnt="4"/>
      <dgm:spPr/>
    </dgm:pt>
    <dgm:pt modelId="{7784FEB7-425D-4C35-B891-2D91E5CB5819}" type="pres">
      <dgm:prSet presAssocID="{A039C950-68EB-4A47-B72D-3E364A218AD5}" presName="vert1" presStyleCnt="0"/>
      <dgm:spPr/>
    </dgm:pt>
    <dgm:pt modelId="{922B7803-428A-403C-98F9-96DCA76B5EB7}" type="pres">
      <dgm:prSet presAssocID="{9EFFF5E4-A143-45D2-8D85-D9DC7478AA2C}" presName="thickLine" presStyleLbl="alignNode1" presStyleIdx="1" presStyleCnt="4"/>
      <dgm:spPr/>
    </dgm:pt>
    <dgm:pt modelId="{F3FE895A-ABF9-4AB9-A840-9E8D211A608E}" type="pres">
      <dgm:prSet presAssocID="{9EFFF5E4-A143-45D2-8D85-D9DC7478AA2C}" presName="horz1" presStyleCnt="0"/>
      <dgm:spPr/>
    </dgm:pt>
    <dgm:pt modelId="{961F1524-2F9C-4E22-85A0-6490915171B1}" type="pres">
      <dgm:prSet presAssocID="{9EFFF5E4-A143-45D2-8D85-D9DC7478AA2C}" presName="tx1" presStyleLbl="revTx" presStyleIdx="1" presStyleCnt="4"/>
      <dgm:spPr/>
    </dgm:pt>
    <dgm:pt modelId="{7DF73400-E948-4443-B8B4-6F6C0768F26E}" type="pres">
      <dgm:prSet presAssocID="{9EFFF5E4-A143-45D2-8D85-D9DC7478AA2C}" presName="vert1" presStyleCnt="0"/>
      <dgm:spPr/>
    </dgm:pt>
    <dgm:pt modelId="{4C825C86-F731-4884-92DA-0FDD861CE2D2}" type="pres">
      <dgm:prSet presAssocID="{4B2E2DD0-7A59-4739-AEDA-93616C0AEC79}" presName="thickLine" presStyleLbl="alignNode1" presStyleIdx="2" presStyleCnt="4"/>
      <dgm:spPr/>
    </dgm:pt>
    <dgm:pt modelId="{616531F7-82E6-4C01-B013-FB8666CC4662}" type="pres">
      <dgm:prSet presAssocID="{4B2E2DD0-7A59-4739-AEDA-93616C0AEC79}" presName="horz1" presStyleCnt="0"/>
      <dgm:spPr/>
    </dgm:pt>
    <dgm:pt modelId="{F1CC3066-C0C3-47FD-90F0-DA4FDE4CCEF8}" type="pres">
      <dgm:prSet presAssocID="{4B2E2DD0-7A59-4739-AEDA-93616C0AEC79}" presName="tx1" presStyleLbl="revTx" presStyleIdx="2" presStyleCnt="4"/>
      <dgm:spPr/>
    </dgm:pt>
    <dgm:pt modelId="{75B0A7DC-9281-4DA8-9160-00766BA3C9C6}" type="pres">
      <dgm:prSet presAssocID="{4B2E2DD0-7A59-4739-AEDA-93616C0AEC79}" presName="vert1" presStyleCnt="0"/>
      <dgm:spPr/>
    </dgm:pt>
    <dgm:pt modelId="{EE94188C-796B-4A89-AC34-9F9348CBF3F9}" type="pres">
      <dgm:prSet presAssocID="{BD45C455-682E-4198-975A-998FDF18073B}" presName="thickLine" presStyleLbl="alignNode1" presStyleIdx="3" presStyleCnt="4"/>
      <dgm:spPr/>
    </dgm:pt>
    <dgm:pt modelId="{3284C15F-F970-4B79-9B54-8FCF4084C93E}" type="pres">
      <dgm:prSet presAssocID="{BD45C455-682E-4198-975A-998FDF18073B}" presName="horz1" presStyleCnt="0"/>
      <dgm:spPr/>
    </dgm:pt>
    <dgm:pt modelId="{DE4E10E1-E70B-49F0-AB2E-D9663EFA5C60}" type="pres">
      <dgm:prSet presAssocID="{BD45C455-682E-4198-975A-998FDF18073B}" presName="tx1" presStyleLbl="revTx" presStyleIdx="3" presStyleCnt="4"/>
      <dgm:spPr/>
    </dgm:pt>
    <dgm:pt modelId="{00B01DED-7BAE-4918-9935-290A4B5894D6}" type="pres">
      <dgm:prSet presAssocID="{BD45C455-682E-4198-975A-998FDF18073B}" presName="vert1" presStyleCnt="0"/>
      <dgm:spPr/>
    </dgm:pt>
  </dgm:ptLst>
  <dgm:cxnLst>
    <dgm:cxn modelId="{AAF1232C-F47C-47E3-BFE0-B220FA3E9D7E}" type="presOf" srcId="{4B2E2DD0-7A59-4739-AEDA-93616C0AEC79}" destId="{F1CC3066-C0C3-47FD-90F0-DA4FDE4CCEF8}" srcOrd="0" destOrd="0" presId="urn:microsoft.com/office/officeart/2008/layout/LinedList"/>
    <dgm:cxn modelId="{256A1C64-8A09-4A6E-A57C-5E9905DA3995}" srcId="{442665CF-450D-440C-A99C-D9C195C2B4E7}" destId="{4B2E2DD0-7A59-4739-AEDA-93616C0AEC79}" srcOrd="2" destOrd="0" parTransId="{FE30B673-80D6-4098-AD55-BFA94EF894C5}" sibTransId="{20F5B65B-93FC-405B-A564-39966BEB78F2}"/>
    <dgm:cxn modelId="{B15E5169-AB43-42C6-A9D2-736C632349AD}" srcId="{442665CF-450D-440C-A99C-D9C195C2B4E7}" destId="{BD45C455-682E-4198-975A-998FDF18073B}" srcOrd="3" destOrd="0" parTransId="{D42E9C14-E5D8-4C73-9679-5FA56171FA5D}" sibTransId="{63EA9570-95F7-406C-ABFD-9078D4DF09DB}"/>
    <dgm:cxn modelId="{4FF73A4A-66A4-4CE3-AE53-3E21C145B650}" type="presOf" srcId="{442665CF-450D-440C-A99C-D9C195C2B4E7}" destId="{D543681F-BAAF-4C97-A04D-FF865D7D6817}" srcOrd="0" destOrd="0" presId="urn:microsoft.com/office/officeart/2008/layout/LinedList"/>
    <dgm:cxn modelId="{79D07B4A-27ED-479A-A59D-EFE74D284DBA}" srcId="{442665CF-450D-440C-A99C-D9C195C2B4E7}" destId="{9EFFF5E4-A143-45D2-8D85-D9DC7478AA2C}" srcOrd="1" destOrd="0" parTransId="{49697358-BC8D-41A0-921E-ECE34AEFD932}" sibTransId="{53A3D9C0-9F5A-4818-8D29-B30A7555B1B1}"/>
    <dgm:cxn modelId="{0F465979-AB2A-42AB-86F7-3468669C1D34}" type="presOf" srcId="{BD45C455-682E-4198-975A-998FDF18073B}" destId="{DE4E10E1-E70B-49F0-AB2E-D9663EFA5C60}" srcOrd="0" destOrd="0" presId="urn:microsoft.com/office/officeart/2008/layout/LinedList"/>
    <dgm:cxn modelId="{E1A08C7F-8504-4174-B3AC-382AEA4371E4}" srcId="{442665CF-450D-440C-A99C-D9C195C2B4E7}" destId="{A039C950-68EB-4A47-B72D-3E364A218AD5}" srcOrd="0" destOrd="0" parTransId="{7442FED3-96DA-4961-912E-C94CB95BE41A}" sibTransId="{CAFEA65C-AC93-44EF-94E3-D934C863E620}"/>
    <dgm:cxn modelId="{B93390CA-B33D-4712-ABC2-A4F84B81ECE1}" type="presOf" srcId="{A039C950-68EB-4A47-B72D-3E364A218AD5}" destId="{0F70F914-3E63-48AE-87FE-BDE16786CAA5}" srcOrd="0" destOrd="0" presId="urn:microsoft.com/office/officeart/2008/layout/LinedList"/>
    <dgm:cxn modelId="{3C5D7DD9-049E-43DD-AB6D-8A46727D5979}" type="presOf" srcId="{9EFFF5E4-A143-45D2-8D85-D9DC7478AA2C}" destId="{961F1524-2F9C-4E22-85A0-6490915171B1}" srcOrd="0" destOrd="0" presId="urn:microsoft.com/office/officeart/2008/layout/LinedList"/>
    <dgm:cxn modelId="{3A5C4696-AD7B-4534-B377-FFDAA65159BC}" type="presParOf" srcId="{D543681F-BAAF-4C97-A04D-FF865D7D6817}" destId="{5880EF96-B617-4CD8-9B10-806EE1935FB4}" srcOrd="0" destOrd="0" presId="urn:microsoft.com/office/officeart/2008/layout/LinedList"/>
    <dgm:cxn modelId="{41A0FA58-8D34-4AC6-88B7-1243055E9752}" type="presParOf" srcId="{D543681F-BAAF-4C97-A04D-FF865D7D6817}" destId="{170D7AC9-717F-490D-B11E-08C927A6FD02}" srcOrd="1" destOrd="0" presId="urn:microsoft.com/office/officeart/2008/layout/LinedList"/>
    <dgm:cxn modelId="{C522D47B-B9E5-4D73-9D26-ABD21182C0F1}" type="presParOf" srcId="{170D7AC9-717F-490D-B11E-08C927A6FD02}" destId="{0F70F914-3E63-48AE-87FE-BDE16786CAA5}" srcOrd="0" destOrd="0" presId="urn:microsoft.com/office/officeart/2008/layout/LinedList"/>
    <dgm:cxn modelId="{B1B1C34F-82CE-4F7F-8850-BF1997856528}" type="presParOf" srcId="{170D7AC9-717F-490D-B11E-08C927A6FD02}" destId="{7784FEB7-425D-4C35-B891-2D91E5CB5819}" srcOrd="1" destOrd="0" presId="urn:microsoft.com/office/officeart/2008/layout/LinedList"/>
    <dgm:cxn modelId="{4815ED25-4364-4F15-8B13-B422C6BED5D8}" type="presParOf" srcId="{D543681F-BAAF-4C97-A04D-FF865D7D6817}" destId="{922B7803-428A-403C-98F9-96DCA76B5EB7}" srcOrd="2" destOrd="0" presId="urn:microsoft.com/office/officeart/2008/layout/LinedList"/>
    <dgm:cxn modelId="{4963AA21-E66B-46E2-85AC-722AFEC17290}" type="presParOf" srcId="{D543681F-BAAF-4C97-A04D-FF865D7D6817}" destId="{F3FE895A-ABF9-4AB9-A840-9E8D211A608E}" srcOrd="3" destOrd="0" presId="urn:microsoft.com/office/officeart/2008/layout/LinedList"/>
    <dgm:cxn modelId="{861C4731-402C-433F-A418-9CCFBFA44B47}" type="presParOf" srcId="{F3FE895A-ABF9-4AB9-A840-9E8D211A608E}" destId="{961F1524-2F9C-4E22-85A0-6490915171B1}" srcOrd="0" destOrd="0" presId="urn:microsoft.com/office/officeart/2008/layout/LinedList"/>
    <dgm:cxn modelId="{08F690A4-78A0-49BD-80A5-149A39F2CA16}" type="presParOf" srcId="{F3FE895A-ABF9-4AB9-A840-9E8D211A608E}" destId="{7DF73400-E948-4443-B8B4-6F6C0768F26E}" srcOrd="1" destOrd="0" presId="urn:microsoft.com/office/officeart/2008/layout/LinedList"/>
    <dgm:cxn modelId="{623910F5-DA13-444D-AB19-B71246F05BA0}" type="presParOf" srcId="{D543681F-BAAF-4C97-A04D-FF865D7D6817}" destId="{4C825C86-F731-4884-92DA-0FDD861CE2D2}" srcOrd="4" destOrd="0" presId="urn:microsoft.com/office/officeart/2008/layout/LinedList"/>
    <dgm:cxn modelId="{97D623F8-48DC-4FB3-AFBB-81F65E433922}" type="presParOf" srcId="{D543681F-BAAF-4C97-A04D-FF865D7D6817}" destId="{616531F7-82E6-4C01-B013-FB8666CC4662}" srcOrd="5" destOrd="0" presId="urn:microsoft.com/office/officeart/2008/layout/LinedList"/>
    <dgm:cxn modelId="{15C4DA29-D4D8-4380-A849-03451944C36C}" type="presParOf" srcId="{616531F7-82E6-4C01-B013-FB8666CC4662}" destId="{F1CC3066-C0C3-47FD-90F0-DA4FDE4CCEF8}" srcOrd="0" destOrd="0" presId="urn:microsoft.com/office/officeart/2008/layout/LinedList"/>
    <dgm:cxn modelId="{1944924F-9ADE-4B48-9962-363639C18C86}" type="presParOf" srcId="{616531F7-82E6-4C01-B013-FB8666CC4662}" destId="{75B0A7DC-9281-4DA8-9160-00766BA3C9C6}" srcOrd="1" destOrd="0" presId="urn:microsoft.com/office/officeart/2008/layout/LinedList"/>
    <dgm:cxn modelId="{A695A79E-18B0-4B7E-83EB-5EE65968B1E9}" type="presParOf" srcId="{D543681F-BAAF-4C97-A04D-FF865D7D6817}" destId="{EE94188C-796B-4A89-AC34-9F9348CBF3F9}" srcOrd="6" destOrd="0" presId="urn:microsoft.com/office/officeart/2008/layout/LinedList"/>
    <dgm:cxn modelId="{3D881E31-EAE9-44BB-A685-4C98466EC4D1}" type="presParOf" srcId="{D543681F-BAAF-4C97-A04D-FF865D7D6817}" destId="{3284C15F-F970-4B79-9B54-8FCF4084C93E}" srcOrd="7" destOrd="0" presId="urn:microsoft.com/office/officeart/2008/layout/LinedList"/>
    <dgm:cxn modelId="{A78D38F9-41C8-4FAE-90B9-1E9115266140}" type="presParOf" srcId="{3284C15F-F970-4B79-9B54-8FCF4084C93E}" destId="{DE4E10E1-E70B-49F0-AB2E-D9663EFA5C60}" srcOrd="0" destOrd="0" presId="urn:microsoft.com/office/officeart/2008/layout/LinedList"/>
    <dgm:cxn modelId="{473F3DEF-B1DA-4410-9B4A-64B56B9731EE}" type="presParOf" srcId="{3284C15F-F970-4B79-9B54-8FCF4084C93E}" destId="{00B01DED-7BAE-4918-9935-290A4B5894D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C89D47-1F85-4F52-922C-C8976B92D24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0368EA3-F6BA-4A7C-855C-6AD03C5D7DDD}">
      <dgm:prSet/>
      <dgm:spPr/>
      <dgm:t>
        <a:bodyPr/>
        <a:lstStyle/>
        <a:p>
          <a:r>
            <a:rPr lang="en-US"/>
            <a:t>Crafting an effective research policies and guidelines is possible but bearing in mind that these set of statements or rules can fail if the steps (for success) are not followed.</a:t>
          </a:r>
        </a:p>
      </dgm:t>
    </dgm:pt>
    <dgm:pt modelId="{2EE31DA7-C951-414A-B615-66B03AAAD6D4}" type="parTrans" cxnId="{CC05F8E7-1BE7-461A-927C-E2D52F3977E4}">
      <dgm:prSet/>
      <dgm:spPr/>
      <dgm:t>
        <a:bodyPr/>
        <a:lstStyle/>
        <a:p>
          <a:endParaRPr lang="en-US"/>
        </a:p>
      </dgm:t>
    </dgm:pt>
    <dgm:pt modelId="{AB3F997D-ACCB-4438-A415-1939B91943AF}" type="sibTrans" cxnId="{CC05F8E7-1BE7-461A-927C-E2D52F3977E4}">
      <dgm:prSet/>
      <dgm:spPr/>
      <dgm:t>
        <a:bodyPr/>
        <a:lstStyle/>
        <a:p>
          <a:endParaRPr lang="en-US"/>
        </a:p>
      </dgm:t>
    </dgm:pt>
    <dgm:pt modelId="{B4645430-065C-4194-A782-A4C98D20E50E}">
      <dgm:prSet/>
      <dgm:spPr/>
      <dgm:t>
        <a:bodyPr/>
        <a:lstStyle/>
        <a:p>
          <a:r>
            <a:rPr lang="en-US" dirty="0"/>
            <a:t>Policies and guidelines development for research undergo the same processes as general public policies and guidelines except that the nature of the problem and the target audience might be different. </a:t>
          </a:r>
        </a:p>
      </dgm:t>
    </dgm:pt>
    <dgm:pt modelId="{EA66CA34-E72F-413F-A964-7AB51B9EC0D0}" type="parTrans" cxnId="{339B0030-C0CD-4158-B11C-1FEB06DE29FE}">
      <dgm:prSet/>
      <dgm:spPr/>
      <dgm:t>
        <a:bodyPr/>
        <a:lstStyle/>
        <a:p>
          <a:endParaRPr lang="en-US"/>
        </a:p>
      </dgm:t>
    </dgm:pt>
    <dgm:pt modelId="{AA8FF355-D0DC-45DC-8FF1-C767F96D2A52}" type="sibTrans" cxnId="{339B0030-C0CD-4158-B11C-1FEB06DE29FE}">
      <dgm:prSet/>
      <dgm:spPr/>
      <dgm:t>
        <a:bodyPr/>
        <a:lstStyle/>
        <a:p>
          <a:endParaRPr lang="en-US"/>
        </a:p>
      </dgm:t>
    </dgm:pt>
    <dgm:pt modelId="{978409B8-36B7-4477-9DB8-CFE6557DF794}">
      <dgm:prSet/>
      <dgm:spPr/>
      <dgm:t>
        <a:bodyPr/>
        <a:lstStyle/>
        <a:p>
          <a:r>
            <a:rPr lang="en-US"/>
            <a:t>By all means the developer of these instruments should have the end user and the target population in mind as well as and quality effectiveness outcome of the process. These are key to success?</a:t>
          </a:r>
        </a:p>
      </dgm:t>
    </dgm:pt>
    <dgm:pt modelId="{92195FD0-3DEC-4820-BA19-6D3D468AD5E0}" type="parTrans" cxnId="{18BBFF8F-6F63-408E-AFF1-23348EB54780}">
      <dgm:prSet/>
      <dgm:spPr/>
      <dgm:t>
        <a:bodyPr/>
        <a:lstStyle/>
        <a:p>
          <a:endParaRPr lang="en-US"/>
        </a:p>
      </dgm:t>
    </dgm:pt>
    <dgm:pt modelId="{B0242BE2-4F7C-41FE-B492-31711C20F4A9}" type="sibTrans" cxnId="{18BBFF8F-6F63-408E-AFF1-23348EB54780}">
      <dgm:prSet/>
      <dgm:spPr/>
      <dgm:t>
        <a:bodyPr/>
        <a:lstStyle/>
        <a:p>
          <a:endParaRPr lang="en-US"/>
        </a:p>
      </dgm:t>
    </dgm:pt>
    <dgm:pt modelId="{7358405A-3B19-4360-838D-521BFFDDC121}" type="pres">
      <dgm:prSet presAssocID="{D1C89D47-1F85-4F52-922C-C8976B92D24D}" presName="vert0" presStyleCnt="0">
        <dgm:presLayoutVars>
          <dgm:dir/>
          <dgm:animOne val="branch"/>
          <dgm:animLvl val="lvl"/>
        </dgm:presLayoutVars>
      </dgm:prSet>
      <dgm:spPr/>
    </dgm:pt>
    <dgm:pt modelId="{7C200004-C680-420D-B2A3-A23CD9EE35E9}" type="pres">
      <dgm:prSet presAssocID="{00368EA3-F6BA-4A7C-855C-6AD03C5D7DDD}" presName="thickLine" presStyleLbl="alignNode1" presStyleIdx="0" presStyleCnt="3"/>
      <dgm:spPr/>
    </dgm:pt>
    <dgm:pt modelId="{152CF182-45E4-4D8D-811C-785A4B587FCF}" type="pres">
      <dgm:prSet presAssocID="{00368EA3-F6BA-4A7C-855C-6AD03C5D7DDD}" presName="horz1" presStyleCnt="0"/>
      <dgm:spPr/>
    </dgm:pt>
    <dgm:pt modelId="{797350D5-A846-47C4-9A3B-03C8963A92DE}" type="pres">
      <dgm:prSet presAssocID="{00368EA3-F6BA-4A7C-855C-6AD03C5D7DDD}" presName="tx1" presStyleLbl="revTx" presStyleIdx="0" presStyleCnt="3"/>
      <dgm:spPr/>
    </dgm:pt>
    <dgm:pt modelId="{DC9899CA-33F2-4E27-AC5A-2725A52C1E6C}" type="pres">
      <dgm:prSet presAssocID="{00368EA3-F6BA-4A7C-855C-6AD03C5D7DDD}" presName="vert1" presStyleCnt="0"/>
      <dgm:spPr/>
    </dgm:pt>
    <dgm:pt modelId="{5A2C4AB5-1C21-495F-9AE9-1312C0A615FD}" type="pres">
      <dgm:prSet presAssocID="{B4645430-065C-4194-A782-A4C98D20E50E}" presName="thickLine" presStyleLbl="alignNode1" presStyleIdx="1" presStyleCnt="3"/>
      <dgm:spPr/>
    </dgm:pt>
    <dgm:pt modelId="{B111FA25-2083-4C3C-9E25-AFCCCEC26E2C}" type="pres">
      <dgm:prSet presAssocID="{B4645430-065C-4194-A782-A4C98D20E50E}" presName="horz1" presStyleCnt="0"/>
      <dgm:spPr/>
    </dgm:pt>
    <dgm:pt modelId="{2CE77FFA-6625-47F6-9294-4C79EEBDBC1A}" type="pres">
      <dgm:prSet presAssocID="{B4645430-065C-4194-A782-A4C98D20E50E}" presName="tx1" presStyleLbl="revTx" presStyleIdx="1" presStyleCnt="3"/>
      <dgm:spPr/>
    </dgm:pt>
    <dgm:pt modelId="{1E967F48-B5F6-4E08-ACBF-31ED1DB5BB26}" type="pres">
      <dgm:prSet presAssocID="{B4645430-065C-4194-A782-A4C98D20E50E}" presName="vert1" presStyleCnt="0"/>
      <dgm:spPr/>
    </dgm:pt>
    <dgm:pt modelId="{940702F3-6A26-4957-9CEC-561C0D7F384D}" type="pres">
      <dgm:prSet presAssocID="{978409B8-36B7-4477-9DB8-CFE6557DF794}" presName="thickLine" presStyleLbl="alignNode1" presStyleIdx="2" presStyleCnt="3"/>
      <dgm:spPr/>
    </dgm:pt>
    <dgm:pt modelId="{71ABFF38-570E-42E4-BC8B-D4B25DCAB1D1}" type="pres">
      <dgm:prSet presAssocID="{978409B8-36B7-4477-9DB8-CFE6557DF794}" presName="horz1" presStyleCnt="0"/>
      <dgm:spPr/>
    </dgm:pt>
    <dgm:pt modelId="{6A874C75-23DB-45CE-8535-1ECB6E735384}" type="pres">
      <dgm:prSet presAssocID="{978409B8-36B7-4477-9DB8-CFE6557DF794}" presName="tx1" presStyleLbl="revTx" presStyleIdx="2" presStyleCnt="3"/>
      <dgm:spPr/>
    </dgm:pt>
    <dgm:pt modelId="{BF5D1829-F387-4172-9402-50926334C167}" type="pres">
      <dgm:prSet presAssocID="{978409B8-36B7-4477-9DB8-CFE6557DF794}" presName="vert1" presStyleCnt="0"/>
      <dgm:spPr/>
    </dgm:pt>
  </dgm:ptLst>
  <dgm:cxnLst>
    <dgm:cxn modelId="{ECEA8F2A-AD6E-41F7-A6D5-918C18CEEB34}" type="presOf" srcId="{D1C89D47-1F85-4F52-922C-C8976B92D24D}" destId="{7358405A-3B19-4360-838D-521BFFDDC121}" srcOrd="0" destOrd="0" presId="urn:microsoft.com/office/officeart/2008/layout/LinedList"/>
    <dgm:cxn modelId="{339B0030-C0CD-4158-B11C-1FEB06DE29FE}" srcId="{D1C89D47-1F85-4F52-922C-C8976B92D24D}" destId="{B4645430-065C-4194-A782-A4C98D20E50E}" srcOrd="1" destOrd="0" parTransId="{EA66CA34-E72F-413F-A964-7AB51B9EC0D0}" sibTransId="{AA8FF355-D0DC-45DC-8FF1-C767F96D2A52}"/>
    <dgm:cxn modelId="{18BBFF8F-6F63-408E-AFF1-23348EB54780}" srcId="{D1C89D47-1F85-4F52-922C-C8976B92D24D}" destId="{978409B8-36B7-4477-9DB8-CFE6557DF794}" srcOrd="2" destOrd="0" parTransId="{92195FD0-3DEC-4820-BA19-6D3D468AD5E0}" sibTransId="{B0242BE2-4F7C-41FE-B492-31711C20F4A9}"/>
    <dgm:cxn modelId="{4313CBA4-E73F-4CC1-ADCA-983B5EDE9292}" type="presOf" srcId="{978409B8-36B7-4477-9DB8-CFE6557DF794}" destId="{6A874C75-23DB-45CE-8535-1ECB6E735384}" srcOrd="0" destOrd="0" presId="urn:microsoft.com/office/officeart/2008/layout/LinedList"/>
    <dgm:cxn modelId="{2F680BB6-52CF-4E80-A4F3-4178D3817A70}" type="presOf" srcId="{00368EA3-F6BA-4A7C-855C-6AD03C5D7DDD}" destId="{797350D5-A846-47C4-9A3B-03C8963A92DE}" srcOrd="0" destOrd="0" presId="urn:microsoft.com/office/officeart/2008/layout/LinedList"/>
    <dgm:cxn modelId="{028049C8-2B8B-405D-992B-84FE1AAB3082}" type="presOf" srcId="{B4645430-065C-4194-A782-A4C98D20E50E}" destId="{2CE77FFA-6625-47F6-9294-4C79EEBDBC1A}" srcOrd="0" destOrd="0" presId="urn:microsoft.com/office/officeart/2008/layout/LinedList"/>
    <dgm:cxn modelId="{CC05F8E7-1BE7-461A-927C-E2D52F3977E4}" srcId="{D1C89D47-1F85-4F52-922C-C8976B92D24D}" destId="{00368EA3-F6BA-4A7C-855C-6AD03C5D7DDD}" srcOrd="0" destOrd="0" parTransId="{2EE31DA7-C951-414A-B615-66B03AAAD6D4}" sibTransId="{AB3F997D-ACCB-4438-A415-1939B91943AF}"/>
    <dgm:cxn modelId="{0E9EF940-2AD9-4544-AF34-AB82EC1EDFDE}" type="presParOf" srcId="{7358405A-3B19-4360-838D-521BFFDDC121}" destId="{7C200004-C680-420D-B2A3-A23CD9EE35E9}" srcOrd="0" destOrd="0" presId="urn:microsoft.com/office/officeart/2008/layout/LinedList"/>
    <dgm:cxn modelId="{62FB178D-7665-44D6-909E-68F5A5957132}" type="presParOf" srcId="{7358405A-3B19-4360-838D-521BFFDDC121}" destId="{152CF182-45E4-4D8D-811C-785A4B587FCF}" srcOrd="1" destOrd="0" presId="urn:microsoft.com/office/officeart/2008/layout/LinedList"/>
    <dgm:cxn modelId="{433B7307-16F1-42FD-AD63-CEECF5E13E03}" type="presParOf" srcId="{152CF182-45E4-4D8D-811C-785A4B587FCF}" destId="{797350D5-A846-47C4-9A3B-03C8963A92DE}" srcOrd="0" destOrd="0" presId="urn:microsoft.com/office/officeart/2008/layout/LinedList"/>
    <dgm:cxn modelId="{4C10BA5F-D2C5-4BD5-ABAA-5832B3E2BE99}" type="presParOf" srcId="{152CF182-45E4-4D8D-811C-785A4B587FCF}" destId="{DC9899CA-33F2-4E27-AC5A-2725A52C1E6C}" srcOrd="1" destOrd="0" presId="urn:microsoft.com/office/officeart/2008/layout/LinedList"/>
    <dgm:cxn modelId="{1CD1CE40-5A26-46FF-931A-52BA94F52140}" type="presParOf" srcId="{7358405A-3B19-4360-838D-521BFFDDC121}" destId="{5A2C4AB5-1C21-495F-9AE9-1312C0A615FD}" srcOrd="2" destOrd="0" presId="urn:microsoft.com/office/officeart/2008/layout/LinedList"/>
    <dgm:cxn modelId="{55F95E67-424A-4076-920F-1CE3889AD71B}" type="presParOf" srcId="{7358405A-3B19-4360-838D-521BFFDDC121}" destId="{B111FA25-2083-4C3C-9E25-AFCCCEC26E2C}" srcOrd="3" destOrd="0" presId="urn:microsoft.com/office/officeart/2008/layout/LinedList"/>
    <dgm:cxn modelId="{C7955A77-4F41-441B-8E2E-53E097FAC014}" type="presParOf" srcId="{B111FA25-2083-4C3C-9E25-AFCCCEC26E2C}" destId="{2CE77FFA-6625-47F6-9294-4C79EEBDBC1A}" srcOrd="0" destOrd="0" presId="urn:microsoft.com/office/officeart/2008/layout/LinedList"/>
    <dgm:cxn modelId="{06771A3B-59BB-4727-AAD3-5CC800C800EA}" type="presParOf" srcId="{B111FA25-2083-4C3C-9E25-AFCCCEC26E2C}" destId="{1E967F48-B5F6-4E08-ACBF-31ED1DB5BB26}" srcOrd="1" destOrd="0" presId="urn:microsoft.com/office/officeart/2008/layout/LinedList"/>
    <dgm:cxn modelId="{3EAA7DAE-A9F1-4927-B98F-4682B6BAF684}" type="presParOf" srcId="{7358405A-3B19-4360-838D-521BFFDDC121}" destId="{940702F3-6A26-4957-9CEC-561C0D7F384D}" srcOrd="4" destOrd="0" presId="urn:microsoft.com/office/officeart/2008/layout/LinedList"/>
    <dgm:cxn modelId="{E6E61F7E-50DF-403D-914E-99CD887B4DDB}" type="presParOf" srcId="{7358405A-3B19-4360-838D-521BFFDDC121}" destId="{71ABFF38-570E-42E4-BC8B-D4B25DCAB1D1}" srcOrd="5" destOrd="0" presId="urn:microsoft.com/office/officeart/2008/layout/LinedList"/>
    <dgm:cxn modelId="{F1C60086-AFAF-415A-A01C-48C87B6D2389}" type="presParOf" srcId="{71ABFF38-570E-42E4-BC8B-D4B25DCAB1D1}" destId="{6A874C75-23DB-45CE-8535-1ECB6E735384}" srcOrd="0" destOrd="0" presId="urn:microsoft.com/office/officeart/2008/layout/LinedList"/>
    <dgm:cxn modelId="{8DB6D826-A668-4FD6-AB3F-99582AA74332}" type="presParOf" srcId="{71ABFF38-570E-42E4-BC8B-D4B25DCAB1D1}" destId="{BF5D1829-F387-4172-9402-50926334C16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3A45F-A8C8-4A92-B4D8-594BA6EBA81A}">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D90CCB-1050-4C28-8450-69F3DED8063C}">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A1FF0-695E-4E99-B7E3-B31CA266C600}">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b="1" kern="1200" dirty="0"/>
            <a:t>I do not have any conflicts </a:t>
          </a:r>
          <a:r>
            <a:rPr lang="en-US" sz="2200" kern="1200" dirty="0"/>
            <a:t>in this presentation, but I would like to declare that I was sponsored by the organisers to make this presentation.</a:t>
          </a:r>
        </a:p>
      </dsp:txBody>
      <dsp:txXfrm>
        <a:off x="1507738" y="707092"/>
        <a:ext cx="9007861" cy="1305401"/>
      </dsp:txXfrm>
    </dsp:sp>
    <dsp:sp modelId="{0D40F6B3-C760-4C0C-8294-F5D4E3F57C07}">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98ABB-0C6B-4B01-83E2-E5C615753DB9}">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1F46C2-E04C-44E4-AAD2-7D7F6CFA1911}">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kern="1200" dirty="0"/>
            <a:t>Moreso, </a:t>
          </a:r>
          <a:r>
            <a:rPr lang="en-US" sz="2200" b="1" kern="1200" dirty="0"/>
            <a:t>the views expressed do not represent those</a:t>
          </a:r>
          <a:r>
            <a:rPr lang="en-US" sz="2200" kern="1200" dirty="0"/>
            <a:t> </a:t>
          </a:r>
          <a:r>
            <a:rPr lang="en-US" sz="2200" b="1" kern="1200" dirty="0"/>
            <a:t>of the organisers</a:t>
          </a:r>
          <a:r>
            <a:rPr lang="en-US" sz="2200" kern="1200" dirty="0"/>
            <a:t>, </a:t>
          </a:r>
          <a:r>
            <a:rPr lang="en-US" sz="2200" b="1" kern="1200" dirty="0"/>
            <a:t>my institutions or any institution or person mentioned in the cause of the presentation</a:t>
          </a:r>
          <a:r>
            <a:rPr lang="en-US" sz="2200" kern="1200" dirty="0"/>
            <a:t>, except for reference purposes.</a:t>
          </a:r>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6CF95-1863-4D25-88B8-80BBDBA5D4EA}">
      <dsp:nvSpPr>
        <dsp:cNvPr id="0" name=""/>
        <dsp:cNvSpPr/>
      </dsp:nvSpPr>
      <dsp:spPr>
        <a:xfrm>
          <a:off x="1747800" y="40735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423711-2D83-41A9-B7A5-B19EB64E5CC3}">
      <dsp:nvSpPr>
        <dsp:cNvPr id="0" name=""/>
        <dsp:cNvSpPr/>
      </dsp:nvSpPr>
      <dsp:spPr>
        <a:xfrm>
          <a:off x="559800" y="282151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US" sz="2100" b="1" kern="1200" dirty="0"/>
            <a:t>Section One- </a:t>
          </a:r>
          <a:r>
            <a:rPr lang="en-US" sz="2100" kern="1200" dirty="0"/>
            <a:t>Policy and how to craft and effective research policy</a:t>
          </a:r>
        </a:p>
      </dsp:txBody>
      <dsp:txXfrm>
        <a:off x="559800" y="2821519"/>
        <a:ext cx="4320000" cy="720000"/>
      </dsp:txXfrm>
    </dsp:sp>
    <dsp:sp modelId="{BFBFD389-0D0B-4D89-BFE2-160151A40FFE}">
      <dsp:nvSpPr>
        <dsp:cNvPr id="0" name=""/>
        <dsp:cNvSpPr/>
      </dsp:nvSpPr>
      <dsp:spPr>
        <a:xfrm>
          <a:off x="6823800" y="40735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4BA5E2-7493-4045-9FDE-43E4ACD0D5B1}">
      <dsp:nvSpPr>
        <dsp:cNvPr id="0" name=""/>
        <dsp:cNvSpPr/>
      </dsp:nvSpPr>
      <dsp:spPr>
        <a:xfrm>
          <a:off x="5635800" y="282151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US" sz="2100" b="1" kern="1200" dirty="0"/>
            <a:t>Section Two- </a:t>
          </a:r>
          <a:r>
            <a:rPr lang="en-US" sz="2100" kern="1200" dirty="0"/>
            <a:t>Guidelines and how to craft an effective research guideline</a:t>
          </a:r>
        </a:p>
      </dsp:txBody>
      <dsp:txXfrm>
        <a:off x="5635800" y="2821519"/>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9555C-E3F9-4BB0-9919-4EF53B3A2BF2}">
      <dsp:nvSpPr>
        <dsp:cNvPr id="0" name=""/>
        <dsp:cNvSpPr/>
      </dsp:nvSpPr>
      <dsp:spPr>
        <a:xfrm>
          <a:off x="0" y="675"/>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F44E9F-097C-48BB-AE93-ED5DE43A10B2}">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The Concept of Policy</a:t>
          </a:r>
          <a:r>
            <a:rPr lang="en-US" sz="2100" kern="1200"/>
            <a:t>:</a:t>
          </a:r>
        </a:p>
      </dsp:txBody>
      <dsp:txXfrm>
        <a:off x="0" y="675"/>
        <a:ext cx="6900512" cy="1106957"/>
      </dsp:txXfrm>
    </dsp:sp>
    <dsp:sp modelId="{E64D045D-923B-41D7-AF20-477DC291C9C1}">
      <dsp:nvSpPr>
        <dsp:cNvPr id="0" name=""/>
        <dsp:cNvSpPr/>
      </dsp:nvSpPr>
      <dsp:spPr>
        <a:xfrm>
          <a:off x="0" y="1107633"/>
          <a:ext cx="6900512" cy="0"/>
        </a:xfrm>
        <a:prstGeom prst="line">
          <a:avLst/>
        </a:prstGeom>
        <a:solidFill>
          <a:schemeClr val="accent2">
            <a:hueOff val="1610903"/>
            <a:satOff val="-4623"/>
            <a:lumOff val="-7402"/>
            <a:alphaOff val="0"/>
          </a:schemeClr>
        </a:solidFill>
        <a:ln w="19050" cap="flat" cmpd="sng" algn="ctr">
          <a:solidFill>
            <a:schemeClr val="accent2">
              <a:hueOff val="1610903"/>
              <a:satOff val="-4623"/>
              <a:lumOff val="-7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5D90E0-369C-43F3-9C16-2E3A2A44EF17}">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Society is ordered, steered and directed towards desired end by the State through policies (in the same vein- the research community which includes all stakeholders)</a:t>
          </a:r>
        </a:p>
      </dsp:txBody>
      <dsp:txXfrm>
        <a:off x="0" y="1107633"/>
        <a:ext cx="6900512" cy="1106957"/>
      </dsp:txXfrm>
    </dsp:sp>
    <dsp:sp modelId="{DE2F4A7D-20BD-453C-A1AE-0C40A063D609}">
      <dsp:nvSpPr>
        <dsp:cNvPr id="0" name=""/>
        <dsp:cNvSpPr/>
      </dsp:nvSpPr>
      <dsp:spPr>
        <a:xfrm>
          <a:off x="0" y="2214591"/>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8A2F12-BA22-4266-8508-BE8FDEBE65D8}">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Policy is the object, tool and means of </a:t>
          </a:r>
          <a:r>
            <a:rPr lang="en-US" sz="2100" u="sng" kern="1200"/>
            <a:t>governance</a:t>
          </a:r>
          <a:r>
            <a:rPr lang="en-US" sz="2100" kern="1200"/>
            <a:t> (what is governance?)</a:t>
          </a:r>
        </a:p>
      </dsp:txBody>
      <dsp:txXfrm>
        <a:off x="0" y="2214591"/>
        <a:ext cx="6900512" cy="1106957"/>
      </dsp:txXfrm>
    </dsp:sp>
    <dsp:sp modelId="{496DA3D6-8DFC-4AD8-838A-0122483834E2}">
      <dsp:nvSpPr>
        <dsp:cNvPr id="0" name=""/>
        <dsp:cNvSpPr/>
      </dsp:nvSpPr>
      <dsp:spPr>
        <a:xfrm>
          <a:off x="0" y="3321549"/>
          <a:ext cx="6900512" cy="0"/>
        </a:xfrm>
        <a:prstGeom prst="line">
          <a:avLst/>
        </a:prstGeom>
        <a:solidFill>
          <a:schemeClr val="accent2">
            <a:hueOff val="4832710"/>
            <a:satOff val="-13870"/>
            <a:lumOff val="-22207"/>
            <a:alphaOff val="0"/>
          </a:schemeClr>
        </a:solidFill>
        <a:ln w="19050" cap="flat" cmpd="sng" algn="ctr">
          <a:solidFill>
            <a:schemeClr val="accent2">
              <a:hueOff val="4832710"/>
              <a:satOff val="-13870"/>
              <a:lumOff val="-222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79AA5-EC0A-48C5-9977-F4F0030B5C5E}">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Policies made by the Government, Institutions, communities shape the lives of its people. </a:t>
          </a:r>
        </a:p>
      </dsp:txBody>
      <dsp:txXfrm>
        <a:off x="0" y="3321549"/>
        <a:ext cx="6900512" cy="1106957"/>
      </dsp:txXfrm>
    </dsp:sp>
    <dsp:sp modelId="{9BD1C271-B96A-4F1B-8A9B-67B1C944B34F}">
      <dsp:nvSpPr>
        <dsp:cNvPr id="0" name=""/>
        <dsp:cNvSpPr/>
      </dsp:nvSpPr>
      <dsp:spPr>
        <a:xfrm>
          <a:off x="0" y="4428507"/>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F8B9B-C864-456C-98E9-82B2F61AA1A7}">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Today, the results of policies are visibly palpable for everyone to see- whether effective or ineffective. We live with policies!</a:t>
          </a:r>
        </a:p>
      </dsp:txBody>
      <dsp:txXfrm>
        <a:off x="0" y="4428507"/>
        <a:ext cx="6900512" cy="1106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3CE83-E84E-49EC-9DD6-3E1618A99179}">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6034D7-52E4-4B70-964C-6851E9535303}">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56A4AC-8EE0-487E-B7E0-9EE0BDB159E8}">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a:t>Step 1: Write down the problem or issue to be analysed as you currently understand it. (Poor market of local innovations).</a:t>
          </a:r>
        </a:p>
      </dsp:txBody>
      <dsp:txXfrm>
        <a:off x="1437631" y="531"/>
        <a:ext cx="9077968" cy="1244702"/>
      </dsp:txXfrm>
    </dsp:sp>
    <dsp:sp modelId="{E95285DE-A19D-4490-8BE7-A1CBB7EA8E7D}">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5FD437-19FA-434B-B302-59595F6D4D1A}">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EFD273-C21D-4CCB-A867-A71ED1492B2A}">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a:t>Step 2: Write down what you understand as the causes or the sources of the problem.</a:t>
          </a:r>
        </a:p>
      </dsp:txBody>
      <dsp:txXfrm>
        <a:off x="1437631" y="1556410"/>
        <a:ext cx="9077968" cy="1244702"/>
      </dsp:txXfrm>
    </dsp:sp>
    <dsp:sp modelId="{C8093D04-53BC-4734-B653-42E757F244B4}">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285621-82C5-445C-BC41-FE591C4D65EA}">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A99BA2-732F-4C6C-9DC5-14BDBA437007}">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a:t>Step 2: Write down the consequences, the effects or outcomes.</a:t>
          </a:r>
        </a:p>
      </dsp:txBody>
      <dsp:txXfrm>
        <a:off x="1437631" y="3112289"/>
        <a:ext cx="9077968" cy="12447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0EF96-B617-4CD8-9B10-806EE1935FB4}">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70F914-3E63-48AE-87FE-BDE16786CAA5}">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Conflicts (of interest/ conscience/responsibility etc) should be identified and managed. You need to do this before making appointments.</a:t>
          </a:r>
          <a:endParaRPr lang="en-US" sz="2500" kern="1200"/>
        </a:p>
      </dsp:txBody>
      <dsp:txXfrm>
        <a:off x="0" y="0"/>
        <a:ext cx="6900512" cy="1384035"/>
      </dsp:txXfrm>
    </dsp:sp>
    <dsp:sp modelId="{922B7803-428A-403C-98F9-96DCA76B5EB7}">
      <dsp:nvSpPr>
        <dsp:cNvPr id="0" name=""/>
        <dsp:cNvSpPr/>
      </dsp:nvSpPr>
      <dsp:spPr>
        <a:xfrm>
          <a:off x="0" y="1384035"/>
          <a:ext cx="6900512"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F1524-2F9C-4E22-85A0-6490915171B1}">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You need to have a chair and vice-chair</a:t>
          </a:r>
          <a:endParaRPr lang="en-US" sz="2500" kern="1200"/>
        </a:p>
      </dsp:txBody>
      <dsp:txXfrm>
        <a:off x="0" y="1384035"/>
        <a:ext cx="6900512" cy="1384035"/>
      </dsp:txXfrm>
    </dsp:sp>
    <dsp:sp modelId="{4C825C86-F731-4884-92DA-0FDD861CE2D2}">
      <dsp:nvSpPr>
        <dsp:cNvPr id="0" name=""/>
        <dsp:cNvSpPr/>
      </dsp:nvSpPr>
      <dsp:spPr>
        <a:xfrm>
          <a:off x="0" y="2768070"/>
          <a:ext cx="6900512"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CC3066-C0C3-47FD-90F0-DA4FDE4CCEF8}">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Craft a decision-making plan, the meeting proceedings, or have a charter.</a:t>
          </a:r>
          <a:endParaRPr lang="en-US" sz="2500" kern="1200"/>
        </a:p>
      </dsp:txBody>
      <dsp:txXfrm>
        <a:off x="0" y="2768070"/>
        <a:ext cx="6900512" cy="1384035"/>
      </dsp:txXfrm>
    </dsp:sp>
    <dsp:sp modelId="{EE94188C-796B-4A89-AC34-9F9348CBF3F9}">
      <dsp:nvSpPr>
        <dsp:cNvPr id="0" name=""/>
        <dsp:cNvSpPr/>
      </dsp:nvSpPr>
      <dsp:spPr>
        <a:xfrm>
          <a:off x="0" y="4152105"/>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4E10E1-E70B-49F0-AB2E-D9663EFA5C60}">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Prepare a planning proposal that has the following components:</a:t>
          </a:r>
          <a:endParaRPr lang="en-US" sz="2500" kern="1200"/>
        </a:p>
      </dsp:txBody>
      <dsp:txXfrm>
        <a:off x="0" y="4152105"/>
        <a:ext cx="6900512" cy="13840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00004-C680-420D-B2A3-A23CD9EE35E9}">
      <dsp:nvSpPr>
        <dsp:cNvPr id="0" name=""/>
        <dsp:cNvSpPr/>
      </dsp:nvSpPr>
      <dsp:spPr>
        <a:xfrm>
          <a:off x="0" y="2703"/>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7350D5-A846-47C4-9A3B-03C8963A92DE}">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Crafting an effective research policies and guidelines is possible but bearing in mind that these set of statements or rules can fail if the steps (for success) are not followed.</a:t>
          </a:r>
        </a:p>
      </dsp:txBody>
      <dsp:txXfrm>
        <a:off x="0" y="2703"/>
        <a:ext cx="6900512" cy="1843578"/>
      </dsp:txXfrm>
    </dsp:sp>
    <dsp:sp modelId="{5A2C4AB5-1C21-495F-9AE9-1312C0A615FD}">
      <dsp:nvSpPr>
        <dsp:cNvPr id="0" name=""/>
        <dsp:cNvSpPr/>
      </dsp:nvSpPr>
      <dsp:spPr>
        <a:xfrm>
          <a:off x="0" y="1846281"/>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E77FFA-6625-47F6-9294-4C79EEBDBC1A}">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Policies and guidelines development for research undergo the same processes as general public policies and guidelines except that the nature of the problem and the target audience might be different. </a:t>
          </a:r>
        </a:p>
      </dsp:txBody>
      <dsp:txXfrm>
        <a:off x="0" y="1846281"/>
        <a:ext cx="6900512" cy="1843578"/>
      </dsp:txXfrm>
    </dsp:sp>
    <dsp:sp modelId="{940702F3-6A26-4957-9CEC-561C0D7F384D}">
      <dsp:nvSpPr>
        <dsp:cNvPr id="0" name=""/>
        <dsp:cNvSpPr/>
      </dsp:nvSpPr>
      <dsp:spPr>
        <a:xfrm>
          <a:off x="0" y="3689859"/>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874C75-23DB-45CE-8535-1ECB6E735384}">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By all means the developer of these instruments should have the end user and the target population in mind as well as and quality effectiveness outcome of the process. These are key to success?</a:t>
          </a: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F639B-0F46-4025-A035-F82F4B27434A}"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17F5B-69D5-42B4-A5D8-F7C0D8BD6956}" type="slidenum">
              <a:rPr lang="en-US" smtClean="0"/>
              <a:t>‹#›</a:t>
            </a:fld>
            <a:endParaRPr lang="en-US"/>
          </a:p>
        </p:txBody>
      </p:sp>
    </p:spTree>
    <p:extLst>
      <p:ext uri="{BB962C8B-B14F-4D97-AF65-F5344CB8AC3E}">
        <p14:creationId xmlns:p14="http://schemas.microsoft.com/office/powerpoint/2010/main" val="302933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Table Source: NDI: Module 5:Issues Identification and Development. Policy Communication Framework (date?)</a:t>
            </a:r>
          </a:p>
        </p:txBody>
      </p:sp>
      <p:sp>
        <p:nvSpPr>
          <p:cNvPr id="4" name="Slide Number Placeholder 3"/>
          <p:cNvSpPr>
            <a:spLocks noGrp="1"/>
          </p:cNvSpPr>
          <p:nvPr>
            <p:ph type="sldNum" sz="quarter" idx="5"/>
          </p:nvPr>
        </p:nvSpPr>
        <p:spPr/>
        <p:txBody>
          <a:bodyPr/>
          <a:lstStyle/>
          <a:p>
            <a:fld id="{B9F17F5B-69D5-42B4-A5D8-F7C0D8BD6956}" type="slidenum">
              <a:rPr lang="en-US" smtClean="0"/>
              <a:t>50</a:t>
            </a:fld>
            <a:endParaRPr lang="en-US"/>
          </a:p>
        </p:txBody>
      </p:sp>
    </p:spTree>
    <p:extLst>
      <p:ext uri="{BB962C8B-B14F-4D97-AF65-F5344CB8AC3E}">
        <p14:creationId xmlns:p14="http://schemas.microsoft.com/office/powerpoint/2010/main" val="340481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9AE9-801D-92CC-10CA-6526AC1217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25B88B-1824-CD1C-AE2C-755C3854E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57FAB7-1799-1C8B-0F1B-360C9D279BCF}"/>
              </a:ext>
            </a:extLst>
          </p:cNvPr>
          <p:cNvSpPr>
            <a:spLocks noGrp="1"/>
          </p:cNvSpPr>
          <p:nvPr>
            <p:ph type="dt" sz="half" idx="10"/>
          </p:nvPr>
        </p:nvSpPr>
        <p:spPr/>
        <p:txBody>
          <a:bodyPr/>
          <a:lstStyle/>
          <a:p>
            <a:fld id="{15C61AA0-DE67-4817-A658-3CDC214A2B60}" type="datetime1">
              <a:rPr lang="en-US" smtClean="0"/>
              <a:t>4/25/2025</a:t>
            </a:fld>
            <a:endParaRPr lang="en-US"/>
          </a:p>
        </p:txBody>
      </p:sp>
      <p:sp>
        <p:nvSpPr>
          <p:cNvPr id="5" name="Footer Placeholder 4">
            <a:extLst>
              <a:ext uri="{FF2B5EF4-FFF2-40B4-BE49-F238E27FC236}">
                <a16:creationId xmlns:a16="http://schemas.microsoft.com/office/drawing/2014/main" id="{6696987F-F309-4081-A2AD-630350299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56ED5-2CE9-3508-434B-7C7E9A1CC13A}"/>
              </a:ext>
            </a:extLst>
          </p:cNvPr>
          <p:cNvSpPr>
            <a:spLocks noGrp="1"/>
          </p:cNvSpPr>
          <p:nvPr>
            <p:ph type="sldNum" sz="quarter" idx="12"/>
          </p:nvPr>
        </p:nvSpPr>
        <p:spPr/>
        <p:txBody>
          <a:bodyPr/>
          <a:lstStyle/>
          <a:p>
            <a:fld id="{4D4C97FC-C016-4DB7-BA3E-6B9A4298C830}" type="slidenum">
              <a:rPr lang="en-US" smtClean="0"/>
              <a:t>‹#›</a:t>
            </a:fld>
            <a:endParaRPr lang="en-US"/>
          </a:p>
        </p:txBody>
      </p:sp>
    </p:spTree>
    <p:extLst>
      <p:ext uri="{BB962C8B-B14F-4D97-AF65-F5344CB8AC3E}">
        <p14:creationId xmlns:p14="http://schemas.microsoft.com/office/powerpoint/2010/main" val="395108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E268-6F8D-DF02-1BEE-78C26B1C53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3B9575-B88D-7099-D23D-ABD8272936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1880A-0E97-2AE8-9F3C-BA7DC5BD9A30}"/>
              </a:ext>
            </a:extLst>
          </p:cNvPr>
          <p:cNvSpPr>
            <a:spLocks noGrp="1"/>
          </p:cNvSpPr>
          <p:nvPr>
            <p:ph type="dt" sz="half" idx="10"/>
          </p:nvPr>
        </p:nvSpPr>
        <p:spPr/>
        <p:txBody>
          <a:bodyPr/>
          <a:lstStyle/>
          <a:p>
            <a:fld id="{B284E454-DE2E-46E5-8C3C-FF6191F51B3D}" type="datetime1">
              <a:rPr lang="en-US" smtClean="0"/>
              <a:t>4/25/2025</a:t>
            </a:fld>
            <a:endParaRPr lang="en-US"/>
          </a:p>
        </p:txBody>
      </p:sp>
      <p:sp>
        <p:nvSpPr>
          <p:cNvPr id="5" name="Footer Placeholder 4">
            <a:extLst>
              <a:ext uri="{FF2B5EF4-FFF2-40B4-BE49-F238E27FC236}">
                <a16:creationId xmlns:a16="http://schemas.microsoft.com/office/drawing/2014/main" id="{F0BB33A0-D092-CC88-C63C-AA8597BA6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4396F2-BC45-61AF-CE08-3288583BBBE7}"/>
              </a:ext>
            </a:extLst>
          </p:cNvPr>
          <p:cNvSpPr>
            <a:spLocks noGrp="1"/>
          </p:cNvSpPr>
          <p:nvPr>
            <p:ph type="sldNum" sz="quarter" idx="12"/>
          </p:nvPr>
        </p:nvSpPr>
        <p:spPr/>
        <p:txBody>
          <a:bodyPr/>
          <a:lstStyle/>
          <a:p>
            <a:fld id="{4D4C97FC-C016-4DB7-BA3E-6B9A4298C830}" type="slidenum">
              <a:rPr lang="en-US" smtClean="0"/>
              <a:t>‹#›</a:t>
            </a:fld>
            <a:endParaRPr lang="en-US"/>
          </a:p>
        </p:txBody>
      </p:sp>
    </p:spTree>
    <p:extLst>
      <p:ext uri="{BB962C8B-B14F-4D97-AF65-F5344CB8AC3E}">
        <p14:creationId xmlns:p14="http://schemas.microsoft.com/office/powerpoint/2010/main" val="88352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9BD8FB-EC19-1DB5-2FD1-9FED8336A8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5669AE-D5D6-AD94-7C03-8BD7659F7D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DA40C-151E-F966-ED8D-9B3F553194D5}"/>
              </a:ext>
            </a:extLst>
          </p:cNvPr>
          <p:cNvSpPr>
            <a:spLocks noGrp="1"/>
          </p:cNvSpPr>
          <p:nvPr>
            <p:ph type="dt" sz="half" idx="10"/>
          </p:nvPr>
        </p:nvSpPr>
        <p:spPr/>
        <p:txBody>
          <a:bodyPr/>
          <a:lstStyle/>
          <a:p>
            <a:fld id="{706FFBA0-EBCB-45A7-9F9E-4F23F6CE3206}" type="datetime1">
              <a:rPr lang="en-US" smtClean="0"/>
              <a:t>4/25/2025</a:t>
            </a:fld>
            <a:endParaRPr lang="en-US"/>
          </a:p>
        </p:txBody>
      </p:sp>
      <p:sp>
        <p:nvSpPr>
          <p:cNvPr id="5" name="Footer Placeholder 4">
            <a:extLst>
              <a:ext uri="{FF2B5EF4-FFF2-40B4-BE49-F238E27FC236}">
                <a16:creationId xmlns:a16="http://schemas.microsoft.com/office/drawing/2014/main" id="{09C374DC-BB14-0279-CD81-B373902B7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6C94E-B2EE-553D-C2D8-23C91D1AC4B2}"/>
              </a:ext>
            </a:extLst>
          </p:cNvPr>
          <p:cNvSpPr>
            <a:spLocks noGrp="1"/>
          </p:cNvSpPr>
          <p:nvPr>
            <p:ph type="sldNum" sz="quarter" idx="12"/>
          </p:nvPr>
        </p:nvSpPr>
        <p:spPr/>
        <p:txBody>
          <a:bodyPr/>
          <a:lstStyle/>
          <a:p>
            <a:fld id="{4D4C97FC-C016-4DB7-BA3E-6B9A4298C830}" type="slidenum">
              <a:rPr lang="en-US" smtClean="0"/>
              <a:t>‹#›</a:t>
            </a:fld>
            <a:endParaRPr lang="en-US"/>
          </a:p>
        </p:txBody>
      </p:sp>
    </p:spTree>
    <p:extLst>
      <p:ext uri="{BB962C8B-B14F-4D97-AF65-F5344CB8AC3E}">
        <p14:creationId xmlns:p14="http://schemas.microsoft.com/office/powerpoint/2010/main" val="188658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D23D-49E4-635C-185B-0B0D4681F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A8F7F-A55A-12C4-87B5-BB6F409B7A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955BAC-83B8-D3F1-5E70-30DF90145F34}"/>
              </a:ext>
            </a:extLst>
          </p:cNvPr>
          <p:cNvSpPr>
            <a:spLocks noGrp="1"/>
          </p:cNvSpPr>
          <p:nvPr>
            <p:ph type="dt" sz="half" idx="10"/>
          </p:nvPr>
        </p:nvSpPr>
        <p:spPr/>
        <p:txBody>
          <a:bodyPr/>
          <a:lstStyle/>
          <a:p>
            <a:fld id="{848B9A58-9EE0-4F2E-B9CE-802D59F177CF}" type="datetime1">
              <a:rPr lang="en-US" smtClean="0"/>
              <a:t>4/25/2025</a:t>
            </a:fld>
            <a:endParaRPr lang="en-US"/>
          </a:p>
        </p:txBody>
      </p:sp>
      <p:sp>
        <p:nvSpPr>
          <p:cNvPr id="5" name="Footer Placeholder 4">
            <a:extLst>
              <a:ext uri="{FF2B5EF4-FFF2-40B4-BE49-F238E27FC236}">
                <a16:creationId xmlns:a16="http://schemas.microsoft.com/office/drawing/2014/main" id="{FDB201AC-30EC-FD20-09AB-0B25841E9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0390CA-A79D-617D-F36B-50DB45A13E52}"/>
              </a:ext>
            </a:extLst>
          </p:cNvPr>
          <p:cNvSpPr>
            <a:spLocks noGrp="1"/>
          </p:cNvSpPr>
          <p:nvPr>
            <p:ph type="sldNum" sz="quarter" idx="12"/>
          </p:nvPr>
        </p:nvSpPr>
        <p:spPr/>
        <p:txBody>
          <a:bodyPr/>
          <a:lstStyle/>
          <a:p>
            <a:fld id="{4D4C97FC-C016-4DB7-BA3E-6B9A4298C830}" type="slidenum">
              <a:rPr lang="en-US" smtClean="0"/>
              <a:t>‹#›</a:t>
            </a:fld>
            <a:endParaRPr lang="en-US"/>
          </a:p>
        </p:txBody>
      </p:sp>
    </p:spTree>
    <p:extLst>
      <p:ext uri="{BB962C8B-B14F-4D97-AF65-F5344CB8AC3E}">
        <p14:creationId xmlns:p14="http://schemas.microsoft.com/office/powerpoint/2010/main" val="65882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76269-ED7F-F486-AD82-1482F2772E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CF93A9-EB05-F9E6-B6C3-9F713E4F01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B02317-FB45-8BA2-50F8-D72B0DA2A847}"/>
              </a:ext>
            </a:extLst>
          </p:cNvPr>
          <p:cNvSpPr>
            <a:spLocks noGrp="1"/>
          </p:cNvSpPr>
          <p:nvPr>
            <p:ph type="dt" sz="half" idx="10"/>
          </p:nvPr>
        </p:nvSpPr>
        <p:spPr/>
        <p:txBody>
          <a:bodyPr/>
          <a:lstStyle/>
          <a:p>
            <a:fld id="{48F5194D-5FF7-47FD-BFC1-F7EB03CC10F3}" type="datetime1">
              <a:rPr lang="en-US" smtClean="0"/>
              <a:t>4/25/2025</a:t>
            </a:fld>
            <a:endParaRPr lang="en-US"/>
          </a:p>
        </p:txBody>
      </p:sp>
      <p:sp>
        <p:nvSpPr>
          <p:cNvPr id="5" name="Footer Placeholder 4">
            <a:extLst>
              <a:ext uri="{FF2B5EF4-FFF2-40B4-BE49-F238E27FC236}">
                <a16:creationId xmlns:a16="http://schemas.microsoft.com/office/drawing/2014/main" id="{89B9E079-A2B4-8CF3-3249-F7AAC0FBB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174B3-2B63-C6F2-6E9A-A15DCFC6A632}"/>
              </a:ext>
            </a:extLst>
          </p:cNvPr>
          <p:cNvSpPr>
            <a:spLocks noGrp="1"/>
          </p:cNvSpPr>
          <p:nvPr>
            <p:ph type="sldNum" sz="quarter" idx="12"/>
          </p:nvPr>
        </p:nvSpPr>
        <p:spPr/>
        <p:txBody>
          <a:bodyPr/>
          <a:lstStyle/>
          <a:p>
            <a:fld id="{4D4C97FC-C016-4DB7-BA3E-6B9A4298C830}" type="slidenum">
              <a:rPr lang="en-US" smtClean="0"/>
              <a:t>‹#›</a:t>
            </a:fld>
            <a:endParaRPr lang="en-US"/>
          </a:p>
        </p:txBody>
      </p:sp>
    </p:spTree>
    <p:extLst>
      <p:ext uri="{BB962C8B-B14F-4D97-AF65-F5344CB8AC3E}">
        <p14:creationId xmlns:p14="http://schemas.microsoft.com/office/powerpoint/2010/main" val="202412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5310F-6377-57F6-1C18-B8453B22E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286011-10BA-B4EB-CC07-F3D7955AC8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9AFD49-DBA9-E7B5-E299-C4F1768C80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8B5834-932C-D099-7F4F-064911852993}"/>
              </a:ext>
            </a:extLst>
          </p:cNvPr>
          <p:cNvSpPr>
            <a:spLocks noGrp="1"/>
          </p:cNvSpPr>
          <p:nvPr>
            <p:ph type="dt" sz="half" idx="10"/>
          </p:nvPr>
        </p:nvSpPr>
        <p:spPr/>
        <p:txBody>
          <a:bodyPr/>
          <a:lstStyle/>
          <a:p>
            <a:fld id="{9A93A242-C883-457A-A566-63679324E91C}" type="datetime1">
              <a:rPr lang="en-US" smtClean="0"/>
              <a:t>4/25/2025</a:t>
            </a:fld>
            <a:endParaRPr lang="en-US"/>
          </a:p>
        </p:txBody>
      </p:sp>
      <p:sp>
        <p:nvSpPr>
          <p:cNvPr id="6" name="Footer Placeholder 5">
            <a:extLst>
              <a:ext uri="{FF2B5EF4-FFF2-40B4-BE49-F238E27FC236}">
                <a16:creationId xmlns:a16="http://schemas.microsoft.com/office/drawing/2014/main" id="{16FD66C8-A267-6A25-200A-7C79493FE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0DDD19-66A3-9A47-FBFC-B0D80FC2B244}"/>
              </a:ext>
            </a:extLst>
          </p:cNvPr>
          <p:cNvSpPr>
            <a:spLocks noGrp="1"/>
          </p:cNvSpPr>
          <p:nvPr>
            <p:ph type="sldNum" sz="quarter" idx="12"/>
          </p:nvPr>
        </p:nvSpPr>
        <p:spPr/>
        <p:txBody>
          <a:bodyPr/>
          <a:lstStyle/>
          <a:p>
            <a:fld id="{4D4C97FC-C016-4DB7-BA3E-6B9A4298C830}" type="slidenum">
              <a:rPr lang="en-US" smtClean="0"/>
              <a:t>‹#›</a:t>
            </a:fld>
            <a:endParaRPr lang="en-US"/>
          </a:p>
        </p:txBody>
      </p:sp>
    </p:spTree>
    <p:extLst>
      <p:ext uri="{BB962C8B-B14F-4D97-AF65-F5344CB8AC3E}">
        <p14:creationId xmlns:p14="http://schemas.microsoft.com/office/powerpoint/2010/main" val="363965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7D35-24C2-89EB-A2DD-B7CDAAB30F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ACE4B1-FC2C-28DD-1957-C968B15FC0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A23F2B-8DA0-31D7-B13C-0AA03F42D7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2ECFED-5BCE-E61A-09B0-4C740440FD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0D273-9B36-894D-84BA-6FA5A65CCD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8B2668-FF46-D3AE-AA98-43146B25BC5D}"/>
              </a:ext>
            </a:extLst>
          </p:cNvPr>
          <p:cNvSpPr>
            <a:spLocks noGrp="1"/>
          </p:cNvSpPr>
          <p:nvPr>
            <p:ph type="dt" sz="half" idx="10"/>
          </p:nvPr>
        </p:nvSpPr>
        <p:spPr/>
        <p:txBody>
          <a:bodyPr/>
          <a:lstStyle/>
          <a:p>
            <a:fld id="{36B3C8E7-D8E9-4118-8E47-175AD1D5FB54}" type="datetime1">
              <a:rPr lang="en-US" smtClean="0"/>
              <a:t>4/25/2025</a:t>
            </a:fld>
            <a:endParaRPr lang="en-US"/>
          </a:p>
        </p:txBody>
      </p:sp>
      <p:sp>
        <p:nvSpPr>
          <p:cNvPr id="8" name="Footer Placeholder 7">
            <a:extLst>
              <a:ext uri="{FF2B5EF4-FFF2-40B4-BE49-F238E27FC236}">
                <a16:creationId xmlns:a16="http://schemas.microsoft.com/office/drawing/2014/main" id="{4FD86BA4-BFA2-331E-FDAB-061BA2160D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4958AA-6E2D-4E5A-C3AA-7F8CDBDF620A}"/>
              </a:ext>
            </a:extLst>
          </p:cNvPr>
          <p:cNvSpPr>
            <a:spLocks noGrp="1"/>
          </p:cNvSpPr>
          <p:nvPr>
            <p:ph type="sldNum" sz="quarter" idx="12"/>
          </p:nvPr>
        </p:nvSpPr>
        <p:spPr/>
        <p:txBody>
          <a:bodyPr/>
          <a:lstStyle/>
          <a:p>
            <a:fld id="{4D4C97FC-C016-4DB7-BA3E-6B9A4298C830}" type="slidenum">
              <a:rPr lang="en-US" smtClean="0"/>
              <a:t>‹#›</a:t>
            </a:fld>
            <a:endParaRPr lang="en-US"/>
          </a:p>
        </p:txBody>
      </p:sp>
    </p:spTree>
    <p:extLst>
      <p:ext uri="{BB962C8B-B14F-4D97-AF65-F5344CB8AC3E}">
        <p14:creationId xmlns:p14="http://schemas.microsoft.com/office/powerpoint/2010/main" val="231547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5EA9-2FEE-BC74-72D0-0D9D4F4E62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14C591-7059-3B44-4A97-E954BC6EB84C}"/>
              </a:ext>
            </a:extLst>
          </p:cNvPr>
          <p:cNvSpPr>
            <a:spLocks noGrp="1"/>
          </p:cNvSpPr>
          <p:nvPr>
            <p:ph type="dt" sz="half" idx="10"/>
          </p:nvPr>
        </p:nvSpPr>
        <p:spPr/>
        <p:txBody>
          <a:bodyPr/>
          <a:lstStyle/>
          <a:p>
            <a:fld id="{5EE3ED75-154E-4FFB-AA75-48E7CFDFA7F2}" type="datetime1">
              <a:rPr lang="en-US" smtClean="0"/>
              <a:t>4/25/2025</a:t>
            </a:fld>
            <a:endParaRPr lang="en-US"/>
          </a:p>
        </p:txBody>
      </p:sp>
      <p:sp>
        <p:nvSpPr>
          <p:cNvPr id="4" name="Footer Placeholder 3">
            <a:extLst>
              <a:ext uri="{FF2B5EF4-FFF2-40B4-BE49-F238E27FC236}">
                <a16:creationId xmlns:a16="http://schemas.microsoft.com/office/drawing/2014/main" id="{E662119D-764C-D128-EF8A-ACC89E6B9E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63C91F-FF64-D3CF-6765-94B5110CC974}"/>
              </a:ext>
            </a:extLst>
          </p:cNvPr>
          <p:cNvSpPr>
            <a:spLocks noGrp="1"/>
          </p:cNvSpPr>
          <p:nvPr>
            <p:ph type="sldNum" sz="quarter" idx="12"/>
          </p:nvPr>
        </p:nvSpPr>
        <p:spPr/>
        <p:txBody>
          <a:bodyPr/>
          <a:lstStyle/>
          <a:p>
            <a:fld id="{4D4C97FC-C016-4DB7-BA3E-6B9A4298C830}" type="slidenum">
              <a:rPr lang="en-US" smtClean="0"/>
              <a:t>‹#›</a:t>
            </a:fld>
            <a:endParaRPr lang="en-US"/>
          </a:p>
        </p:txBody>
      </p:sp>
    </p:spTree>
    <p:extLst>
      <p:ext uri="{BB962C8B-B14F-4D97-AF65-F5344CB8AC3E}">
        <p14:creationId xmlns:p14="http://schemas.microsoft.com/office/powerpoint/2010/main" val="369780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93564C-33DB-B0A4-6203-F54A7CAF877F}"/>
              </a:ext>
            </a:extLst>
          </p:cNvPr>
          <p:cNvSpPr>
            <a:spLocks noGrp="1"/>
          </p:cNvSpPr>
          <p:nvPr>
            <p:ph type="dt" sz="half" idx="10"/>
          </p:nvPr>
        </p:nvSpPr>
        <p:spPr/>
        <p:txBody>
          <a:bodyPr/>
          <a:lstStyle/>
          <a:p>
            <a:fld id="{0689D54E-DD35-42A8-99CB-A74F5BACEF0B}" type="datetime1">
              <a:rPr lang="en-US" smtClean="0"/>
              <a:t>4/25/2025</a:t>
            </a:fld>
            <a:endParaRPr lang="en-US"/>
          </a:p>
        </p:txBody>
      </p:sp>
      <p:sp>
        <p:nvSpPr>
          <p:cNvPr id="3" name="Footer Placeholder 2">
            <a:extLst>
              <a:ext uri="{FF2B5EF4-FFF2-40B4-BE49-F238E27FC236}">
                <a16:creationId xmlns:a16="http://schemas.microsoft.com/office/drawing/2014/main" id="{E216212F-689E-97A8-A878-EC1E6E5BC2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6EEAFC-44A9-3046-A100-CA56F8CED69D}"/>
              </a:ext>
            </a:extLst>
          </p:cNvPr>
          <p:cNvSpPr>
            <a:spLocks noGrp="1"/>
          </p:cNvSpPr>
          <p:nvPr>
            <p:ph type="sldNum" sz="quarter" idx="12"/>
          </p:nvPr>
        </p:nvSpPr>
        <p:spPr/>
        <p:txBody>
          <a:bodyPr/>
          <a:lstStyle/>
          <a:p>
            <a:fld id="{4D4C97FC-C016-4DB7-BA3E-6B9A4298C830}" type="slidenum">
              <a:rPr lang="en-US" smtClean="0"/>
              <a:t>‹#›</a:t>
            </a:fld>
            <a:endParaRPr lang="en-US"/>
          </a:p>
        </p:txBody>
      </p:sp>
    </p:spTree>
    <p:extLst>
      <p:ext uri="{BB962C8B-B14F-4D97-AF65-F5344CB8AC3E}">
        <p14:creationId xmlns:p14="http://schemas.microsoft.com/office/powerpoint/2010/main" val="76744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35EC-55A7-3093-0C25-9E81817B0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E7D40F-F191-F8CC-CD29-26C5CB38F5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168629-6CE6-9C90-0EE0-6FFC4E38C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BCFD5-88D0-057E-62CB-F87F01F712BD}"/>
              </a:ext>
            </a:extLst>
          </p:cNvPr>
          <p:cNvSpPr>
            <a:spLocks noGrp="1"/>
          </p:cNvSpPr>
          <p:nvPr>
            <p:ph type="dt" sz="half" idx="10"/>
          </p:nvPr>
        </p:nvSpPr>
        <p:spPr/>
        <p:txBody>
          <a:bodyPr/>
          <a:lstStyle/>
          <a:p>
            <a:fld id="{2CC16DD6-F3B0-4AC1-AA68-850D12B338B0}" type="datetime1">
              <a:rPr lang="en-US" smtClean="0"/>
              <a:t>4/25/2025</a:t>
            </a:fld>
            <a:endParaRPr lang="en-US"/>
          </a:p>
        </p:txBody>
      </p:sp>
      <p:sp>
        <p:nvSpPr>
          <p:cNvPr id="6" name="Footer Placeholder 5">
            <a:extLst>
              <a:ext uri="{FF2B5EF4-FFF2-40B4-BE49-F238E27FC236}">
                <a16:creationId xmlns:a16="http://schemas.microsoft.com/office/drawing/2014/main" id="{04734A06-F41E-B4DB-8BB4-C61223245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16A3A-D70E-5F09-9025-A45CC1EE097C}"/>
              </a:ext>
            </a:extLst>
          </p:cNvPr>
          <p:cNvSpPr>
            <a:spLocks noGrp="1"/>
          </p:cNvSpPr>
          <p:nvPr>
            <p:ph type="sldNum" sz="quarter" idx="12"/>
          </p:nvPr>
        </p:nvSpPr>
        <p:spPr/>
        <p:txBody>
          <a:bodyPr/>
          <a:lstStyle/>
          <a:p>
            <a:fld id="{4D4C97FC-C016-4DB7-BA3E-6B9A4298C830}" type="slidenum">
              <a:rPr lang="en-US" smtClean="0"/>
              <a:t>‹#›</a:t>
            </a:fld>
            <a:endParaRPr lang="en-US"/>
          </a:p>
        </p:txBody>
      </p:sp>
    </p:spTree>
    <p:extLst>
      <p:ext uri="{BB962C8B-B14F-4D97-AF65-F5344CB8AC3E}">
        <p14:creationId xmlns:p14="http://schemas.microsoft.com/office/powerpoint/2010/main" val="257999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D19B-D1B2-0E7F-B8F1-EE99266438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8496AA-70BC-2781-9A73-67D8295195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B187B8-A561-C8B5-2F46-3AA002984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BA9FC1-62D2-2756-C757-2BC0AA3DC80A}"/>
              </a:ext>
            </a:extLst>
          </p:cNvPr>
          <p:cNvSpPr>
            <a:spLocks noGrp="1"/>
          </p:cNvSpPr>
          <p:nvPr>
            <p:ph type="dt" sz="half" idx="10"/>
          </p:nvPr>
        </p:nvSpPr>
        <p:spPr/>
        <p:txBody>
          <a:bodyPr/>
          <a:lstStyle/>
          <a:p>
            <a:fld id="{69A2E90D-5A78-4FC0-8243-6BE2FB5A2EA2}" type="datetime1">
              <a:rPr lang="en-US" smtClean="0"/>
              <a:t>4/25/2025</a:t>
            </a:fld>
            <a:endParaRPr lang="en-US"/>
          </a:p>
        </p:txBody>
      </p:sp>
      <p:sp>
        <p:nvSpPr>
          <p:cNvPr id="6" name="Footer Placeholder 5">
            <a:extLst>
              <a:ext uri="{FF2B5EF4-FFF2-40B4-BE49-F238E27FC236}">
                <a16:creationId xmlns:a16="http://schemas.microsoft.com/office/drawing/2014/main" id="{EE2DF7D8-084F-41B4-7928-2E856B396D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FB30BA-4183-0C99-9C66-983C85378F56}"/>
              </a:ext>
            </a:extLst>
          </p:cNvPr>
          <p:cNvSpPr>
            <a:spLocks noGrp="1"/>
          </p:cNvSpPr>
          <p:nvPr>
            <p:ph type="sldNum" sz="quarter" idx="12"/>
          </p:nvPr>
        </p:nvSpPr>
        <p:spPr/>
        <p:txBody>
          <a:bodyPr/>
          <a:lstStyle/>
          <a:p>
            <a:fld id="{4D4C97FC-C016-4DB7-BA3E-6B9A4298C830}" type="slidenum">
              <a:rPr lang="en-US" smtClean="0"/>
              <a:t>‹#›</a:t>
            </a:fld>
            <a:endParaRPr lang="en-US"/>
          </a:p>
        </p:txBody>
      </p:sp>
    </p:spTree>
    <p:extLst>
      <p:ext uri="{BB962C8B-B14F-4D97-AF65-F5344CB8AC3E}">
        <p14:creationId xmlns:p14="http://schemas.microsoft.com/office/powerpoint/2010/main" val="50076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E44EB-0C09-238B-798E-E091B36C8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2AD297-A4F4-11B9-E1FC-622C7616B6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5606E-872A-9FEE-A1CF-4C5371C10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62F2B1-16D1-405A-B16F-3D8A9C755282}" type="datetime1">
              <a:rPr lang="en-US" smtClean="0"/>
              <a:t>4/25/2025</a:t>
            </a:fld>
            <a:endParaRPr lang="en-US"/>
          </a:p>
        </p:txBody>
      </p:sp>
      <p:sp>
        <p:nvSpPr>
          <p:cNvPr id="5" name="Footer Placeholder 4">
            <a:extLst>
              <a:ext uri="{FF2B5EF4-FFF2-40B4-BE49-F238E27FC236}">
                <a16:creationId xmlns:a16="http://schemas.microsoft.com/office/drawing/2014/main" id="{6B1053C8-FE85-9D46-148D-364E721F3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CEF1FF1-E367-A641-AFD8-753E0B6AEC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4C97FC-C016-4DB7-BA3E-6B9A4298C830}" type="slidenum">
              <a:rPr lang="en-US" smtClean="0"/>
              <a:t>‹#›</a:t>
            </a:fld>
            <a:endParaRPr lang="en-US"/>
          </a:p>
        </p:txBody>
      </p:sp>
    </p:spTree>
    <p:extLst>
      <p:ext uri="{BB962C8B-B14F-4D97-AF65-F5344CB8AC3E}">
        <p14:creationId xmlns:p14="http://schemas.microsoft.com/office/powerpoint/2010/main" val="2613613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think-thinking-hand-reflect-622689/"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yourprojectmanager.com.au/select-members-project-team/"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acquisition-international.com/8-critical-components-of-a-good-human-resources-strategy/" TargetMode="Externa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vrogue.co/post/project-scope-template-for-word-free-download-projectmanager"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info.orcid.org/im-a-member-now-what-integrating-with-orcid/"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3" Type="http://schemas.openxmlformats.org/officeDocument/2006/relationships/hyperlink" Target="https://www.iconfinder.com/icons/10559849/donor_savior_funder_grantor_financier_icon"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5.xml.rels><?xml version="1.0" encoding="UTF-8" standalone="yes"?>
<Relationships xmlns="http://schemas.openxmlformats.org/package/2006/relationships"><Relationship Id="rId3" Type="http://schemas.openxmlformats.org/officeDocument/2006/relationships/hyperlink" Target="https://pixabay.com/en/question-question-mark-response-1015308/" TargetMode="Externa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doi.org/10.1016/j.clnu.2024.11.035" TargetMode="External"/><Relationship Id="rId2" Type="http://schemas.openxmlformats.org/officeDocument/2006/relationships/hyperlink" Target="https://www.who.int/publications/i/item/9789241548960" TargetMode="External"/><Relationship Id="rId1" Type="http://schemas.openxmlformats.org/officeDocument/2006/relationships/slideLayout" Target="../slideLayouts/slideLayout2.xml"/><Relationship Id="rId4" Type="http://schemas.openxmlformats.org/officeDocument/2006/relationships/hyperlink" Target="https://www.wma.net/policies-post/wma-declaration-of-helsinki/"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doi.org/10.1007/s11077-021-09420-8" TargetMode="External"/><Relationship Id="rId2" Type="http://schemas.openxmlformats.org/officeDocument/2006/relationships/hyperlink" Target="https://doi.org/10.1007/978-3-030-90434-0_46-1"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ndi.org/sites/default/files/Module%205_Issue%20Identification_EN.pdf" TargetMode="External"/><Relationship Id="rId2" Type="http://schemas.openxmlformats.org/officeDocument/2006/relationships/hyperlink" Target="https://doi.org/10.1016/j.technovation.2018.05.005" TargetMode="External"/><Relationship Id="rId1" Type="http://schemas.openxmlformats.org/officeDocument/2006/relationships/slideLayout" Target="../slideLayouts/slideLayout2.xml"/><Relationship Id="rId4" Type="http://schemas.openxmlformats.org/officeDocument/2006/relationships/hyperlink" Target="https://www.linkedin.com/pulse/effective-policy-development-strategy-john-ossa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hhs.gov/ohrp/international/compilation-human-research-standards/index.html%20accessed%2024/03/25" TargetMode="External"/><Relationship Id="rId2" Type="http://schemas.openxmlformats.org/officeDocument/2006/relationships/hyperlink" Target="https://www.unthsc.edu/administrative/wp-content/uploads/sites/23/Effective-Policies-and-Procedures-Guide-merged-1.pdf"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buzznigeria.com/how-to-say-thank-you-in-different-nigerian-languages/" TargetMode="External"/><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DA541-8867-E971-F0EF-274487E88B38}"/>
              </a:ext>
            </a:extLst>
          </p:cNvPr>
          <p:cNvSpPr>
            <a:spLocks noGrp="1"/>
          </p:cNvSpPr>
          <p:nvPr>
            <p:ph type="ctrTitle"/>
          </p:nvPr>
        </p:nvSpPr>
        <p:spPr/>
        <p:txBody>
          <a:bodyPr>
            <a:normAutofit fontScale="90000"/>
          </a:bodyPr>
          <a:lstStyle/>
          <a:p>
            <a:r>
              <a:rPr lang="en-US"/>
              <a:t>Crafting an Effective Research Policy and Guidelines</a:t>
            </a:r>
          </a:p>
        </p:txBody>
      </p:sp>
      <p:sp>
        <p:nvSpPr>
          <p:cNvPr id="3" name="Subtitle 2">
            <a:extLst>
              <a:ext uri="{FF2B5EF4-FFF2-40B4-BE49-F238E27FC236}">
                <a16:creationId xmlns:a16="http://schemas.microsoft.com/office/drawing/2014/main" id="{1FCFA974-6678-42FC-2D41-18316BD71031}"/>
              </a:ext>
            </a:extLst>
          </p:cNvPr>
          <p:cNvSpPr>
            <a:spLocks noGrp="1"/>
          </p:cNvSpPr>
          <p:nvPr>
            <p:ph type="subTitle" idx="1"/>
          </p:nvPr>
        </p:nvSpPr>
        <p:spPr>
          <a:xfrm>
            <a:off x="1038225" y="3509963"/>
            <a:ext cx="10115550" cy="3067050"/>
          </a:xfrm>
        </p:spPr>
        <p:txBody>
          <a:bodyPr>
            <a:normAutofit/>
          </a:bodyPr>
          <a:lstStyle/>
          <a:p>
            <a:r>
              <a:rPr lang="en-US" dirty="0"/>
              <a:t>By </a:t>
            </a:r>
          </a:p>
          <a:p>
            <a:r>
              <a:rPr lang="en-US" i="1" dirty="0"/>
              <a:t>Chiedozie Godian Ike</a:t>
            </a:r>
          </a:p>
          <a:p>
            <a:r>
              <a:rPr lang="en-US" dirty="0"/>
              <a:t>Presented at</a:t>
            </a:r>
          </a:p>
          <a:p>
            <a:r>
              <a:rPr lang="en-US" dirty="0"/>
              <a:t>The EXCEL-RITE Conference</a:t>
            </a:r>
          </a:p>
          <a:p>
            <a:r>
              <a:rPr lang="en-US" dirty="0"/>
              <a:t>28</a:t>
            </a:r>
            <a:r>
              <a:rPr lang="en-US" baseline="30000" dirty="0"/>
              <a:t>th</a:t>
            </a:r>
            <a:r>
              <a:rPr lang="en-US" dirty="0"/>
              <a:t> – 30</a:t>
            </a:r>
            <a:r>
              <a:rPr lang="en-US" baseline="30000" dirty="0"/>
              <a:t>th</a:t>
            </a:r>
            <a:r>
              <a:rPr lang="en-US" dirty="0"/>
              <a:t> April 2025</a:t>
            </a:r>
          </a:p>
          <a:p>
            <a:r>
              <a:rPr lang="en-US" dirty="0"/>
              <a:t>IHVN Hall, Abuja</a:t>
            </a:r>
          </a:p>
        </p:txBody>
      </p:sp>
      <p:sp>
        <p:nvSpPr>
          <p:cNvPr id="4" name="Slide Number Placeholder 3">
            <a:extLst>
              <a:ext uri="{FF2B5EF4-FFF2-40B4-BE49-F238E27FC236}">
                <a16:creationId xmlns:a16="http://schemas.microsoft.com/office/drawing/2014/main" id="{5BF73153-1CE4-A69E-EDAF-B009B885366D}"/>
              </a:ext>
            </a:extLst>
          </p:cNvPr>
          <p:cNvSpPr>
            <a:spLocks noGrp="1"/>
          </p:cNvSpPr>
          <p:nvPr>
            <p:ph type="sldNum" sz="quarter" idx="12"/>
          </p:nvPr>
        </p:nvSpPr>
        <p:spPr/>
        <p:txBody>
          <a:bodyPr/>
          <a:lstStyle/>
          <a:p>
            <a:fld id="{4D4C97FC-C016-4DB7-BA3E-6B9A4298C830}" type="slidenum">
              <a:rPr lang="en-US" smtClean="0"/>
              <a:t>1</a:t>
            </a:fld>
            <a:endParaRPr lang="en-US"/>
          </a:p>
        </p:txBody>
      </p:sp>
    </p:spTree>
    <p:extLst>
      <p:ext uri="{BB962C8B-B14F-4D97-AF65-F5344CB8AC3E}">
        <p14:creationId xmlns:p14="http://schemas.microsoft.com/office/powerpoint/2010/main" val="2166423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D358C-B902-4B92-F6DD-55319C0A690C}"/>
              </a:ext>
            </a:extLst>
          </p:cNvPr>
          <p:cNvSpPr>
            <a:spLocks noGrp="1"/>
          </p:cNvSpPr>
          <p:nvPr>
            <p:ph type="title"/>
          </p:nvPr>
        </p:nvSpPr>
        <p:spPr>
          <a:xfrm>
            <a:off x="838200" y="365125"/>
            <a:ext cx="10515600" cy="1325563"/>
          </a:xfrm>
        </p:spPr>
        <p:txBody>
          <a:bodyPr>
            <a:normAutofit/>
          </a:bodyPr>
          <a:lstStyle/>
          <a:p>
            <a:r>
              <a:rPr lang="en-US" sz="5400" dirty="0"/>
              <a:t>Section One- Policy in General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D1CD3B-EDE0-F6B5-0EA5-B1070349EDBD}"/>
              </a:ext>
            </a:extLst>
          </p:cNvPr>
          <p:cNvSpPr>
            <a:spLocks noGrp="1"/>
          </p:cNvSpPr>
          <p:nvPr>
            <p:ph idx="1"/>
          </p:nvPr>
        </p:nvSpPr>
        <p:spPr>
          <a:xfrm>
            <a:off x="838200" y="1929384"/>
            <a:ext cx="10515600" cy="4251960"/>
          </a:xfrm>
        </p:spPr>
        <p:txBody>
          <a:bodyPr>
            <a:normAutofit/>
          </a:bodyPr>
          <a:lstStyle/>
          <a:p>
            <a:r>
              <a:rPr lang="en-US" sz="2200" b="1" dirty="0"/>
              <a:t>So, what is Policy?</a:t>
            </a:r>
          </a:p>
          <a:p>
            <a:r>
              <a:rPr lang="en-US" sz="2200" dirty="0"/>
              <a:t>Definitions (</a:t>
            </a:r>
            <a:r>
              <a:rPr lang="en-US" sz="2200" dirty="0" err="1"/>
              <a:t>Ikelegbe</a:t>
            </a:r>
            <a:r>
              <a:rPr lang="en-US" sz="2200" dirty="0"/>
              <a:t> AO, 2006) :</a:t>
            </a:r>
          </a:p>
          <a:p>
            <a:pPr marL="514350" indent="-514350">
              <a:buFont typeface="+mj-lt"/>
              <a:buAutoNum type="arabicPeriod"/>
            </a:pPr>
            <a:r>
              <a:rPr lang="en-US" sz="2200" b="1" dirty="0"/>
              <a:t>Actions taken or to be taken or actions not taken or not to be taken by Government or private organisations. </a:t>
            </a:r>
          </a:p>
          <a:p>
            <a:pPr marL="514350" indent="-514350">
              <a:buFont typeface="+mj-lt"/>
              <a:buAutoNum type="arabicPeriod"/>
            </a:pPr>
            <a:r>
              <a:rPr lang="en-US" sz="2200" dirty="0"/>
              <a:t>A statement of what an organisation wants to do, what it is doing, what it is not doing and what would not be done.</a:t>
            </a:r>
          </a:p>
          <a:p>
            <a:pPr marL="514350" indent="-514350">
              <a:buFont typeface="+mj-lt"/>
              <a:buAutoNum type="arabicPeriod"/>
            </a:pPr>
            <a:r>
              <a:rPr lang="en-US" sz="2200" b="1" dirty="0"/>
              <a:t>It specifies the line of action of proposed line of action in relation to certain problems and activities.</a:t>
            </a:r>
          </a:p>
          <a:p>
            <a:pPr marL="514350" indent="-514350">
              <a:buFont typeface="+mj-lt"/>
              <a:buAutoNum type="arabicPeriod"/>
            </a:pPr>
            <a:r>
              <a:rPr lang="en-US" sz="2200" dirty="0"/>
              <a:t>General rules, regulations, guiding practices or actions and directives relating to particular public activities </a:t>
            </a:r>
            <a:r>
              <a:rPr lang="en-US" sz="2200" b="1" dirty="0"/>
              <a:t>or problems.</a:t>
            </a:r>
          </a:p>
          <a:p>
            <a:pPr marL="514350" indent="-514350">
              <a:buFont typeface="+mj-lt"/>
              <a:buAutoNum type="arabicPeriod"/>
            </a:pPr>
            <a:endParaRPr lang="en-US" sz="2200" dirty="0"/>
          </a:p>
        </p:txBody>
      </p:sp>
      <p:sp>
        <p:nvSpPr>
          <p:cNvPr id="4" name="Slide Number Placeholder 3">
            <a:extLst>
              <a:ext uri="{FF2B5EF4-FFF2-40B4-BE49-F238E27FC236}">
                <a16:creationId xmlns:a16="http://schemas.microsoft.com/office/drawing/2014/main" id="{18CED5AB-4486-1DBE-45D4-6BB876F9B080}"/>
              </a:ext>
            </a:extLst>
          </p:cNvPr>
          <p:cNvSpPr>
            <a:spLocks noGrp="1"/>
          </p:cNvSpPr>
          <p:nvPr>
            <p:ph type="sldNum" sz="quarter" idx="12"/>
          </p:nvPr>
        </p:nvSpPr>
        <p:spPr/>
        <p:txBody>
          <a:bodyPr/>
          <a:lstStyle/>
          <a:p>
            <a:fld id="{4D4C97FC-C016-4DB7-BA3E-6B9A4298C830}" type="slidenum">
              <a:rPr lang="en-US" smtClean="0"/>
              <a:t>10</a:t>
            </a:fld>
            <a:endParaRPr lang="en-US"/>
          </a:p>
        </p:txBody>
      </p:sp>
    </p:spTree>
    <p:extLst>
      <p:ext uri="{BB962C8B-B14F-4D97-AF65-F5344CB8AC3E}">
        <p14:creationId xmlns:p14="http://schemas.microsoft.com/office/powerpoint/2010/main" val="187941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A58548-7A1A-9154-7EF2-DF460D60FE8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D7EDB-194A-3E18-A10B-769F6DCBA574}"/>
              </a:ext>
            </a:extLst>
          </p:cNvPr>
          <p:cNvSpPr>
            <a:spLocks noGrp="1"/>
          </p:cNvSpPr>
          <p:nvPr>
            <p:ph type="title"/>
          </p:nvPr>
        </p:nvSpPr>
        <p:spPr>
          <a:xfrm>
            <a:off x="838200" y="365125"/>
            <a:ext cx="10515600" cy="1325563"/>
          </a:xfrm>
        </p:spPr>
        <p:txBody>
          <a:bodyPr>
            <a:normAutofit/>
          </a:bodyPr>
          <a:lstStyle/>
          <a:p>
            <a:r>
              <a:rPr lang="en-US" sz="5400" dirty="0"/>
              <a:t>Section One- Policy in General</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2D77E5-DAA3-7DE0-81C0-C7846E4674C8}"/>
              </a:ext>
            </a:extLst>
          </p:cNvPr>
          <p:cNvSpPr>
            <a:spLocks noGrp="1"/>
          </p:cNvSpPr>
          <p:nvPr>
            <p:ph idx="1"/>
          </p:nvPr>
        </p:nvSpPr>
        <p:spPr>
          <a:xfrm>
            <a:off x="838200" y="1929384"/>
            <a:ext cx="10515600" cy="4251960"/>
          </a:xfrm>
        </p:spPr>
        <p:txBody>
          <a:bodyPr>
            <a:normAutofit/>
          </a:bodyPr>
          <a:lstStyle/>
          <a:p>
            <a:r>
              <a:rPr lang="en-US" sz="2200" dirty="0"/>
              <a:t>So, what is Policy?</a:t>
            </a:r>
          </a:p>
          <a:p>
            <a:r>
              <a:rPr lang="en-US" sz="2200" b="1" dirty="0"/>
              <a:t>Definitions:</a:t>
            </a:r>
          </a:p>
          <a:p>
            <a:pPr marL="514350" indent="-514350">
              <a:buFont typeface="+mj-lt"/>
              <a:buAutoNum type="arabicPeriod"/>
            </a:pPr>
            <a:r>
              <a:rPr lang="en-US" sz="2200" b="1" dirty="0"/>
              <a:t>Robert Presthus</a:t>
            </a:r>
          </a:p>
          <a:p>
            <a:pPr marL="0" indent="0">
              <a:buNone/>
            </a:pPr>
            <a:r>
              <a:rPr lang="en-US" sz="2200" dirty="0"/>
              <a:t> </a:t>
            </a:r>
            <a:r>
              <a:rPr lang="en-US" sz="2200" i="1" dirty="0"/>
              <a:t>A definite course or method of action selected from among alternatives and in the light of given conditions to guide and usually determine present and future directions</a:t>
            </a:r>
            <a:r>
              <a:rPr lang="en-US" sz="2200" dirty="0"/>
              <a:t>. (</a:t>
            </a:r>
            <a:r>
              <a:rPr lang="en-US" sz="2200" dirty="0" err="1"/>
              <a:t>R.Presthus</a:t>
            </a:r>
            <a:r>
              <a:rPr lang="en-US" sz="2200" dirty="0"/>
              <a:t>, 1975)</a:t>
            </a:r>
          </a:p>
          <a:p>
            <a:pPr marL="0" indent="0">
              <a:buNone/>
            </a:pPr>
            <a:r>
              <a:rPr lang="en-US" sz="2200" dirty="0"/>
              <a:t>2. </a:t>
            </a:r>
            <a:r>
              <a:rPr lang="en-US" sz="2200" i="1" dirty="0"/>
              <a:t>An integrated programme of actions which actor (or group of actions) is accustomed to or intends to undertake </a:t>
            </a:r>
            <a:r>
              <a:rPr lang="en-US" sz="2200" i="1" u="sng" dirty="0"/>
              <a:t>in response to given problems </a:t>
            </a:r>
            <a:r>
              <a:rPr lang="en-US" sz="2200" i="1" dirty="0"/>
              <a:t>or </a:t>
            </a:r>
            <a:r>
              <a:rPr lang="en-US" sz="2200" i="1" u="sng" dirty="0"/>
              <a:t>situation with which he is confronted</a:t>
            </a:r>
            <a:r>
              <a:rPr lang="en-US" sz="2200" i="1" dirty="0"/>
              <a:t>. (Jacob and Flink</a:t>
            </a:r>
            <a:r>
              <a:rPr lang="en-US" sz="2200" dirty="0"/>
              <a:t>, ( </a:t>
            </a:r>
            <a:r>
              <a:rPr lang="en-US" sz="2200" dirty="0" err="1"/>
              <a:t>Steiss</a:t>
            </a:r>
            <a:r>
              <a:rPr lang="en-US" sz="2200" dirty="0"/>
              <a:t> and Gregory, 1980).</a:t>
            </a:r>
          </a:p>
        </p:txBody>
      </p:sp>
      <p:sp>
        <p:nvSpPr>
          <p:cNvPr id="4" name="Slide Number Placeholder 3">
            <a:extLst>
              <a:ext uri="{FF2B5EF4-FFF2-40B4-BE49-F238E27FC236}">
                <a16:creationId xmlns:a16="http://schemas.microsoft.com/office/drawing/2014/main" id="{2C69DB53-E83B-ADB7-D50D-0BB7CD7E633A}"/>
              </a:ext>
            </a:extLst>
          </p:cNvPr>
          <p:cNvSpPr>
            <a:spLocks noGrp="1"/>
          </p:cNvSpPr>
          <p:nvPr>
            <p:ph type="sldNum" sz="quarter" idx="12"/>
          </p:nvPr>
        </p:nvSpPr>
        <p:spPr>
          <a:xfrm>
            <a:off x="8610600" y="6356350"/>
            <a:ext cx="2743200" cy="365125"/>
          </a:xfrm>
        </p:spPr>
        <p:txBody>
          <a:bodyPr>
            <a:normAutofit/>
          </a:bodyPr>
          <a:lstStyle/>
          <a:p>
            <a:pPr>
              <a:spcAft>
                <a:spcPts val="600"/>
              </a:spcAft>
            </a:pPr>
            <a:fld id="{4D4C97FC-C016-4DB7-BA3E-6B9A4298C830}" type="slidenum">
              <a:rPr lang="en-US" smtClean="0"/>
              <a:pPr>
                <a:spcAft>
                  <a:spcPts val="600"/>
                </a:spcAft>
              </a:pPr>
              <a:t>11</a:t>
            </a:fld>
            <a:endParaRPr lang="en-US"/>
          </a:p>
        </p:txBody>
      </p:sp>
    </p:spTree>
    <p:extLst>
      <p:ext uri="{BB962C8B-B14F-4D97-AF65-F5344CB8AC3E}">
        <p14:creationId xmlns:p14="http://schemas.microsoft.com/office/powerpoint/2010/main" val="70313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BF75A6-AE8D-77B3-288D-F4419C38A53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508690-4C09-70BD-C74B-B01A62AFD67F}"/>
              </a:ext>
            </a:extLst>
          </p:cNvPr>
          <p:cNvSpPr>
            <a:spLocks noGrp="1"/>
          </p:cNvSpPr>
          <p:nvPr>
            <p:ph type="title"/>
          </p:nvPr>
        </p:nvSpPr>
        <p:spPr>
          <a:xfrm>
            <a:off x="838200" y="365125"/>
            <a:ext cx="10515600" cy="1325563"/>
          </a:xfrm>
        </p:spPr>
        <p:txBody>
          <a:bodyPr>
            <a:normAutofit/>
          </a:bodyPr>
          <a:lstStyle/>
          <a:p>
            <a:r>
              <a:rPr lang="en-US" sz="5400" dirty="0"/>
              <a:t>Section One- Policy in General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225DF1-9881-AFB0-BE8A-2B9EEFDBC12D}"/>
              </a:ext>
            </a:extLst>
          </p:cNvPr>
          <p:cNvSpPr>
            <a:spLocks noGrp="1"/>
          </p:cNvSpPr>
          <p:nvPr>
            <p:ph idx="1"/>
          </p:nvPr>
        </p:nvSpPr>
        <p:spPr>
          <a:xfrm>
            <a:off x="838200" y="1929384"/>
            <a:ext cx="10515600" cy="4251960"/>
          </a:xfrm>
        </p:spPr>
        <p:txBody>
          <a:bodyPr>
            <a:normAutofit/>
          </a:bodyPr>
          <a:lstStyle/>
          <a:p>
            <a:r>
              <a:rPr lang="en-US" sz="2000" b="1" dirty="0"/>
              <a:t>So, what is Policy?</a:t>
            </a:r>
          </a:p>
          <a:p>
            <a:r>
              <a:rPr lang="en-US" sz="2000" dirty="0"/>
              <a:t>Definitions:</a:t>
            </a:r>
          </a:p>
          <a:p>
            <a:r>
              <a:rPr lang="en-US" sz="2000" dirty="0"/>
              <a:t>3. Duncan </a:t>
            </a:r>
            <a:r>
              <a:rPr lang="en-US" sz="2000" dirty="0" err="1"/>
              <a:t>MacRae</a:t>
            </a:r>
            <a:r>
              <a:rPr lang="en-US" sz="2000" dirty="0"/>
              <a:t> Jr: </a:t>
            </a:r>
            <a:r>
              <a:rPr lang="en-US" sz="2000" i="1" dirty="0"/>
              <a:t>General acts which affect many persons by creating rules and precedents</a:t>
            </a:r>
            <a:r>
              <a:rPr lang="en-US" sz="2000" dirty="0"/>
              <a:t>. (D. </a:t>
            </a:r>
            <a:r>
              <a:rPr lang="en-US" sz="2000" dirty="0" err="1"/>
              <a:t>MacRae</a:t>
            </a:r>
            <a:r>
              <a:rPr lang="en-US" sz="2000" dirty="0"/>
              <a:t>, 1975).</a:t>
            </a:r>
          </a:p>
          <a:p>
            <a:r>
              <a:rPr lang="en-US" sz="2000" dirty="0"/>
              <a:t>4. Robert Simmons et al</a:t>
            </a:r>
            <a:r>
              <a:rPr lang="en-US" sz="2000" i="1" dirty="0"/>
              <a:t>: An indication of an intention, a guide to action, encompassing values which set priorities and relations</a:t>
            </a:r>
            <a:r>
              <a:rPr lang="en-US" sz="2000" dirty="0"/>
              <a:t>. ( R. Simmons et al, 1974)</a:t>
            </a:r>
          </a:p>
          <a:p>
            <a:r>
              <a:rPr lang="en-US" sz="2000" dirty="0"/>
              <a:t>5. A policy is a course of action or a programme of actions, which is chosen from several alternatives by certain actors in response to certain problems.</a:t>
            </a:r>
          </a:p>
          <a:p>
            <a:r>
              <a:rPr lang="en-US" sz="2000" dirty="0"/>
              <a:t>It guides behaviour, activities and practices and provides a framework for present and future decisions.</a:t>
            </a:r>
          </a:p>
          <a:p>
            <a:r>
              <a:rPr lang="en-US" sz="2000" dirty="0"/>
              <a:t>A policy need not be a decision or concrete action. Inaction in a particular problem area by an organization could be regarded as her policy response.</a:t>
            </a:r>
          </a:p>
        </p:txBody>
      </p:sp>
      <p:sp>
        <p:nvSpPr>
          <p:cNvPr id="4" name="Slide Number Placeholder 3">
            <a:extLst>
              <a:ext uri="{FF2B5EF4-FFF2-40B4-BE49-F238E27FC236}">
                <a16:creationId xmlns:a16="http://schemas.microsoft.com/office/drawing/2014/main" id="{B09E5B1E-E55E-9EC2-AFEA-EF3BED99424A}"/>
              </a:ext>
            </a:extLst>
          </p:cNvPr>
          <p:cNvSpPr>
            <a:spLocks noGrp="1"/>
          </p:cNvSpPr>
          <p:nvPr>
            <p:ph type="sldNum" sz="quarter" idx="12"/>
          </p:nvPr>
        </p:nvSpPr>
        <p:spPr/>
        <p:txBody>
          <a:bodyPr/>
          <a:lstStyle/>
          <a:p>
            <a:fld id="{4D4C97FC-C016-4DB7-BA3E-6B9A4298C830}" type="slidenum">
              <a:rPr lang="en-US" smtClean="0"/>
              <a:t>12</a:t>
            </a:fld>
            <a:endParaRPr lang="en-US"/>
          </a:p>
        </p:txBody>
      </p:sp>
    </p:spTree>
    <p:extLst>
      <p:ext uri="{BB962C8B-B14F-4D97-AF65-F5344CB8AC3E}">
        <p14:creationId xmlns:p14="http://schemas.microsoft.com/office/powerpoint/2010/main" val="167499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27D29-5300-EE94-758A-31D5203C05D9}"/>
              </a:ext>
            </a:extLst>
          </p:cNvPr>
          <p:cNvSpPr>
            <a:spLocks noGrp="1"/>
          </p:cNvSpPr>
          <p:nvPr>
            <p:ph type="title"/>
          </p:nvPr>
        </p:nvSpPr>
        <p:spPr>
          <a:xfrm>
            <a:off x="838200" y="365125"/>
            <a:ext cx="10515600" cy="1325563"/>
          </a:xfrm>
        </p:spPr>
        <p:txBody>
          <a:bodyPr>
            <a:normAutofit/>
          </a:bodyPr>
          <a:lstStyle/>
          <a:p>
            <a:r>
              <a:rPr lang="en-US" sz="5400" dirty="0"/>
              <a:t>Section One- Policy in General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D78FBD-0E06-5111-0CE3-8F4B687075D9}"/>
              </a:ext>
            </a:extLst>
          </p:cNvPr>
          <p:cNvSpPr>
            <a:spLocks noGrp="1"/>
          </p:cNvSpPr>
          <p:nvPr>
            <p:ph idx="1"/>
          </p:nvPr>
        </p:nvSpPr>
        <p:spPr>
          <a:xfrm>
            <a:off x="838200" y="1929384"/>
            <a:ext cx="10515600" cy="4251960"/>
          </a:xfrm>
        </p:spPr>
        <p:txBody>
          <a:bodyPr>
            <a:normAutofit/>
          </a:bodyPr>
          <a:lstStyle/>
          <a:p>
            <a:r>
              <a:rPr lang="en-US" sz="2200" b="1" dirty="0"/>
              <a:t>Key Characteristics of a Policy</a:t>
            </a:r>
            <a:r>
              <a:rPr lang="en-US" sz="2200" dirty="0"/>
              <a:t>:</a:t>
            </a:r>
          </a:p>
          <a:p>
            <a:pPr marL="514350" indent="-514350">
              <a:buFont typeface="+mj-lt"/>
              <a:buAutoNum type="arabicPeriod"/>
            </a:pPr>
            <a:r>
              <a:rPr lang="en-US" sz="2200" dirty="0"/>
              <a:t>It involves a choice. This choice is made from several available alternatives.</a:t>
            </a:r>
          </a:p>
          <a:p>
            <a:pPr marL="514350" indent="-514350">
              <a:buFont typeface="+mj-lt"/>
              <a:buAutoNum type="arabicPeriod"/>
            </a:pPr>
            <a:r>
              <a:rPr lang="en-US" sz="2200" dirty="0"/>
              <a:t>They are proposed courses of actions or projected set of decisions.</a:t>
            </a:r>
          </a:p>
          <a:p>
            <a:pPr marL="514350" indent="-514350">
              <a:buFont typeface="+mj-lt"/>
              <a:buAutoNum type="arabicPeriod"/>
            </a:pPr>
            <a:r>
              <a:rPr lang="en-US" sz="2200" dirty="0"/>
              <a:t>It is goal oriented.</a:t>
            </a:r>
          </a:p>
          <a:p>
            <a:pPr marL="514350" indent="-514350">
              <a:buFont typeface="+mj-lt"/>
              <a:buAutoNum type="arabicPeriod"/>
            </a:pPr>
            <a:r>
              <a:rPr lang="en-US" sz="2200" dirty="0"/>
              <a:t>It has to do with particular needs, problems or problem areas.</a:t>
            </a:r>
          </a:p>
          <a:p>
            <a:pPr marL="514350" indent="-514350">
              <a:buFont typeface="+mj-lt"/>
              <a:buAutoNum type="arabicPeriod"/>
            </a:pPr>
            <a:r>
              <a:rPr lang="en-US" sz="2200" dirty="0"/>
              <a:t>It provides the framework within which present and future actions are undertaken.</a:t>
            </a:r>
          </a:p>
        </p:txBody>
      </p:sp>
      <p:sp>
        <p:nvSpPr>
          <p:cNvPr id="4" name="Slide Number Placeholder 3">
            <a:extLst>
              <a:ext uri="{FF2B5EF4-FFF2-40B4-BE49-F238E27FC236}">
                <a16:creationId xmlns:a16="http://schemas.microsoft.com/office/drawing/2014/main" id="{FD68F5C2-158C-BA91-7BF8-2ECD1927077F}"/>
              </a:ext>
            </a:extLst>
          </p:cNvPr>
          <p:cNvSpPr>
            <a:spLocks noGrp="1"/>
          </p:cNvSpPr>
          <p:nvPr>
            <p:ph type="sldNum" sz="quarter" idx="12"/>
          </p:nvPr>
        </p:nvSpPr>
        <p:spPr/>
        <p:txBody>
          <a:bodyPr/>
          <a:lstStyle/>
          <a:p>
            <a:fld id="{4D4C97FC-C016-4DB7-BA3E-6B9A4298C830}" type="slidenum">
              <a:rPr lang="en-US" smtClean="0"/>
              <a:t>13</a:t>
            </a:fld>
            <a:endParaRPr lang="en-US"/>
          </a:p>
        </p:txBody>
      </p:sp>
    </p:spTree>
    <p:extLst>
      <p:ext uri="{BB962C8B-B14F-4D97-AF65-F5344CB8AC3E}">
        <p14:creationId xmlns:p14="http://schemas.microsoft.com/office/powerpoint/2010/main" val="128244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2799BB-C6CB-EEBE-03B5-9C042F2B16A1}"/>
              </a:ext>
            </a:extLst>
          </p:cNvPr>
          <p:cNvSpPr>
            <a:spLocks noGrp="1"/>
          </p:cNvSpPr>
          <p:nvPr>
            <p:ph type="title"/>
          </p:nvPr>
        </p:nvSpPr>
        <p:spPr>
          <a:xfrm>
            <a:off x="838200" y="365125"/>
            <a:ext cx="10515600" cy="1325563"/>
          </a:xfrm>
        </p:spPr>
        <p:txBody>
          <a:bodyPr>
            <a:normAutofit/>
          </a:bodyPr>
          <a:lstStyle/>
          <a:p>
            <a:r>
              <a:rPr lang="en-US" sz="5400" dirty="0"/>
              <a:t>Section One: Policy in General</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6BC63F-08F5-1883-ECC5-F4AF707C6180}"/>
              </a:ext>
            </a:extLst>
          </p:cNvPr>
          <p:cNvSpPr>
            <a:spLocks noGrp="1"/>
          </p:cNvSpPr>
          <p:nvPr>
            <p:ph idx="1"/>
          </p:nvPr>
        </p:nvSpPr>
        <p:spPr>
          <a:xfrm>
            <a:off x="838200" y="1929384"/>
            <a:ext cx="10515600" cy="4251960"/>
          </a:xfrm>
        </p:spPr>
        <p:txBody>
          <a:bodyPr>
            <a:normAutofit/>
          </a:bodyPr>
          <a:lstStyle/>
          <a:p>
            <a:r>
              <a:rPr lang="en-US" sz="2200" dirty="0"/>
              <a:t>Theories and Models of Policy Making: </a:t>
            </a:r>
          </a:p>
          <a:p>
            <a:pPr marL="514350" indent="-514350">
              <a:buFont typeface="+mj-lt"/>
              <a:buAutoNum type="arabicPeriod"/>
            </a:pPr>
            <a:r>
              <a:rPr lang="en-US" sz="2200" b="1" dirty="0"/>
              <a:t>The Elite theory</a:t>
            </a:r>
            <a:r>
              <a:rPr lang="en-US" sz="2200" dirty="0"/>
              <a:t>:</a:t>
            </a:r>
          </a:p>
          <a:p>
            <a:pPr>
              <a:buFontTx/>
              <a:buChar char="-"/>
            </a:pPr>
            <a:r>
              <a:rPr lang="en-US" sz="2200" dirty="0"/>
              <a:t>Public policy reflects the values and preferences of the elite, rather than the demands of the masses. The elite consists of those who hold leading positions in the strategic aspects of society and who wield power in the strategic groups. </a:t>
            </a:r>
          </a:p>
          <a:p>
            <a:pPr marL="0" indent="0">
              <a:buNone/>
            </a:pPr>
            <a:endParaRPr lang="en-US" sz="2200" dirty="0"/>
          </a:p>
        </p:txBody>
      </p:sp>
      <p:sp>
        <p:nvSpPr>
          <p:cNvPr id="4" name="Slide Number Placeholder 3">
            <a:extLst>
              <a:ext uri="{FF2B5EF4-FFF2-40B4-BE49-F238E27FC236}">
                <a16:creationId xmlns:a16="http://schemas.microsoft.com/office/drawing/2014/main" id="{861F1BED-0A22-C2D1-875E-D72DFADBE98B}"/>
              </a:ext>
            </a:extLst>
          </p:cNvPr>
          <p:cNvSpPr>
            <a:spLocks noGrp="1"/>
          </p:cNvSpPr>
          <p:nvPr>
            <p:ph type="sldNum" sz="quarter" idx="12"/>
          </p:nvPr>
        </p:nvSpPr>
        <p:spPr>
          <a:xfrm>
            <a:off x="8610600" y="6356350"/>
            <a:ext cx="2743200" cy="365125"/>
          </a:xfrm>
        </p:spPr>
        <p:txBody>
          <a:bodyPr>
            <a:normAutofit/>
          </a:bodyPr>
          <a:lstStyle/>
          <a:p>
            <a:pPr>
              <a:spcAft>
                <a:spcPts val="600"/>
              </a:spcAft>
            </a:pPr>
            <a:fld id="{4D4C97FC-C016-4DB7-BA3E-6B9A4298C830}" type="slidenum">
              <a:rPr lang="en-US" smtClean="0"/>
              <a:pPr>
                <a:spcAft>
                  <a:spcPts val="600"/>
                </a:spcAft>
              </a:pPr>
              <a:t>14</a:t>
            </a:fld>
            <a:endParaRPr lang="en-US"/>
          </a:p>
        </p:txBody>
      </p:sp>
    </p:spTree>
    <p:extLst>
      <p:ext uri="{BB962C8B-B14F-4D97-AF65-F5344CB8AC3E}">
        <p14:creationId xmlns:p14="http://schemas.microsoft.com/office/powerpoint/2010/main" val="1239461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D637C3-9F43-A98F-57C8-B61F9E4D8504}"/>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09D5F7-9203-B0D1-BD37-7CE17A3CA52C}"/>
              </a:ext>
            </a:extLst>
          </p:cNvPr>
          <p:cNvSpPr>
            <a:spLocks noGrp="1"/>
          </p:cNvSpPr>
          <p:nvPr>
            <p:ph type="title"/>
          </p:nvPr>
        </p:nvSpPr>
        <p:spPr>
          <a:xfrm>
            <a:off x="572493" y="238539"/>
            <a:ext cx="11018520" cy="1434415"/>
          </a:xfrm>
        </p:spPr>
        <p:txBody>
          <a:bodyPr anchor="b">
            <a:normAutofit/>
          </a:bodyPr>
          <a:lstStyle/>
          <a:p>
            <a:r>
              <a:rPr lang="en-US" sz="5400" dirty="0"/>
              <a:t>Section One: Policy in General</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1686F4-87F4-BAD7-D715-FDD26906DA31}"/>
              </a:ext>
            </a:extLst>
          </p:cNvPr>
          <p:cNvSpPr>
            <a:spLocks noGrp="1"/>
          </p:cNvSpPr>
          <p:nvPr>
            <p:ph idx="1"/>
          </p:nvPr>
        </p:nvSpPr>
        <p:spPr>
          <a:xfrm>
            <a:off x="572493" y="2071316"/>
            <a:ext cx="6713552" cy="4119172"/>
          </a:xfrm>
        </p:spPr>
        <p:txBody>
          <a:bodyPr anchor="t">
            <a:normAutofit/>
          </a:bodyPr>
          <a:lstStyle/>
          <a:p>
            <a:r>
              <a:rPr lang="en-US" sz="2200"/>
              <a:t>The Models of Policy Making:</a:t>
            </a:r>
          </a:p>
          <a:p>
            <a:pPr marL="514350" indent="-514350">
              <a:buFont typeface="+mj-lt"/>
              <a:buAutoNum type="arabicPeriod"/>
            </a:pPr>
            <a:r>
              <a:rPr lang="en-US" sz="2200"/>
              <a:t>The Rational Model</a:t>
            </a:r>
          </a:p>
          <a:p>
            <a:pPr marL="514350" indent="-514350">
              <a:buFont typeface="+mj-lt"/>
              <a:buAutoNum type="arabicPeriod"/>
            </a:pPr>
            <a:r>
              <a:rPr lang="en-US" sz="2200" b="1"/>
              <a:t>The Incremental model</a:t>
            </a:r>
          </a:p>
          <a:p>
            <a:pPr marL="514350" indent="-514350">
              <a:buFont typeface="+mj-lt"/>
              <a:buAutoNum type="arabicPeriod"/>
            </a:pPr>
            <a:r>
              <a:rPr lang="en-US" sz="2200"/>
              <a:t>The satisficing model.</a:t>
            </a:r>
          </a:p>
          <a:p>
            <a:pPr marL="514350" indent="-514350">
              <a:buFont typeface="+mj-lt"/>
              <a:buAutoNum type="arabicPeriod"/>
            </a:pPr>
            <a:r>
              <a:rPr lang="en-US" sz="2200"/>
              <a:t>The Mixed-scanning model</a:t>
            </a:r>
          </a:p>
          <a:p>
            <a:pPr marL="514350" indent="-514350">
              <a:buFont typeface="+mj-lt"/>
              <a:buAutoNum type="arabicPeriod"/>
            </a:pPr>
            <a:r>
              <a:rPr lang="en-US" sz="2200"/>
              <a:t>The organizational process/ institutional model</a:t>
            </a:r>
          </a:p>
          <a:p>
            <a:pPr marL="514350" indent="-514350">
              <a:buFont typeface="+mj-lt"/>
              <a:buAutoNum type="arabicPeriod"/>
            </a:pPr>
            <a:r>
              <a:rPr lang="en-US" sz="2200"/>
              <a:t>The political bargaining/ Governmental Politics model</a:t>
            </a:r>
          </a:p>
        </p:txBody>
      </p:sp>
      <p:pic>
        <p:nvPicPr>
          <p:cNvPr id="5" name="Picture 4" descr="Colorful carved figures of humans">
            <a:extLst>
              <a:ext uri="{FF2B5EF4-FFF2-40B4-BE49-F238E27FC236}">
                <a16:creationId xmlns:a16="http://schemas.microsoft.com/office/drawing/2014/main" id="{4E33E5F2-87D8-D447-E780-CDF0B1720453}"/>
              </a:ext>
            </a:extLst>
          </p:cNvPr>
          <p:cNvPicPr>
            <a:picLocks noChangeAspect="1"/>
          </p:cNvPicPr>
          <p:nvPr/>
        </p:nvPicPr>
        <p:blipFill>
          <a:blip r:embed="rId2"/>
          <a:srcRect l="16087" r="15368" b="2"/>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441BFF9A-5494-DEB5-8737-16026334078F}"/>
              </a:ext>
            </a:extLst>
          </p:cNvPr>
          <p:cNvSpPr>
            <a:spLocks noGrp="1"/>
          </p:cNvSpPr>
          <p:nvPr>
            <p:ph type="sldNum" sz="quarter" idx="12"/>
          </p:nvPr>
        </p:nvSpPr>
        <p:spPr/>
        <p:txBody>
          <a:bodyPr/>
          <a:lstStyle/>
          <a:p>
            <a:fld id="{4D4C97FC-C016-4DB7-BA3E-6B9A4298C830}" type="slidenum">
              <a:rPr lang="en-US" smtClean="0"/>
              <a:t>15</a:t>
            </a:fld>
            <a:endParaRPr lang="en-US"/>
          </a:p>
        </p:txBody>
      </p:sp>
    </p:spTree>
    <p:extLst>
      <p:ext uri="{BB962C8B-B14F-4D97-AF65-F5344CB8AC3E}">
        <p14:creationId xmlns:p14="http://schemas.microsoft.com/office/powerpoint/2010/main" val="201545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50702-5E7F-70A6-44C7-2028CF66AEAA}"/>
              </a:ext>
            </a:extLst>
          </p:cNvPr>
          <p:cNvSpPr>
            <a:spLocks noGrp="1"/>
          </p:cNvSpPr>
          <p:nvPr>
            <p:ph type="title"/>
          </p:nvPr>
        </p:nvSpPr>
        <p:spPr>
          <a:xfrm>
            <a:off x="838200" y="365125"/>
            <a:ext cx="10515600" cy="1325563"/>
          </a:xfrm>
        </p:spPr>
        <p:txBody>
          <a:bodyPr>
            <a:normAutofit/>
          </a:bodyPr>
          <a:lstStyle/>
          <a:p>
            <a:r>
              <a:rPr lang="en-US" sz="5400" dirty="0"/>
              <a:t>Section One: Policy in General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B9E6C6-498E-BFE1-D20E-5AC42580BBE1}"/>
              </a:ext>
            </a:extLst>
          </p:cNvPr>
          <p:cNvSpPr>
            <a:spLocks noGrp="1"/>
          </p:cNvSpPr>
          <p:nvPr>
            <p:ph idx="1"/>
          </p:nvPr>
        </p:nvSpPr>
        <p:spPr>
          <a:xfrm>
            <a:off x="838200" y="1929384"/>
            <a:ext cx="10515600" cy="4251960"/>
          </a:xfrm>
        </p:spPr>
        <p:txBody>
          <a:bodyPr>
            <a:normAutofit/>
          </a:bodyPr>
          <a:lstStyle/>
          <a:p>
            <a:r>
              <a:rPr lang="en-US" sz="1700" b="1" dirty="0"/>
              <a:t>The Rational Model</a:t>
            </a:r>
            <a:r>
              <a:rPr lang="en-US" sz="1700" dirty="0"/>
              <a:t>:</a:t>
            </a:r>
          </a:p>
          <a:p>
            <a:r>
              <a:rPr lang="en-US" sz="1700" dirty="0"/>
              <a:t>Procedures:</a:t>
            </a:r>
          </a:p>
          <a:p>
            <a:pPr marL="514350" indent="-514350">
              <a:buFont typeface="+mj-lt"/>
              <a:buAutoNum type="arabicPeriod"/>
            </a:pPr>
            <a:r>
              <a:rPr lang="en-US" sz="1700" dirty="0"/>
              <a:t>The isolation and study of the problem.</a:t>
            </a:r>
          </a:p>
          <a:p>
            <a:pPr marL="514350" indent="-514350">
              <a:buFont typeface="+mj-lt"/>
              <a:buAutoNum type="arabicPeriod"/>
            </a:pPr>
            <a:r>
              <a:rPr lang="en-US" sz="1700" dirty="0"/>
              <a:t>The provision of a complete set of goals and objectives, and the weighing and scaling of them to manageable proportions.</a:t>
            </a:r>
          </a:p>
          <a:p>
            <a:pPr marL="514350" indent="-514350">
              <a:buFont typeface="+mj-lt"/>
              <a:buAutoNum type="arabicPeriod"/>
            </a:pPr>
            <a:r>
              <a:rPr lang="en-US" sz="1700" dirty="0"/>
              <a:t>An inventory and weighing of all available resources towards the attainment of stated objectives.</a:t>
            </a:r>
          </a:p>
          <a:p>
            <a:pPr marL="514350" indent="-514350">
              <a:buFont typeface="+mj-lt"/>
              <a:buAutoNum type="arabicPeriod"/>
            </a:pPr>
            <a:r>
              <a:rPr lang="en-US" sz="1700" dirty="0"/>
              <a:t>The provision of all available alternative policies.</a:t>
            </a:r>
          </a:p>
          <a:p>
            <a:pPr marL="514350" indent="-514350">
              <a:buFont typeface="+mj-lt"/>
              <a:buAutoNum type="arabicPeriod"/>
            </a:pPr>
            <a:r>
              <a:rPr lang="en-US" sz="1700" dirty="0"/>
              <a:t>The evaluation of the costs and benefits of each alternative policy.</a:t>
            </a:r>
          </a:p>
          <a:p>
            <a:pPr marL="514350" indent="-514350">
              <a:buFont typeface="+mj-lt"/>
              <a:buAutoNum type="arabicPeriod"/>
            </a:pPr>
            <a:r>
              <a:rPr lang="en-US" sz="1700" dirty="0"/>
              <a:t>The computation of the net expectation of each alternative.</a:t>
            </a:r>
          </a:p>
          <a:p>
            <a:pPr marL="514350" indent="-514350">
              <a:buFont typeface="+mj-lt"/>
              <a:buAutoNum type="arabicPeriod"/>
            </a:pPr>
            <a:r>
              <a:rPr lang="en-US" sz="1700" dirty="0"/>
              <a:t>The comparison of the net expectations of the alternative policies.</a:t>
            </a:r>
          </a:p>
          <a:p>
            <a:pPr marL="514350" indent="-514350">
              <a:buFont typeface="+mj-lt"/>
              <a:buAutoNum type="arabicPeriod"/>
            </a:pPr>
            <a:r>
              <a:rPr lang="en-US" sz="1700" dirty="0"/>
              <a:t>The choice of the alternative policy with highest or maximum net expectation.</a:t>
            </a:r>
          </a:p>
        </p:txBody>
      </p:sp>
      <p:sp>
        <p:nvSpPr>
          <p:cNvPr id="4" name="Slide Number Placeholder 3">
            <a:extLst>
              <a:ext uri="{FF2B5EF4-FFF2-40B4-BE49-F238E27FC236}">
                <a16:creationId xmlns:a16="http://schemas.microsoft.com/office/drawing/2014/main" id="{378055AA-3DB7-62DA-BFD3-0E32EEACD35E}"/>
              </a:ext>
            </a:extLst>
          </p:cNvPr>
          <p:cNvSpPr>
            <a:spLocks noGrp="1"/>
          </p:cNvSpPr>
          <p:nvPr>
            <p:ph type="sldNum" sz="quarter" idx="12"/>
          </p:nvPr>
        </p:nvSpPr>
        <p:spPr/>
        <p:txBody>
          <a:bodyPr/>
          <a:lstStyle/>
          <a:p>
            <a:fld id="{4D4C97FC-C016-4DB7-BA3E-6B9A4298C830}" type="slidenum">
              <a:rPr lang="en-US" smtClean="0"/>
              <a:t>16</a:t>
            </a:fld>
            <a:endParaRPr lang="en-US"/>
          </a:p>
        </p:txBody>
      </p:sp>
    </p:spTree>
    <p:extLst>
      <p:ext uri="{BB962C8B-B14F-4D97-AF65-F5344CB8AC3E}">
        <p14:creationId xmlns:p14="http://schemas.microsoft.com/office/powerpoint/2010/main" val="415713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579703-726B-B04D-1E88-3DD17044891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04779-3519-EDA6-E9CA-DCE04EE80371}"/>
              </a:ext>
            </a:extLst>
          </p:cNvPr>
          <p:cNvSpPr>
            <a:spLocks noGrp="1"/>
          </p:cNvSpPr>
          <p:nvPr>
            <p:ph type="title"/>
          </p:nvPr>
        </p:nvSpPr>
        <p:spPr>
          <a:xfrm>
            <a:off x="838200" y="365125"/>
            <a:ext cx="10515600" cy="1325563"/>
          </a:xfrm>
        </p:spPr>
        <p:txBody>
          <a:bodyPr>
            <a:normAutofit/>
          </a:bodyPr>
          <a:lstStyle/>
          <a:p>
            <a:r>
              <a:rPr lang="en-US" sz="5400" dirty="0"/>
              <a:t>Section One: Policy in General</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D24438-0384-D323-1252-8D4B4FA2FC33}"/>
              </a:ext>
            </a:extLst>
          </p:cNvPr>
          <p:cNvSpPr>
            <a:spLocks noGrp="1"/>
          </p:cNvSpPr>
          <p:nvPr>
            <p:ph idx="1"/>
          </p:nvPr>
        </p:nvSpPr>
        <p:spPr>
          <a:xfrm>
            <a:off x="838200" y="1929384"/>
            <a:ext cx="10515600" cy="4251960"/>
          </a:xfrm>
        </p:spPr>
        <p:txBody>
          <a:bodyPr>
            <a:normAutofit/>
          </a:bodyPr>
          <a:lstStyle/>
          <a:p>
            <a:r>
              <a:rPr lang="en-US" sz="2000" b="1"/>
              <a:t>The Rational Model assumes the following:</a:t>
            </a:r>
          </a:p>
          <a:p>
            <a:pPr marL="514350" indent="-514350">
              <a:buFont typeface="+mj-lt"/>
              <a:buAutoNum type="arabicPeriod"/>
            </a:pPr>
            <a:r>
              <a:rPr lang="en-US" sz="2000"/>
              <a:t>That perfect information can be obtained, for example to objectively assess policy alternatives.</a:t>
            </a:r>
          </a:p>
          <a:p>
            <a:pPr marL="514350" indent="-514350">
              <a:buFont typeface="+mj-lt"/>
              <a:buAutoNum type="arabicPeriod"/>
            </a:pPr>
            <a:r>
              <a:rPr lang="en-US" sz="2000"/>
              <a:t>There is commonality of values and preferences, particularly in the setting of goals and objectives.</a:t>
            </a:r>
          </a:p>
          <a:p>
            <a:pPr marL="514350" indent="-514350">
              <a:buFont typeface="+mj-lt"/>
              <a:buAutoNum type="arabicPeriod"/>
            </a:pPr>
            <a:r>
              <a:rPr lang="en-US" sz="2000"/>
              <a:t>That the rational actor thinks of the greatest good to the greatest number a guide to decision making.</a:t>
            </a:r>
          </a:p>
          <a:p>
            <a:pPr marL="514350" indent="-514350">
              <a:buFont typeface="+mj-lt"/>
              <a:buAutoNum type="arabicPeriod"/>
            </a:pPr>
            <a:r>
              <a:rPr lang="en-US" sz="2000"/>
              <a:t>That objective and alternatives can be quantified and compared on a single monetary measure.</a:t>
            </a:r>
          </a:p>
          <a:p>
            <a:pPr marL="514350" indent="-514350">
              <a:buFont typeface="+mj-lt"/>
              <a:buAutoNum type="arabicPeriod"/>
            </a:pPr>
            <a:r>
              <a:rPr lang="en-US" sz="2000"/>
              <a:t>That the conditions and parameters for the decision are static within the decision-making period.</a:t>
            </a:r>
          </a:p>
          <a:p>
            <a:pPr marL="0" indent="0">
              <a:buNone/>
            </a:pPr>
            <a:r>
              <a:rPr lang="en-US" sz="2000"/>
              <a:t>*** These assumptions are h/e, not tenable in a real world situation.</a:t>
            </a:r>
          </a:p>
          <a:p>
            <a:pPr marL="514350" indent="-514350">
              <a:buFont typeface="+mj-lt"/>
              <a:buAutoNum type="arabicPeriod"/>
            </a:pPr>
            <a:endParaRPr lang="en-US" sz="2000"/>
          </a:p>
        </p:txBody>
      </p:sp>
      <p:sp>
        <p:nvSpPr>
          <p:cNvPr id="4" name="Slide Number Placeholder 3">
            <a:extLst>
              <a:ext uri="{FF2B5EF4-FFF2-40B4-BE49-F238E27FC236}">
                <a16:creationId xmlns:a16="http://schemas.microsoft.com/office/drawing/2014/main" id="{98CC1F74-E19D-CED7-57C6-32F8B8A54415}"/>
              </a:ext>
            </a:extLst>
          </p:cNvPr>
          <p:cNvSpPr>
            <a:spLocks noGrp="1"/>
          </p:cNvSpPr>
          <p:nvPr>
            <p:ph type="sldNum" sz="quarter" idx="12"/>
          </p:nvPr>
        </p:nvSpPr>
        <p:spPr>
          <a:xfrm>
            <a:off x="8610600" y="6356350"/>
            <a:ext cx="2743200" cy="365125"/>
          </a:xfrm>
        </p:spPr>
        <p:txBody>
          <a:bodyPr>
            <a:normAutofit/>
          </a:bodyPr>
          <a:lstStyle/>
          <a:p>
            <a:pPr>
              <a:spcAft>
                <a:spcPts val="600"/>
              </a:spcAft>
            </a:pPr>
            <a:fld id="{4D4C97FC-C016-4DB7-BA3E-6B9A4298C830}" type="slidenum">
              <a:rPr lang="en-US" smtClean="0"/>
              <a:pPr>
                <a:spcAft>
                  <a:spcPts val="600"/>
                </a:spcAft>
              </a:pPr>
              <a:t>17</a:t>
            </a:fld>
            <a:endParaRPr lang="en-US"/>
          </a:p>
        </p:txBody>
      </p:sp>
    </p:spTree>
    <p:extLst>
      <p:ext uri="{BB962C8B-B14F-4D97-AF65-F5344CB8AC3E}">
        <p14:creationId xmlns:p14="http://schemas.microsoft.com/office/powerpoint/2010/main" val="988178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04249B-64EE-E903-E7F6-B448F4CEE729}"/>
              </a:ext>
            </a:extLst>
          </p:cNvPr>
          <p:cNvSpPr>
            <a:spLocks noGrp="1"/>
          </p:cNvSpPr>
          <p:nvPr>
            <p:ph type="title"/>
          </p:nvPr>
        </p:nvSpPr>
        <p:spPr>
          <a:xfrm>
            <a:off x="838200" y="365125"/>
            <a:ext cx="10515600" cy="1325563"/>
          </a:xfrm>
        </p:spPr>
        <p:txBody>
          <a:bodyPr>
            <a:normAutofit/>
          </a:bodyPr>
          <a:lstStyle/>
          <a:p>
            <a:r>
              <a:rPr lang="en-US" sz="5400" dirty="0"/>
              <a:t>Section One: Policy in General</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720163-7981-7C0A-8B70-B14D466DA047}"/>
              </a:ext>
            </a:extLst>
          </p:cNvPr>
          <p:cNvSpPr>
            <a:spLocks noGrp="1"/>
          </p:cNvSpPr>
          <p:nvPr>
            <p:ph idx="1"/>
          </p:nvPr>
        </p:nvSpPr>
        <p:spPr>
          <a:xfrm>
            <a:off x="838200" y="1929384"/>
            <a:ext cx="10515600" cy="4251960"/>
          </a:xfrm>
        </p:spPr>
        <p:txBody>
          <a:bodyPr>
            <a:normAutofit/>
          </a:bodyPr>
          <a:lstStyle/>
          <a:p>
            <a:r>
              <a:rPr lang="en-US" sz="2200" b="1"/>
              <a:t>The Concept of Effectiveness</a:t>
            </a:r>
            <a:r>
              <a:rPr lang="en-US" sz="2200"/>
              <a:t>;</a:t>
            </a:r>
          </a:p>
          <a:p>
            <a:r>
              <a:rPr lang="en-US" sz="2200" b="1"/>
              <a:t>Effectiveness</a:t>
            </a:r>
            <a:r>
              <a:rPr lang="en-US" sz="2200"/>
              <a:t>: the level of attainment or realization of a policy or programme and organizational goals and objectives. It measures how much of goals and objectives are achieved.</a:t>
            </a:r>
          </a:p>
          <a:p>
            <a:r>
              <a:rPr lang="en-US" sz="2200"/>
              <a:t>It answers the question of whether tated intentnions and planned or projected output and objectives are realized or not. </a:t>
            </a:r>
          </a:p>
          <a:p>
            <a:r>
              <a:rPr lang="en-US" sz="2200"/>
              <a:t>A programme or organisation is effective because it realises its objectives.</a:t>
            </a:r>
          </a:p>
          <a:p>
            <a:r>
              <a:rPr lang="en-US" sz="2200"/>
              <a:t>This means that the programme or organizational activity is directed at attaining stated goals. </a:t>
            </a:r>
          </a:p>
        </p:txBody>
      </p:sp>
      <p:sp>
        <p:nvSpPr>
          <p:cNvPr id="4" name="Slide Number Placeholder 3">
            <a:extLst>
              <a:ext uri="{FF2B5EF4-FFF2-40B4-BE49-F238E27FC236}">
                <a16:creationId xmlns:a16="http://schemas.microsoft.com/office/drawing/2014/main" id="{2CDEAAB3-89B3-7C9D-3B74-DE3CAFC5C6AC}"/>
              </a:ext>
            </a:extLst>
          </p:cNvPr>
          <p:cNvSpPr>
            <a:spLocks noGrp="1"/>
          </p:cNvSpPr>
          <p:nvPr>
            <p:ph type="sldNum" sz="quarter" idx="12"/>
          </p:nvPr>
        </p:nvSpPr>
        <p:spPr>
          <a:xfrm>
            <a:off x="8610600" y="6356350"/>
            <a:ext cx="2743200" cy="365125"/>
          </a:xfrm>
        </p:spPr>
        <p:txBody>
          <a:bodyPr>
            <a:normAutofit/>
          </a:bodyPr>
          <a:lstStyle/>
          <a:p>
            <a:pPr>
              <a:spcAft>
                <a:spcPts val="600"/>
              </a:spcAft>
            </a:pPr>
            <a:fld id="{4D4C97FC-C016-4DB7-BA3E-6B9A4298C830}" type="slidenum">
              <a:rPr lang="en-US" smtClean="0"/>
              <a:pPr>
                <a:spcAft>
                  <a:spcPts val="600"/>
                </a:spcAft>
              </a:pPr>
              <a:t>18</a:t>
            </a:fld>
            <a:endParaRPr lang="en-US"/>
          </a:p>
        </p:txBody>
      </p:sp>
    </p:spTree>
    <p:extLst>
      <p:ext uri="{BB962C8B-B14F-4D97-AF65-F5344CB8AC3E}">
        <p14:creationId xmlns:p14="http://schemas.microsoft.com/office/powerpoint/2010/main" val="4281021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6FA23-A15D-C5C2-9752-4E73D60DE287}"/>
              </a:ext>
            </a:extLst>
          </p:cNvPr>
          <p:cNvSpPr>
            <a:spLocks noGrp="1"/>
          </p:cNvSpPr>
          <p:nvPr>
            <p:ph type="title"/>
          </p:nvPr>
        </p:nvSpPr>
        <p:spPr>
          <a:xfrm>
            <a:off x="838200" y="365125"/>
            <a:ext cx="10515600" cy="1325563"/>
          </a:xfrm>
        </p:spPr>
        <p:txBody>
          <a:bodyPr>
            <a:normAutofit/>
          </a:bodyPr>
          <a:lstStyle/>
          <a:p>
            <a:r>
              <a:rPr lang="en-US" sz="5400" dirty="0"/>
              <a:t>Section One: Policy in General</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113109-ECA4-ABF4-F212-B2C26FD0702C}"/>
              </a:ext>
            </a:extLst>
          </p:cNvPr>
          <p:cNvSpPr>
            <a:spLocks noGrp="1"/>
          </p:cNvSpPr>
          <p:nvPr>
            <p:ph idx="1"/>
          </p:nvPr>
        </p:nvSpPr>
        <p:spPr>
          <a:xfrm>
            <a:off x="838200" y="1929384"/>
            <a:ext cx="10515600" cy="4251960"/>
          </a:xfrm>
        </p:spPr>
        <p:txBody>
          <a:bodyPr>
            <a:normAutofit/>
          </a:bodyPr>
          <a:lstStyle/>
          <a:p>
            <a:r>
              <a:rPr lang="en-US" sz="2200"/>
              <a:t>Effectiveness involves the measurement of goal attainment.</a:t>
            </a:r>
          </a:p>
          <a:p>
            <a:r>
              <a:rPr lang="en-US" sz="2200"/>
              <a:t>It requires that goals and objectives should be clarified, operationalized and measured.</a:t>
            </a:r>
          </a:p>
          <a:p>
            <a:r>
              <a:rPr lang="en-US" sz="2200"/>
              <a:t>Measurement of goal’s effectiveness: </a:t>
            </a:r>
          </a:p>
          <a:p>
            <a:r>
              <a:rPr lang="en-US" sz="2200"/>
              <a:t>1. the determination of an objective criteria or means of measuring the attainment of goal.</a:t>
            </a:r>
          </a:p>
          <a:p>
            <a:r>
              <a:rPr lang="en-US" sz="2200"/>
              <a:t>2. it requires the development of effectiveness measures or indicators, which relate programme output and performance to the objective.</a:t>
            </a:r>
          </a:p>
          <a:p>
            <a:r>
              <a:rPr lang="en-US" sz="2200"/>
              <a:t>The measurement based on indicators serves as the basis for which the level of effectiveness is determined.</a:t>
            </a:r>
          </a:p>
        </p:txBody>
      </p:sp>
      <p:sp>
        <p:nvSpPr>
          <p:cNvPr id="4" name="Slide Number Placeholder 3">
            <a:extLst>
              <a:ext uri="{FF2B5EF4-FFF2-40B4-BE49-F238E27FC236}">
                <a16:creationId xmlns:a16="http://schemas.microsoft.com/office/drawing/2014/main" id="{2AE68527-92B0-3690-24A4-11924454AD7F}"/>
              </a:ext>
            </a:extLst>
          </p:cNvPr>
          <p:cNvSpPr>
            <a:spLocks noGrp="1"/>
          </p:cNvSpPr>
          <p:nvPr>
            <p:ph type="sldNum" sz="quarter" idx="12"/>
          </p:nvPr>
        </p:nvSpPr>
        <p:spPr>
          <a:xfrm>
            <a:off x="8610600" y="6356350"/>
            <a:ext cx="2743200" cy="365125"/>
          </a:xfrm>
        </p:spPr>
        <p:txBody>
          <a:bodyPr>
            <a:normAutofit/>
          </a:bodyPr>
          <a:lstStyle/>
          <a:p>
            <a:pPr>
              <a:spcAft>
                <a:spcPts val="600"/>
              </a:spcAft>
            </a:pPr>
            <a:fld id="{4D4C97FC-C016-4DB7-BA3E-6B9A4298C830}" type="slidenum">
              <a:rPr lang="en-US" smtClean="0"/>
              <a:pPr>
                <a:spcAft>
                  <a:spcPts val="600"/>
                </a:spcAft>
              </a:pPr>
              <a:t>19</a:t>
            </a:fld>
            <a:endParaRPr lang="en-US"/>
          </a:p>
        </p:txBody>
      </p:sp>
    </p:spTree>
    <p:extLst>
      <p:ext uri="{BB962C8B-B14F-4D97-AF65-F5344CB8AC3E}">
        <p14:creationId xmlns:p14="http://schemas.microsoft.com/office/powerpoint/2010/main" val="89004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0DA2-A374-374C-DE10-5AE65D1781E5}"/>
              </a:ext>
            </a:extLst>
          </p:cNvPr>
          <p:cNvSpPr>
            <a:spLocks noGrp="1"/>
          </p:cNvSpPr>
          <p:nvPr>
            <p:ph type="title"/>
          </p:nvPr>
        </p:nvSpPr>
        <p:spPr/>
        <p:txBody>
          <a:bodyPr/>
          <a:lstStyle/>
          <a:p>
            <a:r>
              <a:rPr lang="en-US"/>
              <a:t>Declarations.</a:t>
            </a:r>
            <a:endParaRPr lang="en-US" dirty="0"/>
          </a:p>
        </p:txBody>
      </p:sp>
      <p:graphicFrame>
        <p:nvGraphicFramePr>
          <p:cNvPr id="23" name="Content Placeholder 2">
            <a:extLst>
              <a:ext uri="{FF2B5EF4-FFF2-40B4-BE49-F238E27FC236}">
                <a16:creationId xmlns:a16="http://schemas.microsoft.com/office/drawing/2014/main" id="{A48A07AD-88D3-BE3D-5700-7178571D144F}"/>
              </a:ext>
            </a:extLst>
          </p:cNvPr>
          <p:cNvGraphicFramePr>
            <a:graphicFrameLocks noGrp="1"/>
          </p:cNvGraphicFramePr>
          <p:nvPr>
            <p:ph idx="1"/>
            <p:extLst>
              <p:ext uri="{D42A27DB-BD31-4B8C-83A1-F6EECF244321}">
                <p14:modId xmlns:p14="http://schemas.microsoft.com/office/powerpoint/2010/main" val="29622670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74DFF81-B469-8FAE-573E-2A4DC4A3F508}"/>
              </a:ext>
            </a:extLst>
          </p:cNvPr>
          <p:cNvSpPr>
            <a:spLocks noGrp="1"/>
          </p:cNvSpPr>
          <p:nvPr>
            <p:ph type="sldNum" sz="quarter" idx="12"/>
          </p:nvPr>
        </p:nvSpPr>
        <p:spPr/>
        <p:txBody>
          <a:bodyPr/>
          <a:lstStyle/>
          <a:p>
            <a:fld id="{4D4C97FC-C016-4DB7-BA3E-6B9A4298C830}" type="slidenum">
              <a:rPr lang="en-US" smtClean="0"/>
              <a:t>2</a:t>
            </a:fld>
            <a:endParaRPr lang="en-US"/>
          </a:p>
        </p:txBody>
      </p:sp>
    </p:spTree>
    <p:extLst>
      <p:ext uri="{BB962C8B-B14F-4D97-AF65-F5344CB8AC3E}">
        <p14:creationId xmlns:p14="http://schemas.microsoft.com/office/powerpoint/2010/main" val="864657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4FCC7-B2CA-CD3F-143B-0B99114CE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030407-A219-BE5E-2C0B-46BF244315D1}"/>
              </a:ext>
            </a:extLst>
          </p:cNvPr>
          <p:cNvSpPr>
            <a:spLocks noGrp="1"/>
          </p:cNvSpPr>
          <p:nvPr>
            <p:ph type="title"/>
          </p:nvPr>
        </p:nvSpPr>
        <p:spPr/>
        <p:txBody>
          <a:bodyPr/>
          <a:lstStyle/>
          <a:p>
            <a:r>
              <a:rPr lang="en-US" dirty="0"/>
              <a:t>Section One: Policy in General</a:t>
            </a:r>
          </a:p>
        </p:txBody>
      </p:sp>
      <p:sp>
        <p:nvSpPr>
          <p:cNvPr id="3" name="Content Placeholder 2">
            <a:extLst>
              <a:ext uri="{FF2B5EF4-FFF2-40B4-BE49-F238E27FC236}">
                <a16:creationId xmlns:a16="http://schemas.microsoft.com/office/drawing/2014/main" id="{456E13D4-7ECE-C31C-8909-7EBF1D30ECCF}"/>
              </a:ext>
            </a:extLst>
          </p:cNvPr>
          <p:cNvSpPr>
            <a:spLocks noGrp="1"/>
          </p:cNvSpPr>
          <p:nvPr>
            <p:ph idx="1"/>
          </p:nvPr>
        </p:nvSpPr>
        <p:spPr/>
        <p:txBody>
          <a:bodyPr>
            <a:normAutofit/>
          </a:bodyPr>
          <a:lstStyle/>
          <a:p>
            <a:r>
              <a:rPr lang="en-US" b="1"/>
              <a:t>Problems in the measurement of effectiveness</a:t>
            </a:r>
          </a:p>
          <a:p>
            <a:r>
              <a:rPr lang="en-US" b="1"/>
              <a:t>A. Goal </a:t>
            </a:r>
            <a:r>
              <a:rPr lang="en-US" b="1" err="1"/>
              <a:t>mesurement</a:t>
            </a:r>
            <a:endParaRPr lang="en-US" b="1"/>
          </a:p>
          <a:p>
            <a:pPr marL="514350" indent="-514350">
              <a:buFont typeface="+mj-lt"/>
              <a:buAutoNum type="arabicPeriod"/>
            </a:pPr>
            <a:r>
              <a:rPr lang="en-US" err="1"/>
              <a:t>Organisational</a:t>
            </a:r>
            <a:r>
              <a:rPr lang="en-US"/>
              <a:t> and programme goals are generally numerous.</a:t>
            </a:r>
          </a:p>
          <a:p>
            <a:pPr marL="514350" indent="-514350">
              <a:buFont typeface="+mj-lt"/>
              <a:buAutoNum type="arabicPeriod"/>
            </a:pPr>
            <a:r>
              <a:rPr lang="en-US"/>
              <a:t>Many times the goals are so vaguely and broadly stated</a:t>
            </a:r>
          </a:p>
          <a:p>
            <a:pPr marL="514350" indent="-514350">
              <a:buFont typeface="+mj-lt"/>
              <a:buAutoNum type="arabicPeriod"/>
            </a:pPr>
            <a:r>
              <a:rPr lang="en-US"/>
              <a:t>Sometimes there are conflicts between goals.</a:t>
            </a:r>
          </a:p>
          <a:p>
            <a:pPr marL="514350" indent="-514350">
              <a:buFont typeface="+mj-lt"/>
              <a:buAutoNum type="arabicPeriod"/>
            </a:pPr>
            <a:r>
              <a:rPr lang="en-US"/>
              <a:t>No feedback or tangible relationship of output to goals.</a:t>
            </a:r>
          </a:p>
          <a:p>
            <a:pPr marL="514350" indent="-514350">
              <a:buFont typeface="+mj-lt"/>
              <a:buAutoNum type="arabicPeriod"/>
            </a:pPr>
            <a:r>
              <a:rPr lang="en-US"/>
              <a:t>B. </a:t>
            </a:r>
            <a:r>
              <a:rPr lang="en-US" b="1"/>
              <a:t>Quantification and measurement of output and development of indicators (</a:t>
            </a:r>
            <a:r>
              <a:rPr lang="en-US"/>
              <a:t>usually difficult</a:t>
            </a:r>
            <a:r>
              <a:rPr lang="en-US" b="1"/>
              <a:t>)</a:t>
            </a:r>
          </a:p>
        </p:txBody>
      </p:sp>
      <p:sp>
        <p:nvSpPr>
          <p:cNvPr id="4" name="Slide Number Placeholder 3">
            <a:extLst>
              <a:ext uri="{FF2B5EF4-FFF2-40B4-BE49-F238E27FC236}">
                <a16:creationId xmlns:a16="http://schemas.microsoft.com/office/drawing/2014/main" id="{32335E0A-0D8C-7563-5C88-5553EFD67D2A}"/>
              </a:ext>
            </a:extLst>
          </p:cNvPr>
          <p:cNvSpPr>
            <a:spLocks noGrp="1"/>
          </p:cNvSpPr>
          <p:nvPr>
            <p:ph type="sldNum" sz="quarter" idx="12"/>
          </p:nvPr>
        </p:nvSpPr>
        <p:spPr/>
        <p:txBody>
          <a:bodyPr/>
          <a:lstStyle/>
          <a:p>
            <a:fld id="{4D4C97FC-C016-4DB7-BA3E-6B9A4298C830}" type="slidenum">
              <a:rPr lang="en-US" smtClean="0"/>
              <a:t>20</a:t>
            </a:fld>
            <a:endParaRPr lang="en-US"/>
          </a:p>
        </p:txBody>
      </p:sp>
    </p:spTree>
    <p:extLst>
      <p:ext uri="{BB962C8B-B14F-4D97-AF65-F5344CB8AC3E}">
        <p14:creationId xmlns:p14="http://schemas.microsoft.com/office/powerpoint/2010/main" val="1774125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B506385-20DF-544E-1AA5-8C9020A4470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a:solidFill>
                  <a:srgbClr val="FFFFFF"/>
                </a:solidFill>
                <a:latin typeface="+mj-lt"/>
                <a:ea typeface="+mj-ea"/>
                <a:cs typeface="+mj-cs"/>
              </a:rPr>
              <a:t>What is a Guideline and how does it differ from a policy?</a:t>
            </a:r>
          </a:p>
        </p:txBody>
      </p:sp>
      <p:pic>
        <p:nvPicPr>
          <p:cNvPr id="5" name="Content Placeholder 4">
            <a:extLst>
              <a:ext uri="{FF2B5EF4-FFF2-40B4-BE49-F238E27FC236}">
                <a16:creationId xmlns:a16="http://schemas.microsoft.com/office/drawing/2014/main" id="{17A4604B-6166-8C8A-5A6A-B16639A68C02}"/>
              </a:ext>
            </a:extLst>
          </p:cNvPr>
          <p:cNvPicPr>
            <a:picLocks noGrp="1" noChangeAspect="1"/>
          </p:cNvPicPr>
          <p:nvPr>
            <p:ph idx="1"/>
          </p:nvPr>
        </p:nvPicPr>
        <p:blipFill>
          <a:blip r:embed="rId2"/>
          <a:stretch>
            <a:fillRect/>
          </a:stretch>
        </p:blipFill>
        <p:spPr>
          <a:xfrm>
            <a:off x="4759261" y="467208"/>
            <a:ext cx="6712081" cy="5923584"/>
          </a:xfrm>
          <a:prstGeom prst="rect">
            <a:avLst/>
          </a:prstGeom>
        </p:spPr>
      </p:pic>
      <p:sp>
        <p:nvSpPr>
          <p:cNvPr id="3" name="Slide Number Placeholder 2">
            <a:extLst>
              <a:ext uri="{FF2B5EF4-FFF2-40B4-BE49-F238E27FC236}">
                <a16:creationId xmlns:a16="http://schemas.microsoft.com/office/drawing/2014/main" id="{6ED95441-6F46-9B73-8A4F-A0573B373881}"/>
              </a:ext>
            </a:extLst>
          </p:cNvPr>
          <p:cNvSpPr>
            <a:spLocks noGrp="1"/>
          </p:cNvSpPr>
          <p:nvPr>
            <p:ph type="sldNum" sz="quarter" idx="12"/>
          </p:nvPr>
        </p:nvSpPr>
        <p:spPr/>
        <p:txBody>
          <a:bodyPr/>
          <a:lstStyle/>
          <a:p>
            <a:fld id="{4D4C97FC-C016-4DB7-BA3E-6B9A4298C830}" type="slidenum">
              <a:rPr lang="en-US" smtClean="0"/>
              <a:t>21</a:t>
            </a:fld>
            <a:endParaRPr lang="en-US"/>
          </a:p>
        </p:txBody>
      </p:sp>
    </p:spTree>
    <p:extLst>
      <p:ext uri="{BB962C8B-B14F-4D97-AF65-F5344CB8AC3E}">
        <p14:creationId xmlns:p14="http://schemas.microsoft.com/office/powerpoint/2010/main" val="264377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1A004C-746F-D58A-3DD7-6B8D8BE4F681}"/>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kern="1200" dirty="0">
                <a:solidFill>
                  <a:schemeClr val="tx1"/>
                </a:solidFill>
                <a:latin typeface="+mj-lt"/>
                <a:ea typeface="+mj-ea"/>
                <a:cs typeface="+mj-cs"/>
              </a:rPr>
              <a:t>Section Two: Crafting an Effective Research Policy and Guideline</a:t>
            </a:r>
          </a:p>
        </p:txBody>
      </p:sp>
      <p:pic>
        <p:nvPicPr>
          <p:cNvPr id="8" name="Graphic 7" descr="Books">
            <a:extLst>
              <a:ext uri="{FF2B5EF4-FFF2-40B4-BE49-F238E27FC236}">
                <a16:creationId xmlns:a16="http://schemas.microsoft.com/office/drawing/2014/main" id="{047B78E1-4468-BD1D-3844-9BA0A61607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10" name="Graphic 9" descr="Books">
            <a:extLst>
              <a:ext uri="{FF2B5EF4-FFF2-40B4-BE49-F238E27FC236}">
                <a16:creationId xmlns:a16="http://schemas.microsoft.com/office/drawing/2014/main" id="{9469B725-342C-4C76-8B4F-DF958F5146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
        <p:nvSpPr>
          <p:cNvPr id="4" name="Slide Number Placeholder 3">
            <a:extLst>
              <a:ext uri="{FF2B5EF4-FFF2-40B4-BE49-F238E27FC236}">
                <a16:creationId xmlns:a16="http://schemas.microsoft.com/office/drawing/2014/main" id="{F8EEE8B0-5ED9-25B9-C8B2-FCB0F2B4DC6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D4C97FC-C016-4DB7-BA3E-6B9A4298C830}" type="slidenum">
              <a:rPr lang="en-US" smtClean="0">
                <a:solidFill>
                  <a:schemeClr val="tx1">
                    <a:tint val="75000"/>
                  </a:schemeClr>
                </a:solidFill>
              </a:rPr>
              <a:pPr>
                <a:spcAft>
                  <a:spcPts val="600"/>
                </a:spcAft>
              </a:pPr>
              <a:t>22</a:t>
            </a:fld>
            <a:endParaRPr lang="en-US">
              <a:solidFill>
                <a:schemeClr val="tx1">
                  <a:tint val="75000"/>
                </a:schemeClr>
              </a:solidFill>
            </a:endParaRPr>
          </a:p>
        </p:txBody>
      </p:sp>
    </p:spTree>
    <p:extLst>
      <p:ext uri="{BB962C8B-B14F-4D97-AF65-F5344CB8AC3E}">
        <p14:creationId xmlns:p14="http://schemas.microsoft.com/office/powerpoint/2010/main" val="142155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798C1-169C-C615-A359-CC09CEAFD7CC}"/>
              </a:ext>
            </a:extLst>
          </p:cNvPr>
          <p:cNvSpPr>
            <a:spLocks noGrp="1"/>
          </p:cNvSpPr>
          <p:nvPr>
            <p:ph type="title"/>
          </p:nvPr>
        </p:nvSpPr>
        <p:spPr>
          <a:xfrm>
            <a:off x="838200" y="365125"/>
            <a:ext cx="10515600" cy="1325563"/>
          </a:xfrm>
        </p:spPr>
        <p:txBody>
          <a:bodyPr>
            <a:normAutofit/>
          </a:bodyPr>
          <a:lstStyle/>
          <a:p>
            <a:r>
              <a:rPr lang="en-GB" sz="4200"/>
              <a:t>Sectio two: (how to) craft Effective Research Policy and Guidelines</a:t>
            </a:r>
            <a:endParaRPr lang="LID4096" sz="4200"/>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222879-E192-7CD9-B693-31D3583F2D99}"/>
              </a:ext>
            </a:extLst>
          </p:cNvPr>
          <p:cNvSpPr>
            <a:spLocks noGrp="1"/>
          </p:cNvSpPr>
          <p:nvPr>
            <p:ph idx="1"/>
          </p:nvPr>
        </p:nvSpPr>
        <p:spPr>
          <a:xfrm>
            <a:off x="838200" y="1929384"/>
            <a:ext cx="10515600" cy="4251960"/>
          </a:xfrm>
        </p:spPr>
        <p:txBody>
          <a:bodyPr>
            <a:normAutofit/>
          </a:bodyPr>
          <a:lstStyle/>
          <a:p>
            <a:r>
              <a:rPr lang="en-GB" sz="2200" dirty="0"/>
              <a:t>Step 1- Research Issue identification</a:t>
            </a:r>
          </a:p>
          <a:p>
            <a:r>
              <a:rPr lang="en-GB" sz="2200" dirty="0"/>
              <a:t>Step 2- Research and Analysis</a:t>
            </a:r>
          </a:p>
          <a:p>
            <a:r>
              <a:rPr lang="en-GB" sz="2200" dirty="0"/>
              <a:t>Step 3- Definition of objective</a:t>
            </a:r>
          </a:p>
          <a:p>
            <a:r>
              <a:rPr lang="en-GB" sz="2200" dirty="0"/>
              <a:t>Step 4- Development of Strategy</a:t>
            </a:r>
          </a:p>
          <a:p>
            <a:r>
              <a:rPr lang="en-GB" sz="2200" dirty="0"/>
              <a:t>Step 5- Drafting the Proposal</a:t>
            </a:r>
          </a:p>
          <a:p>
            <a:r>
              <a:rPr lang="en-GB" sz="2200" dirty="0"/>
              <a:t>Step 8- Stakeholder engagement</a:t>
            </a:r>
          </a:p>
          <a:p>
            <a:r>
              <a:rPr lang="en-GB" sz="2200" dirty="0"/>
              <a:t>Step 7- Proposal presentation</a:t>
            </a:r>
          </a:p>
          <a:p>
            <a:r>
              <a:rPr lang="en-GB" sz="2200" dirty="0"/>
              <a:t>Step 8- Follow up and Adaptation</a:t>
            </a:r>
          </a:p>
          <a:p>
            <a:pPr marL="0" indent="0">
              <a:buNone/>
            </a:pPr>
            <a:endParaRPr lang="LID4096" sz="2200" dirty="0"/>
          </a:p>
        </p:txBody>
      </p:sp>
      <p:sp>
        <p:nvSpPr>
          <p:cNvPr id="4" name="Slide Number Placeholder 3">
            <a:extLst>
              <a:ext uri="{FF2B5EF4-FFF2-40B4-BE49-F238E27FC236}">
                <a16:creationId xmlns:a16="http://schemas.microsoft.com/office/drawing/2014/main" id="{85818A5C-FA69-BD9A-D89C-DD7034E24464}"/>
              </a:ext>
            </a:extLst>
          </p:cNvPr>
          <p:cNvSpPr>
            <a:spLocks noGrp="1"/>
          </p:cNvSpPr>
          <p:nvPr>
            <p:ph type="sldNum" sz="quarter" idx="12"/>
          </p:nvPr>
        </p:nvSpPr>
        <p:spPr/>
        <p:txBody>
          <a:bodyPr/>
          <a:lstStyle/>
          <a:p>
            <a:fld id="{4D4C97FC-C016-4DB7-BA3E-6B9A4298C830}" type="slidenum">
              <a:rPr lang="en-US" smtClean="0"/>
              <a:t>23</a:t>
            </a:fld>
            <a:endParaRPr lang="en-US"/>
          </a:p>
        </p:txBody>
      </p:sp>
    </p:spTree>
    <p:extLst>
      <p:ext uri="{BB962C8B-B14F-4D97-AF65-F5344CB8AC3E}">
        <p14:creationId xmlns:p14="http://schemas.microsoft.com/office/powerpoint/2010/main" val="117748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2ED3D5-474C-69CE-1436-83FAE0EFE3D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5C45B0-E98F-7CDF-857A-EDF831AB9C5C}"/>
              </a:ext>
            </a:extLst>
          </p:cNvPr>
          <p:cNvSpPr>
            <a:spLocks noGrp="1"/>
          </p:cNvSpPr>
          <p:nvPr>
            <p:ph type="title"/>
          </p:nvPr>
        </p:nvSpPr>
        <p:spPr>
          <a:xfrm>
            <a:off x="838200" y="365125"/>
            <a:ext cx="10515600" cy="1325563"/>
          </a:xfrm>
        </p:spPr>
        <p:txBody>
          <a:bodyPr>
            <a:normAutofit/>
          </a:bodyPr>
          <a:lstStyle/>
          <a:p>
            <a:r>
              <a:rPr lang="en-GB" sz="4200"/>
              <a:t>Sectio two: (how to) craft Effective Research Policy and Guidelines</a:t>
            </a:r>
            <a:endParaRPr lang="LID4096"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1E7B47-3047-7E75-9E70-A651329D2DC0}"/>
              </a:ext>
            </a:extLst>
          </p:cNvPr>
          <p:cNvSpPr>
            <a:spLocks noGrp="1"/>
          </p:cNvSpPr>
          <p:nvPr>
            <p:ph idx="1"/>
          </p:nvPr>
        </p:nvSpPr>
        <p:spPr>
          <a:xfrm>
            <a:off x="838200" y="1929384"/>
            <a:ext cx="10515600" cy="4251960"/>
          </a:xfrm>
        </p:spPr>
        <p:txBody>
          <a:bodyPr>
            <a:normAutofit/>
          </a:bodyPr>
          <a:lstStyle/>
          <a:p>
            <a:r>
              <a:rPr lang="en-GB" sz="2200" dirty="0"/>
              <a:t>Bear in mind that no matter how robust a policy is, </a:t>
            </a:r>
            <a:r>
              <a:rPr lang="en-GB" sz="2200" b="1" dirty="0"/>
              <a:t>it is worthless if it is not READ and clearly understood</a:t>
            </a:r>
            <a:r>
              <a:rPr lang="en-GB" sz="2200" dirty="0"/>
              <a:t>. Therefore, effectively communicating a policy is as important as developing the policy.</a:t>
            </a:r>
          </a:p>
          <a:p>
            <a:r>
              <a:rPr lang="en-GB" sz="2200" dirty="0"/>
              <a:t>So, policy crafting should be done with the </a:t>
            </a:r>
            <a:r>
              <a:rPr lang="en-GB" sz="2200" b="1" u="sng" dirty="0"/>
              <a:t>user</a:t>
            </a:r>
            <a:r>
              <a:rPr lang="en-GB" sz="2200" dirty="0"/>
              <a:t> in mind.</a:t>
            </a:r>
          </a:p>
          <a:p>
            <a:r>
              <a:rPr lang="en-GB" sz="2200" dirty="0"/>
              <a:t>Q: how should policies be communicated to be effective?</a:t>
            </a:r>
          </a:p>
          <a:p>
            <a:r>
              <a:rPr lang="en-GB" sz="2200" dirty="0"/>
              <a:t>Policies need to be concise, consistent and easy to read. Plain language, active voice, short sentences should be the norm.</a:t>
            </a:r>
          </a:p>
          <a:p>
            <a:r>
              <a:rPr lang="en-GB" sz="2200" dirty="0"/>
              <a:t>Words should be chosen wisely (or else you need to explain their usage) </a:t>
            </a:r>
            <a:r>
              <a:rPr lang="en-GB" sz="2200" dirty="0" err="1"/>
              <a:t>e.g</a:t>
            </a:r>
            <a:r>
              <a:rPr lang="en-GB" sz="2200" dirty="0"/>
              <a:t>, must, will and prohibited vs should, should not, shall, may.</a:t>
            </a:r>
          </a:p>
          <a:p>
            <a:r>
              <a:rPr lang="en-GB" sz="2200" dirty="0"/>
              <a:t>Policy should be edited to reduce unnecessary or redundant information.</a:t>
            </a:r>
          </a:p>
          <a:p>
            <a:r>
              <a:rPr lang="en-GB" sz="2200" dirty="0"/>
              <a:t>Plan communication, review, updating, reissuance from the beginning.</a:t>
            </a:r>
            <a:endParaRPr lang="LID4096" sz="2200" dirty="0"/>
          </a:p>
        </p:txBody>
      </p:sp>
      <p:sp>
        <p:nvSpPr>
          <p:cNvPr id="4" name="Slide Number Placeholder 3">
            <a:extLst>
              <a:ext uri="{FF2B5EF4-FFF2-40B4-BE49-F238E27FC236}">
                <a16:creationId xmlns:a16="http://schemas.microsoft.com/office/drawing/2014/main" id="{9AA8888C-A954-28F3-1A4C-F5B0A2F77642}"/>
              </a:ext>
            </a:extLst>
          </p:cNvPr>
          <p:cNvSpPr>
            <a:spLocks noGrp="1"/>
          </p:cNvSpPr>
          <p:nvPr>
            <p:ph type="sldNum" sz="quarter" idx="12"/>
          </p:nvPr>
        </p:nvSpPr>
        <p:spPr/>
        <p:txBody>
          <a:bodyPr/>
          <a:lstStyle/>
          <a:p>
            <a:fld id="{4D4C97FC-C016-4DB7-BA3E-6B9A4298C830}" type="slidenum">
              <a:rPr lang="en-US" smtClean="0"/>
              <a:t>24</a:t>
            </a:fld>
            <a:endParaRPr lang="en-US"/>
          </a:p>
        </p:txBody>
      </p:sp>
    </p:spTree>
    <p:extLst>
      <p:ext uri="{BB962C8B-B14F-4D97-AF65-F5344CB8AC3E}">
        <p14:creationId xmlns:p14="http://schemas.microsoft.com/office/powerpoint/2010/main" val="3639529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ABB2-FDAD-0444-5090-A806C12616B1}"/>
              </a:ext>
            </a:extLst>
          </p:cNvPr>
          <p:cNvSpPr>
            <a:spLocks noGrp="1"/>
          </p:cNvSpPr>
          <p:nvPr>
            <p:ph type="title"/>
          </p:nvPr>
        </p:nvSpPr>
        <p:spPr/>
        <p:txBody>
          <a:bodyPr/>
          <a:lstStyle/>
          <a:p>
            <a:r>
              <a:rPr lang="en-US"/>
              <a:t>How to craft an effective research policy and guideline- </a:t>
            </a:r>
            <a:r>
              <a:rPr lang="en-US">
                <a:solidFill>
                  <a:srgbClr val="FF0000"/>
                </a:solidFill>
              </a:rPr>
              <a:t>Identifying the Problem</a:t>
            </a:r>
          </a:p>
        </p:txBody>
      </p:sp>
      <p:sp>
        <p:nvSpPr>
          <p:cNvPr id="3" name="Content Placeholder 2">
            <a:extLst>
              <a:ext uri="{FF2B5EF4-FFF2-40B4-BE49-F238E27FC236}">
                <a16:creationId xmlns:a16="http://schemas.microsoft.com/office/drawing/2014/main" id="{D36657D6-EF55-AAF2-3A9A-7D2428353418}"/>
              </a:ext>
            </a:extLst>
          </p:cNvPr>
          <p:cNvSpPr>
            <a:spLocks noGrp="1"/>
          </p:cNvSpPr>
          <p:nvPr>
            <p:ph idx="1"/>
          </p:nvPr>
        </p:nvSpPr>
        <p:spPr/>
        <p:txBody>
          <a:bodyPr>
            <a:normAutofit/>
          </a:bodyPr>
          <a:lstStyle/>
          <a:p>
            <a:r>
              <a:rPr lang="en-US" dirty="0"/>
              <a:t>Step 1: </a:t>
            </a:r>
            <a:r>
              <a:rPr lang="en-US" b="1" dirty="0"/>
              <a:t>Identify the problem </a:t>
            </a:r>
            <a:r>
              <a:rPr lang="en-US" dirty="0"/>
              <a:t>(is there a problem in the first place? </a:t>
            </a:r>
          </a:p>
          <a:p>
            <a:r>
              <a:rPr lang="en-US" dirty="0"/>
              <a:t>How? Systematic gathering of data. You need to assess the problem where the policy is needed.  This helps you to understand the </a:t>
            </a:r>
            <a:r>
              <a:rPr lang="en-US" b="1" dirty="0"/>
              <a:t>nature and scope, its cause and impacts</a:t>
            </a:r>
            <a:r>
              <a:rPr lang="en-US" dirty="0"/>
              <a:t> of the problem. </a:t>
            </a:r>
          </a:p>
          <a:p>
            <a:r>
              <a:rPr lang="en-US" b="1" dirty="0"/>
              <a:t>Issue identification </a:t>
            </a:r>
          </a:p>
          <a:p>
            <a:pPr marL="0" indent="0">
              <a:buNone/>
            </a:pPr>
            <a:r>
              <a:rPr lang="en-US" b="1" dirty="0"/>
              <a:t>	</a:t>
            </a:r>
            <a:r>
              <a:rPr lang="en-US" b="1" i="1" u="sng" dirty="0"/>
              <a:t>How</a:t>
            </a:r>
            <a:r>
              <a:rPr lang="en-US" i="1" dirty="0"/>
              <a:t> a problem or issue is understood affects the ideas that are put forward to solve it.  Therefore, it is important to </a:t>
            </a:r>
            <a:r>
              <a:rPr lang="en-US" b="1" i="1" dirty="0"/>
              <a:t>properly diagnose </a:t>
            </a:r>
            <a:r>
              <a:rPr lang="en-US" i="1" dirty="0"/>
              <a:t>a problem before attempting to develop policy options.</a:t>
            </a:r>
          </a:p>
          <a:p>
            <a:pPr marL="0" indent="0">
              <a:buNone/>
            </a:pPr>
            <a:r>
              <a:rPr lang="en-US" dirty="0"/>
              <a:t>(Develop one question from identifying the problem)</a:t>
            </a:r>
          </a:p>
        </p:txBody>
      </p:sp>
      <p:sp>
        <p:nvSpPr>
          <p:cNvPr id="4" name="Slide Number Placeholder 3">
            <a:extLst>
              <a:ext uri="{FF2B5EF4-FFF2-40B4-BE49-F238E27FC236}">
                <a16:creationId xmlns:a16="http://schemas.microsoft.com/office/drawing/2014/main" id="{8116D6B3-B640-2D4B-2AA1-66DC37406D72}"/>
              </a:ext>
            </a:extLst>
          </p:cNvPr>
          <p:cNvSpPr>
            <a:spLocks noGrp="1"/>
          </p:cNvSpPr>
          <p:nvPr>
            <p:ph type="sldNum" sz="quarter" idx="12"/>
          </p:nvPr>
        </p:nvSpPr>
        <p:spPr/>
        <p:txBody>
          <a:bodyPr/>
          <a:lstStyle/>
          <a:p>
            <a:fld id="{4D4C97FC-C016-4DB7-BA3E-6B9A4298C830}" type="slidenum">
              <a:rPr lang="en-US" smtClean="0"/>
              <a:t>25</a:t>
            </a:fld>
            <a:endParaRPr lang="en-US"/>
          </a:p>
        </p:txBody>
      </p:sp>
    </p:spTree>
    <p:extLst>
      <p:ext uri="{BB962C8B-B14F-4D97-AF65-F5344CB8AC3E}">
        <p14:creationId xmlns:p14="http://schemas.microsoft.com/office/powerpoint/2010/main" val="3614804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38D83-20B2-347F-2583-CA7D5E9563A4}"/>
              </a:ext>
            </a:extLst>
          </p:cNvPr>
          <p:cNvSpPr>
            <a:spLocks noGrp="1"/>
          </p:cNvSpPr>
          <p:nvPr>
            <p:ph type="title"/>
          </p:nvPr>
        </p:nvSpPr>
        <p:spPr>
          <a:xfrm>
            <a:off x="572493" y="238539"/>
            <a:ext cx="11018520" cy="1434415"/>
          </a:xfrm>
        </p:spPr>
        <p:txBody>
          <a:bodyPr anchor="b">
            <a:normAutofit/>
          </a:bodyPr>
          <a:lstStyle/>
          <a:p>
            <a:r>
              <a:rPr lang="en-US" sz="5400" dirty="0"/>
              <a:t>Identifying a Problem- </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43EDB0-943C-3A22-45B8-BCCE950F1BC6}"/>
              </a:ext>
            </a:extLst>
          </p:cNvPr>
          <p:cNvSpPr>
            <a:spLocks noGrp="1"/>
          </p:cNvSpPr>
          <p:nvPr>
            <p:ph idx="1"/>
          </p:nvPr>
        </p:nvSpPr>
        <p:spPr>
          <a:xfrm>
            <a:off x="572493" y="2071316"/>
            <a:ext cx="6713552" cy="4119172"/>
          </a:xfrm>
        </p:spPr>
        <p:txBody>
          <a:bodyPr anchor="t">
            <a:normAutofit/>
          </a:bodyPr>
          <a:lstStyle/>
          <a:p>
            <a:r>
              <a:rPr lang="en-US" sz="2200" b="1" dirty="0"/>
              <a:t>Starts with observation (ask your self</a:t>
            </a:r>
            <a:r>
              <a:rPr lang="en-US" sz="2200" dirty="0"/>
              <a:t>):</a:t>
            </a:r>
          </a:p>
          <a:p>
            <a:pPr marL="457200" indent="-457200">
              <a:buFont typeface="+mj-lt"/>
              <a:buAutoNum type="arabicPeriod"/>
            </a:pPr>
            <a:r>
              <a:rPr lang="en-US" sz="2200" dirty="0"/>
              <a:t>What are you seeing or hearing that looks like a problem or an opportunity?  </a:t>
            </a:r>
          </a:p>
          <a:p>
            <a:pPr marL="457200" indent="-457200">
              <a:buFont typeface="+mj-lt"/>
              <a:buAutoNum type="arabicPeriod"/>
            </a:pPr>
            <a:r>
              <a:rPr lang="en-US" sz="2200" dirty="0"/>
              <a:t>Where are there crises in society now?</a:t>
            </a:r>
          </a:p>
          <a:p>
            <a:pPr marL="457200" indent="-457200">
              <a:buFont typeface="+mj-lt"/>
              <a:buAutoNum type="arabicPeriod"/>
            </a:pPr>
            <a:r>
              <a:rPr lang="en-US" sz="2200" dirty="0"/>
              <a:t>  Where are there likely to be serious problems or crises in the future?  </a:t>
            </a:r>
          </a:p>
          <a:p>
            <a:pPr marL="457200" indent="-457200">
              <a:buFont typeface="+mj-lt"/>
              <a:buAutoNum type="arabicPeriod"/>
            </a:pPr>
            <a:r>
              <a:rPr lang="en-US" sz="2200" dirty="0"/>
              <a:t>What are the assets or opportunities that are being under-utilized to address identified issues? </a:t>
            </a:r>
          </a:p>
        </p:txBody>
      </p:sp>
      <p:pic>
        <p:nvPicPr>
          <p:cNvPr id="13" name="Picture 12" descr="Magnifying glass and question mark">
            <a:extLst>
              <a:ext uri="{FF2B5EF4-FFF2-40B4-BE49-F238E27FC236}">
                <a16:creationId xmlns:a16="http://schemas.microsoft.com/office/drawing/2014/main" id="{AFD5845E-D5CD-8B0D-9C49-67E7BB50D415}"/>
              </a:ext>
            </a:extLst>
          </p:cNvPr>
          <p:cNvPicPr>
            <a:picLocks noChangeAspect="1"/>
          </p:cNvPicPr>
          <p:nvPr/>
        </p:nvPicPr>
        <p:blipFill>
          <a:blip r:embed="rId2"/>
          <a:srcRect l="24536" r="21350" b="2"/>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50B45D91-13BE-E7B7-C2CA-F03160FD3719}"/>
              </a:ext>
            </a:extLst>
          </p:cNvPr>
          <p:cNvSpPr>
            <a:spLocks noGrp="1"/>
          </p:cNvSpPr>
          <p:nvPr>
            <p:ph type="sldNum" sz="quarter" idx="12"/>
          </p:nvPr>
        </p:nvSpPr>
        <p:spPr/>
        <p:txBody>
          <a:bodyPr/>
          <a:lstStyle/>
          <a:p>
            <a:fld id="{4D4C97FC-C016-4DB7-BA3E-6B9A4298C830}" type="slidenum">
              <a:rPr lang="en-US" smtClean="0"/>
              <a:t>26</a:t>
            </a:fld>
            <a:endParaRPr lang="en-US"/>
          </a:p>
        </p:txBody>
      </p:sp>
    </p:spTree>
    <p:extLst>
      <p:ext uri="{BB962C8B-B14F-4D97-AF65-F5344CB8AC3E}">
        <p14:creationId xmlns:p14="http://schemas.microsoft.com/office/powerpoint/2010/main" val="407710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D27EF1-7C09-049A-48CE-A7E0DBC5994E}"/>
              </a:ext>
            </a:extLst>
          </p:cNvPr>
          <p:cNvSpPr>
            <a:spLocks noGrp="1"/>
          </p:cNvSpPr>
          <p:nvPr>
            <p:ph type="title"/>
          </p:nvPr>
        </p:nvSpPr>
        <p:spPr>
          <a:xfrm>
            <a:off x="838200" y="365125"/>
            <a:ext cx="10515600" cy="1325563"/>
          </a:xfrm>
        </p:spPr>
        <p:txBody>
          <a:bodyPr>
            <a:normAutofit/>
          </a:bodyPr>
          <a:lstStyle/>
          <a:p>
            <a:r>
              <a:rPr lang="en-US" sz="4200"/>
              <a:t>Next in identifying a problem- Build a base for evidence</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D1048E-7D3E-5C6B-1B9B-8CB6B1413DDC}"/>
              </a:ext>
            </a:extLst>
          </p:cNvPr>
          <p:cNvSpPr>
            <a:spLocks noGrp="1"/>
          </p:cNvSpPr>
          <p:nvPr>
            <p:ph idx="1"/>
          </p:nvPr>
        </p:nvSpPr>
        <p:spPr>
          <a:xfrm>
            <a:off x="838200" y="1929384"/>
            <a:ext cx="10515600" cy="4251960"/>
          </a:xfrm>
        </p:spPr>
        <p:txBody>
          <a:bodyPr>
            <a:normAutofit/>
          </a:bodyPr>
          <a:lstStyle/>
          <a:p>
            <a:r>
              <a:rPr lang="en-US" sz="2200" dirty="0"/>
              <a:t>Because you need to verify or validate the theories or ideas of where the problem lies. By:</a:t>
            </a:r>
          </a:p>
          <a:p>
            <a:pPr marL="514350" indent="-514350">
              <a:buFont typeface="+mj-lt"/>
              <a:buAutoNum type="arabicPeriod"/>
            </a:pPr>
            <a:r>
              <a:rPr lang="en-US" sz="2200" dirty="0"/>
              <a:t>Surveys</a:t>
            </a:r>
          </a:p>
          <a:p>
            <a:pPr marL="514350" indent="-514350">
              <a:buFont typeface="+mj-lt"/>
              <a:buAutoNum type="arabicPeriod"/>
            </a:pPr>
            <a:r>
              <a:rPr lang="en-US" sz="2200" dirty="0"/>
              <a:t>Empirical research</a:t>
            </a:r>
          </a:p>
          <a:p>
            <a:pPr marL="514350" indent="-514350">
              <a:buFont typeface="+mj-lt"/>
              <a:buAutoNum type="arabicPeriod"/>
            </a:pPr>
            <a:r>
              <a:rPr lang="en-US" sz="2200" dirty="0"/>
              <a:t>Report gathering</a:t>
            </a:r>
          </a:p>
          <a:p>
            <a:pPr marL="0" indent="0">
              <a:buNone/>
            </a:pPr>
            <a:r>
              <a:rPr lang="en-US" sz="2200" dirty="0"/>
              <a:t>(That deal with the issue/concerning the issue)</a:t>
            </a:r>
          </a:p>
        </p:txBody>
      </p:sp>
      <p:sp>
        <p:nvSpPr>
          <p:cNvPr id="4" name="Slide Number Placeholder 3">
            <a:extLst>
              <a:ext uri="{FF2B5EF4-FFF2-40B4-BE49-F238E27FC236}">
                <a16:creationId xmlns:a16="http://schemas.microsoft.com/office/drawing/2014/main" id="{E026D8AE-1DCD-ECCC-FAF6-F8EB4C235AC9}"/>
              </a:ext>
            </a:extLst>
          </p:cNvPr>
          <p:cNvSpPr>
            <a:spLocks noGrp="1"/>
          </p:cNvSpPr>
          <p:nvPr>
            <p:ph type="sldNum" sz="quarter" idx="12"/>
          </p:nvPr>
        </p:nvSpPr>
        <p:spPr/>
        <p:txBody>
          <a:bodyPr/>
          <a:lstStyle/>
          <a:p>
            <a:fld id="{4D4C97FC-C016-4DB7-BA3E-6B9A4298C830}" type="slidenum">
              <a:rPr lang="en-US" smtClean="0"/>
              <a:t>27</a:t>
            </a:fld>
            <a:endParaRPr lang="en-US"/>
          </a:p>
        </p:txBody>
      </p:sp>
    </p:spTree>
    <p:extLst>
      <p:ext uri="{BB962C8B-B14F-4D97-AF65-F5344CB8AC3E}">
        <p14:creationId xmlns:p14="http://schemas.microsoft.com/office/powerpoint/2010/main" val="2513308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0378C-3B62-3E02-7BE2-B3CE05FE284D}"/>
              </a:ext>
            </a:extLst>
          </p:cNvPr>
          <p:cNvSpPr>
            <a:spLocks noGrp="1"/>
          </p:cNvSpPr>
          <p:nvPr>
            <p:ph type="title"/>
          </p:nvPr>
        </p:nvSpPr>
        <p:spPr>
          <a:xfrm>
            <a:off x="838200" y="365125"/>
            <a:ext cx="10515600" cy="1325563"/>
          </a:xfrm>
        </p:spPr>
        <p:txBody>
          <a:bodyPr>
            <a:normAutofit/>
          </a:bodyPr>
          <a:lstStyle/>
          <a:p>
            <a:r>
              <a:rPr lang="en-US" sz="5400"/>
              <a:t>Why gathering an evidence is critical</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7904FC-C97A-6BFD-6BAD-00947A07B4FE}"/>
              </a:ext>
            </a:extLst>
          </p:cNvPr>
          <p:cNvSpPr>
            <a:spLocks noGrp="1"/>
          </p:cNvSpPr>
          <p:nvPr>
            <p:ph idx="1"/>
          </p:nvPr>
        </p:nvSpPr>
        <p:spPr>
          <a:xfrm>
            <a:off x="838200" y="1929384"/>
            <a:ext cx="10515600" cy="4251960"/>
          </a:xfrm>
        </p:spPr>
        <p:txBody>
          <a:bodyPr>
            <a:normAutofit/>
          </a:bodyPr>
          <a:lstStyle/>
          <a:p>
            <a:r>
              <a:rPr lang="en-US" sz="2200"/>
              <a:t>Many issues are more complex than they may appear at first; </a:t>
            </a:r>
          </a:p>
          <a:p>
            <a:r>
              <a:rPr lang="en-US" sz="2200"/>
              <a:t>An independent voice on an issue can bring a new or vital perspective that may otherwise have been missed;</a:t>
            </a:r>
          </a:p>
          <a:p>
            <a:r>
              <a:rPr lang="en-US" sz="2200"/>
              <a:t> Policy that is informed by first-hand or front-line experience of an issue is more likely to be successful at the implementation stage;</a:t>
            </a:r>
          </a:p>
          <a:p>
            <a:r>
              <a:rPr lang="en-US" sz="2200"/>
              <a:t> It is important that stakeholders affected by a policy or issue have the opportunity to be consulted, as this also has a direct impact on the success of any proposed solutions;</a:t>
            </a:r>
          </a:p>
          <a:p>
            <a:r>
              <a:rPr lang="en-US" sz="2200"/>
              <a:t> Proposals not informed by evidence risk wasting public funds; </a:t>
            </a:r>
          </a:p>
          <a:p>
            <a:r>
              <a:rPr lang="en-US" sz="2200"/>
              <a:t>and, Evidence helps to distinguish between </a:t>
            </a:r>
            <a:r>
              <a:rPr lang="en-US" sz="2200" b="1"/>
              <a:t>symptoms and causes of a problem.</a:t>
            </a:r>
          </a:p>
        </p:txBody>
      </p:sp>
      <p:sp>
        <p:nvSpPr>
          <p:cNvPr id="4" name="Slide Number Placeholder 3">
            <a:extLst>
              <a:ext uri="{FF2B5EF4-FFF2-40B4-BE49-F238E27FC236}">
                <a16:creationId xmlns:a16="http://schemas.microsoft.com/office/drawing/2014/main" id="{42DEFAB6-A85A-558F-ADF2-F51A70891BEC}"/>
              </a:ext>
            </a:extLst>
          </p:cNvPr>
          <p:cNvSpPr>
            <a:spLocks noGrp="1"/>
          </p:cNvSpPr>
          <p:nvPr>
            <p:ph type="sldNum" sz="quarter" idx="12"/>
          </p:nvPr>
        </p:nvSpPr>
        <p:spPr/>
        <p:txBody>
          <a:bodyPr/>
          <a:lstStyle/>
          <a:p>
            <a:fld id="{4D4C97FC-C016-4DB7-BA3E-6B9A4298C830}" type="slidenum">
              <a:rPr lang="en-US" smtClean="0"/>
              <a:t>28</a:t>
            </a:fld>
            <a:endParaRPr lang="en-US"/>
          </a:p>
        </p:txBody>
      </p:sp>
    </p:spTree>
    <p:extLst>
      <p:ext uri="{BB962C8B-B14F-4D97-AF65-F5344CB8AC3E}">
        <p14:creationId xmlns:p14="http://schemas.microsoft.com/office/powerpoint/2010/main" val="4123357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12152-7FE8-A03A-0A3C-C43EBBE4E721}"/>
              </a:ext>
            </a:extLst>
          </p:cNvPr>
          <p:cNvSpPr>
            <a:spLocks noGrp="1"/>
          </p:cNvSpPr>
          <p:nvPr>
            <p:ph type="title"/>
          </p:nvPr>
        </p:nvSpPr>
        <p:spPr>
          <a:xfrm>
            <a:off x="838200" y="365125"/>
            <a:ext cx="10515600" cy="1325563"/>
          </a:xfrm>
        </p:spPr>
        <p:txBody>
          <a:bodyPr>
            <a:normAutofit/>
          </a:bodyPr>
          <a:lstStyle/>
          <a:p>
            <a:r>
              <a:rPr lang="en-US" sz="4200"/>
              <a:t>The Symptom and Cause in Research Misconduct Policy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932A78-05B8-467E-1E59-5C32D0017034}"/>
              </a:ext>
            </a:extLst>
          </p:cNvPr>
          <p:cNvSpPr>
            <a:spLocks noGrp="1"/>
          </p:cNvSpPr>
          <p:nvPr>
            <p:ph idx="1"/>
          </p:nvPr>
        </p:nvSpPr>
        <p:spPr>
          <a:xfrm>
            <a:off x="838200" y="1929384"/>
            <a:ext cx="10515600" cy="4251960"/>
          </a:xfrm>
        </p:spPr>
        <p:txBody>
          <a:bodyPr>
            <a:normAutofit/>
          </a:bodyPr>
          <a:lstStyle/>
          <a:p>
            <a:r>
              <a:rPr lang="en-US" sz="2200" b="1" dirty="0"/>
              <a:t>Symptoms/Effects describe </a:t>
            </a:r>
            <a:r>
              <a:rPr lang="en-US" sz="2200" b="1" dirty="0">
                <a:solidFill>
                  <a:srgbClr val="FF0000"/>
                </a:solidFill>
              </a:rPr>
              <a:t>WHAT</a:t>
            </a:r>
            <a:r>
              <a:rPr lang="en-US" sz="2200" dirty="0"/>
              <a:t>?: </a:t>
            </a:r>
            <a:r>
              <a:rPr lang="en-US" sz="2200" u="sng" dirty="0"/>
              <a:t>mistrust of local innovation</a:t>
            </a:r>
            <a:r>
              <a:rPr lang="en-US" sz="2200" dirty="0"/>
              <a:t>, low research output, irrelevant research activities, disrespect of local scientists in the international space, lack of career prospects of local scientists</a:t>
            </a:r>
          </a:p>
          <a:p>
            <a:r>
              <a:rPr lang="en-US" sz="2200" b="1" dirty="0"/>
              <a:t>Causes describe </a:t>
            </a:r>
            <a:r>
              <a:rPr lang="en-US" sz="2200" b="1" dirty="0">
                <a:solidFill>
                  <a:srgbClr val="FF0000"/>
                </a:solidFill>
              </a:rPr>
              <a:t>WHY?</a:t>
            </a:r>
            <a:r>
              <a:rPr lang="en-US" sz="2200" b="1" dirty="0"/>
              <a:t>: </a:t>
            </a:r>
            <a:r>
              <a:rPr lang="en-US" sz="2200" dirty="0"/>
              <a:t>Lack of or weak research infrastructure, poor education and training of researchers, poor or absence of quality supervision, poor or no or partial/biased funding of tertiary institution or industry research, poor or absence of monitoring and evaluation of institution research, poor or weak (and visible) ethics and regulatory infrastructure, poor or toxic research culture/ ecosystem, corrupt research practices, unchecked or poorly managed research frauds, etc.</a:t>
            </a:r>
          </a:p>
          <a:p>
            <a:r>
              <a:rPr lang="en-US" sz="2200" dirty="0"/>
              <a:t>: </a:t>
            </a:r>
            <a:r>
              <a:rPr lang="en-US" sz="2200" b="1" dirty="0"/>
              <a:t>Policy Addresses </a:t>
            </a:r>
            <a:r>
              <a:rPr lang="en-US" sz="2200" b="1" dirty="0">
                <a:solidFill>
                  <a:srgbClr val="FF0000"/>
                </a:solidFill>
              </a:rPr>
              <a:t>WHY?</a:t>
            </a:r>
            <a:r>
              <a:rPr lang="en-US" sz="2200" dirty="0"/>
              <a:t> The causes and not the symptoms.</a:t>
            </a:r>
          </a:p>
        </p:txBody>
      </p:sp>
      <p:sp>
        <p:nvSpPr>
          <p:cNvPr id="4" name="Slide Number Placeholder 3">
            <a:extLst>
              <a:ext uri="{FF2B5EF4-FFF2-40B4-BE49-F238E27FC236}">
                <a16:creationId xmlns:a16="http://schemas.microsoft.com/office/drawing/2014/main" id="{9E7C7C8B-D57C-E7FF-E76A-30428902053C}"/>
              </a:ext>
            </a:extLst>
          </p:cNvPr>
          <p:cNvSpPr>
            <a:spLocks noGrp="1"/>
          </p:cNvSpPr>
          <p:nvPr>
            <p:ph type="sldNum" sz="quarter" idx="12"/>
          </p:nvPr>
        </p:nvSpPr>
        <p:spPr/>
        <p:txBody>
          <a:bodyPr/>
          <a:lstStyle/>
          <a:p>
            <a:fld id="{4D4C97FC-C016-4DB7-BA3E-6B9A4298C830}" type="slidenum">
              <a:rPr lang="en-US" smtClean="0"/>
              <a:t>29</a:t>
            </a:fld>
            <a:endParaRPr lang="en-US"/>
          </a:p>
        </p:txBody>
      </p:sp>
    </p:spTree>
    <p:extLst>
      <p:ext uri="{BB962C8B-B14F-4D97-AF65-F5344CB8AC3E}">
        <p14:creationId xmlns:p14="http://schemas.microsoft.com/office/powerpoint/2010/main" val="37962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D95757-DFD9-D023-725E-39D6C20F32D5}"/>
              </a:ext>
            </a:extLst>
          </p:cNvPr>
          <p:cNvSpPr>
            <a:spLocks noGrp="1"/>
          </p:cNvSpPr>
          <p:nvPr>
            <p:ph type="title"/>
          </p:nvPr>
        </p:nvSpPr>
        <p:spPr>
          <a:xfrm>
            <a:off x="838200" y="365125"/>
            <a:ext cx="10515600" cy="1325563"/>
          </a:xfrm>
        </p:spPr>
        <p:txBody>
          <a:bodyPr>
            <a:normAutofit/>
          </a:bodyPr>
          <a:lstStyle/>
          <a:p>
            <a:r>
              <a:rPr lang="en-GB" sz="5400" dirty="0"/>
              <a:t>The Objectives:</a:t>
            </a:r>
            <a:endParaRPr lang="LID4096"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8AD5CA-4467-B6DD-AB29-2B8CFBCC0C9E}"/>
              </a:ext>
            </a:extLst>
          </p:cNvPr>
          <p:cNvSpPr>
            <a:spLocks noGrp="1"/>
          </p:cNvSpPr>
          <p:nvPr>
            <p:ph idx="1"/>
          </p:nvPr>
        </p:nvSpPr>
        <p:spPr>
          <a:xfrm>
            <a:off x="838200" y="1929384"/>
            <a:ext cx="10515600" cy="4251960"/>
          </a:xfrm>
        </p:spPr>
        <p:txBody>
          <a:bodyPr>
            <a:normAutofit/>
          </a:bodyPr>
          <a:lstStyle/>
          <a:p>
            <a:r>
              <a:rPr lang="en-GB" sz="2200" dirty="0"/>
              <a:t>Not to speak on </a:t>
            </a:r>
            <a:r>
              <a:rPr lang="en-GB" sz="2200" u="sng" dirty="0"/>
              <a:t>research policies </a:t>
            </a:r>
            <a:r>
              <a:rPr lang="en-GB" sz="2200" dirty="0"/>
              <a:t>and </a:t>
            </a:r>
            <a:r>
              <a:rPr lang="en-GB" sz="2200" u="sng" dirty="0"/>
              <a:t>guidelines</a:t>
            </a:r>
            <a:r>
              <a:rPr lang="en-GB" sz="2200" dirty="0"/>
              <a:t> but to show how to develop an effective research policy and guideline.</a:t>
            </a:r>
          </a:p>
          <a:p>
            <a:r>
              <a:rPr lang="en-GB" sz="2200" dirty="0"/>
              <a:t>To equip current and potential  research policy makers and other stakeholders with the knowledge required to manage research policies and guidelines from development to implementation.</a:t>
            </a:r>
          </a:p>
          <a:p>
            <a:r>
              <a:rPr lang="en-GB" sz="2200" dirty="0"/>
              <a:t>To help learners see, know and avoid the ‘what makes policies and guidelines’ fail.</a:t>
            </a:r>
          </a:p>
          <a:p>
            <a:pPr marL="0" indent="0">
              <a:buNone/>
            </a:pPr>
            <a:endParaRPr lang="LID4096" sz="2200" dirty="0"/>
          </a:p>
        </p:txBody>
      </p:sp>
      <p:sp>
        <p:nvSpPr>
          <p:cNvPr id="4" name="Slide Number Placeholder 3">
            <a:extLst>
              <a:ext uri="{FF2B5EF4-FFF2-40B4-BE49-F238E27FC236}">
                <a16:creationId xmlns:a16="http://schemas.microsoft.com/office/drawing/2014/main" id="{E438719F-820B-9D80-05A6-35B747FDC51C}"/>
              </a:ext>
            </a:extLst>
          </p:cNvPr>
          <p:cNvSpPr>
            <a:spLocks noGrp="1"/>
          </p:cNvSpPr>
          <p:nvPr>
            <p:ph type="sldNum" sz="quarter" idx="12"/>
          </p:nvPr>
        </p:nvSpPr>
        <p:spPr/>
        <p:txBody>
          <a:bodyPr/>
          <a:lstStyle/>
          <a:p>
            <a:fld id="{4D4C97FC-C016-4DB7-BA3E-6B9A4298C830}" type="slidenum">
              <a:rPr lang="en-US" smtClean="0"/>
              <a:t>3</a:t>
            </a:fld>
            <a:endParaRPr lang="en-US"/>
          </a:p>
        </p:txBody>
      </p:sp>
    </p:spTree>
    <p:extLst>
      <p:ext uri="{BB962C8B-B14F-4D97-AF65-F5344CB8AC3E}">
        <p14:creationId xmlns:p14="http://schemas.microsoft.com/office/powerpoint/2010/main" val="2624152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C1B203-C774-08C8-301B-1EE10659D0C4}"/>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dirty="0">
                <a:solidFill>
                  <a:schemeClr val="tx1"/>
                </a:solidFill>
                <a:latin typeface="+mj-lt"/>
                <a:ea typeface="+mj-ea"/>
                <a:cs typeface="+mj-cs"/>
              </a:rPr>
              <a:t>A Problem Tree (symptom and cause) Analysis in Research </a:t>
            </a:r>
            <a:r>
              <a:rPr lang="en-US" sz="4100" kern="1200" dirty="0" err="1">
                <a:solidFill>
                  <a:schemeClr val="tx1"/>
                </a:solidFill>
                <a:latin typeface="+mj-lt"/>
                <a:ea typeface="+mj-ea"/>
                <a:cs typeface="+mj-cs"/>
              </a:rPr>
              <a:t>Policiy</a:t>
            </a:r>
            <a:endParaRPr lang="en-US" sz="41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ED25C54-226E-D436-49D4-6DB41EB10074}"/>
              </a:ext>
            </a:extLst>
          </p:cNvPr>
          <p:cNvPicPr>
            <a:picLocks noGrp="1" noChangeAspect="1"/>
          </p:cNvPicPr>
          <p:nvPr>
            <p:ph idx="1"/>
          </p:nvPr>
        </p:nvPicPr>
        <p:blipFill>
          <a:blip r:embed="rId2"/>
          <a:stretch>
            <a:fillRect/>
          </a:stretch>
        </p:blipFill>
        <p:spPr>
          <a:xfrm>
            <a:off x="5220284" y="640080"/>
            <a:ext cx="6082639" cy="5550408"/>
          </a:xfrm>
          <a:prstGeom prst="rect">
            <a:avLst/>
          </a:prstGeom>
        </p:spPr>
      </p:pic>
      <p:sp>
        <p:nvSpPr>
          <p:cNvPr id="5" name="Slide Number Placeholder 4">
            <a:extLst>
              <a:ext uri="{FF2B5EF4-FFF2-40B4-BE49-F238E27FC236}">
                <a16:creationId xmlns:a16="http://schemas.microsoft.com/office/drawing/2014/main" id="{FCB8D1E3-AE18-E399-BAE5-97A59D178F64}"/>
              </a:ext>
            </a:extLst>
          </p:cNvPr>
          <p:cNvSpPr>
            <a:spLocks noGrp="1"/>
          </p:cNvSpPr>
          <p:nvPr>
            <p:ph type="sldNum" sz="quarter" idx="12"/>
          </p:nvPr>
        </p:nvSpPr>
        <p:spPr/>
        <p:txBody>
          <a:bodyPr/>
          <a:lstStyle/>
          <a:p>
            <a:fld id="{4D4C97FC-C016-4DB7-BA3E-6B9A4298C830}" type="slidenum">
              <a:rPr lang="en-US" smtClean="0"/>
              <a:t>30</a:t>
            </a:fld>
            <a:endParaRPr lang="en-US"/>
          </a:p>
        </p:txBody>
      </p:sp>
    </p:spTree>
    <p:extLst>
      <p:ext uri="{BB962C8B-B14F-4D97-AF65-F5344CB8AC3E}">
        <p14:creationId xmlns:p14="http://schemas.microsoft.com/office/powerpoint/2010/main" val="1517588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7737B1-4712-6330-4CB7-CE29935335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36BE4-6017-A739-277C-66B2F0A40CA1}"/>
              </a:ext>
            </a:extLst>
          </p:cNvPr>
          <p:cNvSpPr>
            <a:spLocks noGrp="1"/>
          </p:cNvSpPr>
          <p:nvPr>
            <p:ph type="title"/>
          </p:nvPr>
        </p:nvSpPr>
        <p:spPr>
          <a:xfrm>
            <a:off x="838200" y="365125"/>
            <a:ext cx="10515600" cy="1325563"/>
          </a:xfrm>
        </p:spPr>
        <p:txBody>
          <a:bodyPr>
            <a:normAutofit/>
          </a:bodyPr>
          <a:lstStyle/>
          <a:p>
            <a:r>
              <a:rPr lang="en-US" sz="4200" dirty="0"/>
              <a:t>The Symptom and Cause in Research- Lack of Trust of Local Innovations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6A0D69-9DDA-2DAC-47E1-B1E69971B6BF}"/>
              </a:ext>
            </a:extLst>
          </p:cNvPr>
          <p:cNvSpPr>
            <a:spLocks noGrp="1"/>
          </p:cNvSpPr>
          <p:nvPr>
            <p:ph idx="1"/>
          </p:nvPr>
        </p:nvSpPr>
        <p:spPr>
          <a:xfrm>
            <a:off x="838200" y="1929384"/>
            <a:ext cx="10515600" cy="4251960"/>
          </a:xfrm>
        </p:spPr>
        <p:txBody>
          <a:bodyPr>
            <a:normAutofit/>
          </a:bodyPr>
          <a:lstStyle/>
          <a:p>
            <a:r>
              <a:rPr lang="en-US" sz="2200"/>
              <a:t>The </a:t>
            </a:r>
            <a:r>
              <a:rPr lang="en-US" sz="2200" b="1"/>
              <a:t>CAUSE</a:t>
            </a:r>
            <a:r>
              <a:rPr lang="en-US" sz="2200"/>
              <a:t> of the Problem:</a:t>
            </a:r>
          </a:p>
          <a:p>
            <a:r>
              <a:rPr lang="en-US" sz="2200"/>
              <a:t>It is important to break this down and </a:t>
            </a:r>
            <a:r>
              <a:rPr lang="en-US" sz="2200" b="1"/>
              <a:t>be specific (SMART) </a:t>
            </a:r>
            <a:r>
              <a:rPr lang="en-US" sz="2200"/>
              <a:t>as possible. The more the broad the more challenging to address the problem (effectively).</a:t>
            </a:r>
          </a:p>
          <a:p>
            <a:r>
              <a:rPr lang="en-US" sz="2200"/>
              <a:t>For example: Poor R&amp;D funding of WHAT? All academic institutions or some type (Federal, State, Private, Universitities, Research Institutes, Health and non-health related, etc)</a:t>
            </a:r>
          </a:p>
          <a:p>
            <a:r>
              <a:rPr lang="en-US" sz="2200"/>
              <a:t>So, conduct a situational analysis (across all institutions about the problem)</a:t>
            </a:r>
          </a:p>
        </p:txBody>
      </p:sp>
      <p:sp>
        <p:nvSpPr>
          <p:cNvPr id="4" name="Slide Number Placeholder 3">
            <a:extLst>
              <a:ext uri="{FF2B5EF4-FFF2-40B4-BE49-F238E27FC236}">
                <a16:creationId xmlns:a16="http://schemas.microsoft.com/office/drawing/2014/main" id="{3875DEF4-B4FE-D509-C2D6-E8C89AF7E52C}"/>
              </a:ext>
            </a:extLst>
          </p:cNvPr>
          <p:cNvSpPr>
            <a:spLocks noGrp="1"/>
          </p:cNvSpPr>
          <p:nvPr>
            <p:ph type="sldNum" sz="quarter" idx="12"/>
          </p:nvPr>
        </p:nvSpPr>
        <p:spPr/>
        <p:txBody>
          <a:bodyPr/>
          <a:lstStyle/>
          <a:p>
            <a:fld id="{4D4C97FC-C016-4DB7-BA3E-6B9A4298C830}" type="slidenum">
              <a:rPr lang="en-US" smtClean="0"/>
              <a:t>31</a:t>
            </a:fld>
            <a:endParaRPr lang="en-US"/>
          </a:p>
        </p:txBody>
      </p:sp>
    </p:spTree>
    <p:extLst>
      <p:ext uri="{BB962C8B-B14F-4D97-AF65-F5344CB8AC3E}">
        <p14:creationId xmlns:p14="http://schemas.microsoft.com/office/powerpoint/2010/main" val="3334538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D4E12C-CF8E-A85B-D4A4-18B124A8BBD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25454A-EB90-DDAF-405E-4525A555619F}"/>
              </a:ext>
            </a:extLst>
          </p:cNvPr>
          <p:cNvSpPr>
            <a:spLocks noGrp="1"/>
          </p:cNvSpPr>
          <p:nvPr>
            <p:ph type="title"/>
          </p:nvPr>
        </p:nvSpPr>
        <p:spPr>
          <a:xfrm>
            <a:off x="838200" y="365125"/>
            <a:ext cx="10515600" cy="1325563"/>
          </a:xfrm>
        </p:spPr>
        <p:txBody>
          <a:bodyPr>
            <a:normAutofit/>
          </a:bodyPr>
          <a:lstStyle/>
          <a:p>
            <a:r>
              <a:rPr lang="en-US" sz="4200"/>
              <a:t>The Symptom and Cause in Research Misconduct Policy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31BF9F-674A-424B-9477-89BD589BF895}"/>
              </a:ext>
            </a:extLst>
          </p:cNvPr>
          <p:cNvSpPr>
            <a:spLocks noGrp="1"/>
          </p:cNvSpPr>
          <p:nvPr>
            <p:ph idx="1"/>
          </p:nvPr>
        </p:nvSpPr>
        <p:spPr>
          <a:xfrm>
            <a:off x="838200" y="1929384"/>
            <a:ext cx="10515600" cy="4251960"/>
          </a:xfrm>
        </p:spPr>
        <p:txBody>
          <a:bodyPr>
            <a:normAutofit/>
          </a:bodyPr>
          <a:lstStyle/>
          <a:p>
            <a:r>
              <a:rPr lang="en-US" sz="2200"/>
              <a:t>The </a:t>
            </a:r>
            <a:r>
              <a:rPr lang="en-US" sz="2200" b="1"/>
              <a:t>CAUSE</a:t>
            </a:r>
            <a:r>
              <a:rPr lang="en-US" sz="2200"/>
              <a:t> of the Problem:</a:t>
            </a:r>
          </a:p>
          <a:p>
            <a:r>
              <a:rPr lang="en-US" sz="2200"/>
              <a:t>Gathering the evidence (of commercial failure of local innovations)</a:t>
            </a:r>
          </a:p>
          <a:p>
            <a:pPr marL="514350" indent="-514350">
              <a:buFont typeface="+mj-lt"/>
              <a:buAutoNum type="arabicPeriod"/>
            </a:pPr>
            <a:r>
              <a:rPr lang="en-US" sz="2200"/>
              <a:t>Academic research/ surveys ( by researchers and non-</a:t>
            </a:r>
            <a:r>
              <a:rPr lang="en-US" sz="2200" b="1"/>
              <a:t>partisan (and independent) </a:t>
            </a:r>
            <a:r>
              <a:rPr lang="en-US" sz="2200"/>
              <a:t> think thanks at our universities and research institutions)</a:t>
            </a:r>
          </a:p>
          <a:p>
            <a:pPr marL="514350" indent="-514350">
              <a:buFont typeface="+mj-lt"/>
              <a:buAutoNum type="arabicPeriod"/>
            </a:pPr>
            <a:r>
              <a:rPr lang="en-US" sz="2200" b="1"/>
              <a:t>Public consultations </a:t>
            </a:r>
            <a:r>
              <a:rPr lang="en-US" sz="2200"/>
              <a:t>(expert WG groups, subject matter experts, unions, religious and cultural groups, schools, industries, research organisations, academic societies, independent M&amp;E bodies, civil societies, corporate organisations, individuals, etc)</a:t>
            </a:r>
          </a:p>
          <a:p>
            <a:pPr marL="514350" indent="-514350">
              <a:buFont typeface="+mj-lt"/>
              <a:buAutoNum type="arabicPeriod"/>
            </a:pPr>
            <a:r>
              <a:rPr lang="en-US" sz="2200"/>
              <a:t>Conduct a SWOT analyses (focusing on asset inventories) to identify opportunities and not not merely focusing on the problems. Are their chances of growth?</a:t>
            </a:r>
          </a:p>
          <a:p>
            <a:pPr marL="514350" indent="-514350">
              <a:buFont typeface="+mj-lt"/>
              <a:buAutoNum type="arabicPeriod"/>
            </a:pPr>
            <a:endParaRPr lang="en-US" sz="2200"/>
          </a:p>
        </p:txBody>
      </p:sp>
      <p:sp>
        <p:nvSpPr>
          <p:cNvPr id="4" name="Slide Number Placeholder 3">
            <a:extLst>
              <a:ext uri="{FF2B5EF4-FFF2-40B4-BE49-F238E27FC236}">
                <a16:creationId xmlns:a16="http://schemas.microsoft.com/office/drawing/2014/main" id="{7F27103A-2F5E-7B3C-BAFD-CFB4B4EE4D3D}"/>
              </a:ext>
            </a:extLst>
          </p:cNvPr>
          <p:cNvSpPr>
            <a:spLocks noGrp="1"/>
          </p:cNvSpPr>
          <p:nvPr>
            <p:ph type="sldNum" sz="quarter" idx="12"/>
          </p:nvPr>
        </p:nvSpPr>
        <p:spPr/>
        <p:txBody>
          <a:bodyPr/>
          <a:lstStyle/>
          <a:p>
            <a:fld id="{4D4C97FC-C016-4DB7-BA3E-6B9A4298C830}" type="slidenum">
              <a:rPr lang="en-US" smtClean="0"/>
              <a:t>32</a:t>
            </a:fld>
            <a:endParaRPr lang="en-US"/>
          </a:p>
        </p:txBody>
      </p:sp>
    </p:spTree>
    <p:extLst>
      <p:ext uri="{BB962C8B-B14F-4D97-AF65-F5344CB8AC3E}">
        <p14:creationId xmlns:p14="http://schemas.microsoft.com/office/powerpoint/2010/main" val="1446047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857A08-1590-4C08-BADD-E40CE526E42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F9839-4722-999F-18F4-D933DED23435}"/>
              </a:ext>
            </a:extLst>
          </p:cNvPr>
          <p:cNvSpPr>
            <a:spLocks noGrp="1"/>
          </p:cNvSpPr>
          <p:nvPr>
            <p:ph type="title"/>
          </p:nvPr>
        </p:nvSpPr>
        <p:spPr>
          <a:xfrm>
            <a:off x="838200" y="365125"/>
            <a:ext cx="10515600" cy="1325563"/>
          </a:xfrm>
        </p:spPr>
        <p:txBody>
          <a:bodyPr>
            <a:normAutofit/>
          </a:bodyPr>
          <a:lstStyle/>
          <a:p>
            <a:r>
              <a:rPr lang="en-US" sz="4200"/>
              <a:t>The Symptom and Cause in Research Misconduct Policy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F548D1-8CA1-2527-BC85-7847121399D8}"/>
              </a:ext>
            </a:extLst>
          </p:cNvPr>
          <p:cNvSpPr>
            <a:spLocks noGrp="1"/>
          </p:cNvSpPr>
          <p:nvPr>
            <p:ph idx="1"/>
          </p:nvPr>
        </p:nvSpPr>
        <p:spPr>
          <a:xfrm>
            <a:off x="838200" y="1929384"/>
            <a:ext cx="10515600" cy="4251960"/>
          </a:xfrm>
        </p:spPr>
        <p:txBody>
          <a:bodyPr>
            <a:normAutofit/>
          </a:bodyPr>
          <a:lstStyle/>
          <a:p>
            <a:r>
              <a:rPr lang="en-US" sz="2200"/>
              <a:t>The </a:t>
            </a:r>
            <a:r>
              <a:rPr lang="en-US" sz="2200" b="1"/>
              <a:t>CAUSE</a:t>
            </a:r>
            <a:r>
              <a:rPr lang="en-US" sz="2200"/>
              <a:t> of the Problem:</a:t>
            </a:r>
          </a:p>
          <a:p>
            <a:r>
              <a:rPr lang="en-US" sz="2200"/>
              <a:t>Gathering the evidence (of commercial failure of local innovations)</a:t>
            </a:r>
          </a:p>
          <a:p>
            <a:pPr marL="0" indent="0">
              <a:buNone/>
            </a:pPr>
            <a:r>
              <a:rPr lang="en-US" sz="2200"/>
              <a:t>3. Government (Research) Policy Audit reports. How does Government address societal problems. (e.g. R&amp;D spending)</a:t>
            </a:r>
          </a:p>
          <a:p>
            <a:pPr marL="0" indent="0">
              <a:buNone/>
            </a:pPr>
            <a:r>
              <a:rPr lang="en-US" sz="2200"/>
              <a:t>4. Community group discussions- a relaxed atmosphere where target groups meet to discuss the problem or a related issue.</a:t>
            </a:r>
          </a:p>
          <a:p>
            <a:pPr marL="0" indent="0">
              <a:buNone/>
            </a:pPr>
            <a:r>
              <a:rPr lang="en-US" sz="2200"/>
              <a:t>5. Other sources of evidence, community mapping, FGDs, KII, NGO,, IGO,  Research institutions (for local and international R&amp;D), social/ News media, official statistics, stakeholders interview (KII)</a:t>
            </a:r>
          </a:p>
        </p:txBody>
      </p:sp>
      <p:sp>
        <p:nvSpPr>
          <p:cNvPr id="4" name="Slide Number Placeholder 3">
            <a:extLst>
              <a:ext uri="{FF2B5EF4-FFF2-40B4-BE49-F238E27FC236}">
                <a16:creationId xmlns:a16="http://schemas.microsoft.com/office/drawing/2014/main" id="{DEAAAE79-3A72-CEDD-3AF4-012BCF1D34E4}"/>
              </a:ext>
            </a:extLst>
          </p:cNvPr>
          <p:cNvSpPr>
            <a:spLocks noGrp="1"/>
          </p:cNvSpPr>
          <p:nvPr>
            <p:ph type="sldNum" sz="quarter" idx="12"/>
          </p:nvPr>
        </p:nvSpPr>
        <p:spPr/>
        <p:txBody>
          <a:bodyPr/>
          <a:lstStyle/>
          <a:p>
            <a:fld id="{4D4C97FC-C016-4DB7-BA3E-6B9A4298C830}" type="slidenum">
              <a:rPr lang="en-US" smtClean="0"/>
              <a:t>33</a:t>
            </a:fld>
            <a:endParaRPr lang="en-US"/>
          </a:p>
        </p:txBody>
      </p:sp>
    </p:spTree>
    <p:extLst>
      <p:ext uri="{BB962C8B-B14F-4D97-AF65-F5344CB8AC3E}">
        <p14:creationId xmlns:p14="http://schemas.microsoft.com/office/powerpoint/2010/main" val="173145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E75976-3017-A9A9-8955-D2D595062C52}"/>
              </a:ext>
            </a:extLst>
          </p:cNvPr>
          <p:cNvSpPr>
            <a:spLocks noGrp="1"/>
          </p:cNvSpPr>
          <p:nvPr>
            <p:ph type="title"/>
          </p:nvPr>
        </p:nvSpPr>
        <p:spPr>
          <a:xfrm>
            <a:off x="838200" y="365125"/>
            <a:ext cx="10515600" cy="1325563"/>
          </a:xfrm>
        </p:spPr>
        <p:txBody>
          <a:bodyPr>
            <a:normAutofit/>
          </a:bodyPr>
          <a:lstStyle/>
          <a:p>
            <a:r>
              <a:rPr lang="en-US" sz="5400" dirty="0"/>
              <a:t>Problem Tree Analysis-revisited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AF5B2F-8B66-040E-405E-80A64CACB395}"/>
              </a:ext>
            </a:extLst>
          </p:cNvPr>
          <p:cNvSpPr>
            <a:spLocks noGrp="1"/>
          </p:cNvSpPr>
          <p:nvPr>
            <p:ph idx="1"/>
          </p:nvPr>
        </p:nvSpPr>
        <p:spPr>
          <a:xfrm>
            <a:off x="838200" y="1929384"/>
            <a:ext cx="10515600" cy="4251960"/>
          </a:xfrm>
        </p:spPr>
        <p:txBody>
          <a:bodyPr>
            <a:normAutofit/>
          </a:bodyPr>
          <a:lstStyle/>
          <a:p>
            <a:r>
              <a:rPr lang="en-US" sz="2200"/>
              <a:t>This structure maps out the anatomy of the cause and effect around an issue and allows a larger problem to be broken down into manageable and definable pieces (Ref).</a:t>
            </a:r>
          </a:p>
          <a:p>
            <a:r>
              <a:rPr lang="en-US" sz="2200"/>
              <a:t>Helpful because many societal (research) problems have many causes (interconnected and sometimes contradictory).</a:t>
            </a:r>
          </a:p>
          <a:p>
            <a:r>
              <a:rPr lang="en-US" sz="2200"/>
              <a:t>There may be different population understanding of the same issue. </a:t>
            </a:r>
          </a:p>
          <a:p>
            <a:r>
              <a:rPr lang="en-US" sz="2200"/>
              <a:t>Symptoms/ effects of a problem can sometimes appear as a cause.</a:t>
            </a:r>
          </a:p>
        </p:txBody>
      </p:sp>
      <p:sp>
        <p:nvSpPr>
          <p:cNvPr id="4" name="Slide Number Placeholder 3">
            <a:extLst>
              <a:ext uri="{FF2B5EF4-FFF2-40B4-BE49-F238E27FC236}">
                <a16:creationId xmlns:a16="http://schemas.microsoft.com/office/drawing/2014/main" id="{2DD5A6BC-62AB-7B73-D9D0-9371E45A8DF1}"/>
              </a:ext>
            </a:extLst>
          </p:cNvPr>
          <p:cNvSpPr>
            <a:spLocks noGrp="1"/>
          </p:cNvSpPr>
          <p:nvPr>
            <p:ph type="sldNum" sz="quarter" idx="12"/>
          </p:nvPr>
        </p:nvSpPr>
        <p:spPr/>
        <p:txBody>
          <a:bodyPr/>
          <a:lstStyle/>
          <a:p>
            <a:fld id="{4D4C97FC-C016-4DB7-BA3E-6B9A4298C830}" type="slidenum">
              <a:rPr lang="en-US" smtClean="0"/>
              <a:t>34</a:t>
            </a:fld>
            <a:endParaRPr lang="en-US"/>
          </a:p>
        </p:txBody>
      </p:sp>
    </p:spTree>
    <p:extLst>
      <p:ext uri="{BB962C8B-B14F-4D97-AF65-F5344CB8AC3E}">
        <p14:creationId xmlns:p14="http://schemas.microsoft.com/office/powerpoint/2010/main" val="3701740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F74747-BCD8-C1EB-A696-9C9A8460922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70BDAE-2A68-D6BF-ED98-34412CF7B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FF360-F08B-8279-A13A-3CE12D4C350C}"/>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dirty="0">
                <a:solidFill>
                  <a:schemeClr val="tx1"/>
                </a:solidFill>
                <a:latin typeface="+mj-lt"/>
                <a:ea typeface="+mj-ea"/>
                <a:cs typeface="+mj-cs"/>
              </a:rPr>
              <a:t>A Problem Tree (symptom and cause) Analysis in Research </a:t>
            </a:r>
            <a:r>
              <a:rPr lang="en-US" sz="4100" kern="1200" dirty="0" err="1">
                <a:solidFill>
                  <a:schemeClr val="tx1"/>
                </a:solidFill>
                <a:latin typeface="+mj-lt"/>
                <a:ea typeface="+mj-ea"/>
                <a:cs typeface="+mj-cs"/>
              </a:rPr>
              <a:t>Policiy</a:t>
            </a:r>
            <a:endParaRPr lang="en-US" sz="41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6215201A-5940-A25A-8B8A-AE089B229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A93D030-C8E1-49CC-3D61-85B92375D56D}"/>
              </a:ext>
            </a:extLst>
          </p:cNvPr>
          <p:cNvPicPr>
            <a:picLocks noGrp="1" noChangeAspect="1"/>
          </p:cNvPicPr>
          <p:nvPr>
            <p:ph idx="1"/>
          </p:nvPr>
        </p:nvPicPr>
        <p:blipFill>
          <a:blip r:embed="rId2"/>
          <a:stretch>
            <a:fillRect/>
          </a:stretch>
        </p:blipFill>
        <p:spPr>
          <a:xfrm>
            <a:off x="5220284" y="640080"/>
            <a:ext cx="6082639" cy="5550408"/>
          </a:xfrm>
          <a:prstGeom prst="rect">
            <a:avLst/>
          </a:prstGeom>
        </p:spPr>
      </p:pic>
      <p:sp>
        <p:nvSpPr>
          <p:cNvPr id="3" name="Slide Number Placeholder 2">
            <a:extLst>
              <a:ext uri="{FF2B5EF4-FFF2-40B4-BE49-F238E27FC236}">
                <a16:creationId xmlns:a16="http://schemas.microsoft.com/office/drawing/2014/main" id="{E53280EA-BEFE-1D64-DC2A-0DD5F63BA7B2}"/>
              </a:ext>
            </a:extLst>
          </p:cNvPr>
          <p:cNvSpPr>
            <a:spLocks noGrp="1"/>
          </p:cNvSpPr>
          <p:nvPr>
            <p:ph type="sldNum" sz="quarter" idx="12"/>
          </p:nvPr>
        </p:nvSpPr>
        <p:spPr/>
        <p:txBody>
          <a:bodyPr/>
          <a:lstStyle/>
          <a:p>
            <a:fld id="{4D4C97FC-C016-4DB7-BA3E-6B9A4298C830}" type="slidenum">
              <a:rPr lang="en-US" smtClean="0"/>
              <a:t>35</a:t>
            </a:fld>
            <a:endParaRPr lang="en-US"/>
          </a:p>
        </p:txBody>
      </p:sp>
    </p:spTree>
    <p:extLst>
      <p:ext uri="{BB962C8B-B14F-4D97-AF65-F5344CB8AC3E}">
        <p14:creationId xmlns:p14="http://schemas.microsoft.com/office/powerpoint/2010/main" val="954283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2D10C-736C-E4B8-B0F5-ED9DAB3DBABD}"/>
              </a:ext>
            </a:extLst>
          </p:cNvPr>
          <p:cNvSpPr>
            <a:spLocks noGrp="1"/>
          </p:cNvSpPr>
          <p:nvPr>
            <p:ph type="title"/>
          </p:nvPr>
        </p:nvSpPr>
        <p:spPr>
          <a:xfrm>
            <a:off x="841248" y="256032"/>
            <a:ext cx="10506456" cy="1014984"/>
          </a:xfrm>
        </p:spPr>
        <p:txBody>
          <a:bodyPr anchor="b">
            <a:normAutofit/>
          </a:bodyPr>
          <a:lstStyle/>
          <a:p>
            <a:r>
              <a:rPr lang="en-US" sz="3100"/>
              <a:t> Exercise : Use the PTA to address of a Poor Market value of Local innovations from our Universities and Ris.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67A6C342-E561-AF92-42CC-E845C640C85B}"/>
              </a:ext>
            </a:extLst>
          </p:cNvPr>
          <p:cNvGraphicFramePr>
            <a:graphicFrameLocks noGrp="1"/>
          </p:cNvGraphicFramePr>
          <p:nvPr>
            <p:ph idx="1"/>
            <p:extLst>
              <p:ext uri="{D42A27DB-BD31-4B8C-83A1-F6EECF244321}">
                <p14:modId xmlns:p14="http://schemas.microsoft.com/office/powerpoint/2010/main" val="310215985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EF80580-AD63-8F78-3026-4584DE146500}"/>
              </a:ext>
            </a:extLst>
          </p:cNvPr>
          <p:cNvSpPr>
            <a:spLocks noGrp="1"/>
          </p:cNvSpPr>
          <p:nvPr>
            <p:ph type="sldNum" sz="quarter" idx="12"/>
          </p:nvPr>
        </p:nvSpPr>
        <p:spPr/>
        <p:txBody>
          <a:bodyPr/>
          <a:lstStyle/>
          <a:p>
            <a:fld id="{4D4C97FC-C016-4DB7-BA3E-6B9A4298C830}" type="slidenum">
              <a:rPr lang="en-US" smtClean="0"/>
              <a:t>36</a:t>
            </a:fld>
            <a:endParaRPr lang="en-US"/>
          </a:p>
        </p:txBody>
      </p:sp>
    </p:spTree>
    <p:extLst>
      <p:ext uri="{BB962C8B-B14F-4D97-AF65-F5344CB8AC3E}">
        <p14:creationId xmlns:p14="http://schemas.microsoft.com/office/powerpoint/2010/main" val="1657025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4D1D9-D771-7061-D0F3-95C212FD9102}"/>
              </a:ext>
            </a:extLst>
          </p:cNvPr>
          <p:cNvSpPr>
            <a:spLocks noGrp="1"/>
          </p:cNvSpPr>
          <p:nvPr>
            <p:ph type="title"/>
          </p:nvPr>
        </p:nvSpPr>
        <p:spPr>
          <a:xfrm>
            <a:off x="838200" y="365125"/>
            <a:ext cx="10515600" cy="1325563"/>
          </a:xfrm>
        </p:spPr>
        <p:txBody>
          <a:bodyPr>
            <a:normAutofit/>
          </a:bodyPr>
          <a:lstStyle/>
          <a:p>
            <a:r>
              <a:rPr lang="en-US" sz="4200"/>
              <a:t>Next: Developing Effective (Research) Policy Options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19C82D-D7CB-BF9F-4C51-FEA9D4C0393D}"/>
              </a:ext>
            </a:extLst>
          </p:cNvPr>
          <p:cNvSpPr>
            <a:spLocks noGrp="1"/>
          </p:cNvSpPr>
          <p:nvPr>
            <p:ph idx="1"/>
          </p:nvPr>
        </p:nvSpPr>
        <p:spPr>
          <a:xfrm>
            <a:off x="838200" y="1929384"/>
            <a:ext cx="10515600" cy="4251960"/>
          </a:xfrm>
        </p:spPr>
        <p:txBody>
          <a:bodyPr>
            <a:normAutofit/>
          </a:bodyPr>
          <a:lstStyle/>
          <a:p>
            <a:r>
              <a:rPr lang="en-US" sz="2200" dirty="0"/>
              <a:t>It is often easier to identify a problem than it is to find a solution.</a:t>
            </a:r>
          </a:p>
          <a:p>
            <a:r>
              <a:rPr lang="en-US" sz="2200" dirty="0"/>
              <a:t>Requirements: innovation, sound financial skills, a solid base of evidence and issue identification.</a:t>
            </a:r>
          </a:p>
          <a:p>
            <a:r>
              <a:rPr lang="en-US" sz="2200" b="1" dirty="0"/>
              <a:t>Key elements:</a:t>
            </a:r>
          </a:p>
          <a:p>
            <a:r>
              <a:rPr lang="en-US" sz="2200" dirty="0"/>
              <a:t>1. developing and using sound evidence</a:t>
            </a:r>
          </a:p>
          <a:p>
            <a:r>
              <a:rPr lang="en-US" sz="2200" dirty="0"/>
              <a:t>2. understanding and managing political context, including public opinion and political leaders.</a:t>
            </a:r>
          </a:p>
          <a:p>
            <a:r>
              <a:rPr lang="en-US" sz="2200" dirty="0"/>
              <a:t>3. setting a SMART objective.</a:t>
            </a:r>
          </a:p>
        </p:txBody>
      </p:sp>
      <p:sp>
        <p:nvSpPr>
          <p:cNvPr id="4" name="Slide Number Placeholder 3">
            <a:extLst>
              <a:ext uri="{FF2B5EF4-FFF2-40B4-BE49-F238E27FC236}">
                <a16:creationId xmlns:a16="http://schemas.microsoft.com/office/drawing/2014/main" id="{585D5E15-CD13-ED3F-891D-FE08B00B0A83}"/>
              </a:ext>
            </a:extLst>
          </p:cNvPr>
          <p:cNvSpPr>
            <a:spLocks noGrp="1"/>
          </p:cNvSpPr>
          <p:nvPr>
            <p:ph type="sldNum" sz="quarter" idx="12"/>
          </p:nvPr>
        </p:nvSpPr>
        <p:spPr/>
        <p:txBody>
          <a:bodyPr/>
          <a:lstStyle/>
          <a:p>
            <a:fld id="{4D4C97FC-C016-4DB7-BA3E-6B9A4298C830}" type="slidenum">
              <a:rPr lang="en-US" smtClean="0"/>
              <a:t>37</a:t>
            </a:fld>
            <a:endParaRPr lang="en-US"/>
          </a:p>
        </p:txBody>
      </p:sp>
    </p:spTree>
    <p:extLst>
      <p:ext uri="{BB962C8B-B14F-4D97-AF65-F5344CB8AC3E}">
        <p14:creationId xmlns:p14="http://schemas.microsoft.com/office/powerpoint/2010/main" val="883359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DDF127-F45C-915D-D6FF-EFD748DE2540}"/>
              </a:ext>
            </a:extLst>
          </p:cNvPr>
          <p:cNvSpPr>
            <a:spLocks noGrp="1"/>
          </p:cNvSpPr>
          <p:nvPr>
            <p:ph type="title"/>
          </p:nvPr>
        </p:nvSpPr>
        <p:spPr>
          <a:xfrm>
            <a:off x="838200" y="365125"/>
            <a:ext cx="10515600" cy="1325563"/>
          </a:xfrm>
        </p:spPr>
        <p:txBody>
          <a:bodyPr>
            <a:normAutofit/>
          </a:bodyPr>
          <a:lstStyle/>
          <a:p>
            <a:r>
              <a:rPr lang="en-US" sz="4600"/>
              <a:t>Next: Developing a Research Policy Option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65D380-A2B7-53E2-6B96-EED95C708291}"/>
              </a:ext>
            </a:extLst>
          </p:cNvPr>
          <p:cNvSpPr>
            <a:spLocks noGrp="1"/>
          </p:cNvSpPr>
          <p:nvPr>
            <p:ph idx="1"/>
          </p:nvPr>
        </p:nvSpPr>
        <p:spPr>
          <a:xfrm>
            <a:off x="838200" y="1929384"/>
            <a:ext cx="10515600" cy="4251960"/>
          </a:xfrm>
        </p:spPr>
        <p:txBody>
          <a:bodyPr>
            <a:normAutofit/>
          </a:bodyPr>
          <a:lstStyle/>
          <a:p>
            <a:r>
              <a:rPr lang="en-US" sz="2200"/>
              <a:t>Step 1: clearly define the outcome/ outcomes needed or to be achieved.</a:t>
            </a:r>
          </a:p>
          <a:p>
            <a:r>
              <a:rPr lang="en-US" sz="2200"/>
              <a:t>Step 2: Identify the routes for reaching or achieving these outcomes.</a:t>
            </a:r>
          </a:p>
          <a:p>
            <a:r>
              <a:rPr lang="en-US" sz="2200"/>
              <a:t>Step 3: Check the viability of the outcomes, including their cost.</a:t>
            </a:r>
          </a:p>
          <a:p>
            <a:r>
              <a:rPr lang="en-US" sz="2200"/>
              <a:t>Step 4: Check the clarity of the options.</a:t>
            </a:r>
          </a:p>
        </p:txBody>
      </p:sp>
      <p:sp>
        <p:nvSpPr>
          <p:cNvPr id="4" name="Slide Number Placeholder 3">
            <a:extLst>
              <a:ext uri="{FF2B5EF4-FFF2-40B4-BE49-F238E27FC236}">
                <a16:creationId xmlns:a16="http://schemas.microsoft.com/office/drawing/2014/main" id="{52EC4AA3-0F7E-E7F7-5B8B-1A7913340447}"/>
              </a:ext>
            </a:extLst>
          </p:cNvPr>
          <p:cNvSpPr>
            <a:spLocks noGrp="1"/>
          </p:cNvSpPr>
          <p:nvPr>
            <p:ph type="sldNum" sz="quarter" idx="12"/>
          </p:nvPr>
        </p:nvSpPr>
        <p:spPr/>
        <p:txBody>
          <a:bodyPr/>
          <a:lstStyle/>
          <a:p>
            <a:fld id="{4D4C97FC-C016-4DB7-BA3E-6B9A4298C830}" type="slidenum">
              <a:rPr lang="en-US" smtClean="0"/>
              <a:t>38</a:t>
            </a:fld>
            <a:endParaRPr lang="en-US"/>
          </a:p>
        </p:txBody>
      </p:sp>
    </p:spTree>
    <p:extLst>
      <p:ext uri="{BB962C8B-B14F-4D97-AF65-F5344CB8AC3E}">
        <p14:creationId xmlns:p14="http://schemas.microsoft.com/office/powerpoint/2010/main" val="3750161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DE33D-7D1A-0FCB-30DE-D6C09D3F9EC8}"/>
              </a:ext>
            </a:extLst>
          </p:cNvPr>
          <p:cNvSpPr>
            <a:spLocks noGrp="1"/>
          </p:cNvSpPr>
          <p:nvPr>
            <p:ph type="title"/>
          </p:nvPr>
        </p:nvSpPr>
        <p:spPr>
          <a:xfrm>
            <a:off x="838200" y="365125"/>
            <a:ext cx="10515600" cy="1325563"/>
          </a:xfrm>
        </p:spPr>
        <p:txBody>
          <a:bodyPr>
            <a:normAutofit/>
          </a:bodyPr>
          <a:lstStyle/>
          <a:p>
            <a:r>
              <a:rPr lang="en-US" sz="5000"/>
              <a:t>Step 1: Clearly Defining the Outcomes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52DDF1-97E5-56A0-CDD5-7AC8E0323DD2}"/>
              </a:ext>
            </a:extLst>
          </p:cNvPr>
          <p:cNvSpPr>
            <a:spLocks noGrp="1"/>
          </p:cNvSpPr>
          <p:nvPr>
            <p:ph idx="1"/>
          </p:nvPr>
        </p:nvSpPr>
        <p:spPr>
          <a:xfrm>
            <a:off x="838200" y="1929384"/>
            <a:ext cx="10515600" cy="4251960"/>
          </a:xfrm>
        </p:spPr>
        <p:txBody>
          <a:bodyPr>
            <a:normAutofit/>
          </a:bodyPr>
          <a:lstStyle/>
          <a:p>
            <a:r>
              <a:rPr lang="en-US" sz="2200" b="1" dirty="0"/>
              <a:t>What do you need to happen because of your policy?</a:t>
            </a:r>
          </a:p>
          <a:p>
            <a:pPr marL="514350" indent="-514350">
              <a:buFont typeface="+mj-lt"/>
              <a:buAutoNum type="alphaLcPeriod"/>
            </a:pPr>
            <a:r>
              <a:rPr lang="en-US" sz="2200" dirty="0"/>
              <a:t>What should be the difference in patronage between local and foreign innovations?</a:t>
            </a:r>
          </a:p>
          <a:p>
            <a:pPr marL="514350" indent="-514350">
              <a:buFont typeface="+mj-lt"/>
              <a:buAutoNum type="alphaLcPeriod"/>
            </a:pPr>
            <a:r>
              <a:rPr lang="en-US" sz="2200" dirty="0"/>
              <a:t>What is the proportion of (research) jobs that are created because of local innovations?</a:t>
            </a:r>
          </a:p>
          <a:p>
            <a:pPr marL="514350" indent="-514350">
              <a:buFont typeface="+mj-lt"/>
              <a:buAutoNum type="alphaLcPeriod"/>
            </a:pPr>
            <a:r>
              <a:rPr lang="en-US" sz="2200" dirty="0"/>
              <a:t>How has the Academia-industry gap reduced/ closed due to local innovations?</a:t>
            </a:r>
          </a:p>
          <a:p>
            <a:pPr marL="514350" indent="-514350">
              <a:buFont typeface="+mj-lt"/>
              <a:buAutoNum type="alphaLcPeriod"/>
            </a:pPr>
            <a:r>
              <a:rPr lang="en-US" sz="2200" dirty="0"/>
              <a:t>How competitive/ market value are local innovations abroad?</a:t>
            </a:r>
          </a:p>
          <a:p>
            <a:pPr marL="514350" indent="-514350">
              <a:buFont typeface="+mj-lt"/>
              <a:buAutoNum type="alphaLcPeriod"/>
            </a:pPr>
            <a:r>
              <a:rPr lang="en-US" sz="2200" dirty="0"/>
              <a:t>What is the impact of local innovations on the environment?</a:t>
            </a:r>
          </a:p>
        </p:txBody>
      </p:sp>
      <p:sp>
        <p:nvSpPr>
          <p:cNvPr id="4" name="Slide Number Placeholder 3">
            <a:extLst>
              <a:ext uri="{FF2B5EF4-FFF2-40B4-BE49-F238E27FC236}">
                <a16:creationId xmlns:a16="http://schemas.microsoft.com/office/drawing/2014/main" id="{259F2DD1-2AE4-E0E0-5477-8EA487A01FDC}"/>
              </a:ext>
            </a:extLst>
          </p:cNvPr>
          <p:cNvSpPr>
            <a:spLocks noGrp="1"/>
          </p:cNvSpPr>
          <p:nvPr>
            <p:ph type="sldNum" sz="quarter" idx="12"/>
          </p:nvPr>
        </p:nvSpPr>
        <p:spPr/>
        <p:txBody>
          <a:bodyPr/>
          <a:lstStyle/>
          <a:p>
            <a:fld id="{4D4C97FC-C016-4DB7-BA3E-6B9A4298C830}" type="slidenum">
              <a:rPr lang="en-US" smtClean="0"/>
              <a:t>39</a:t>
            </a:fld>
            <a:endParaRPr lang="en-US"/>
          </a:p>
        </p:txBody>
      </p:sp>
    </p:spTree>
    <p:extLst>
      <p:ext uri="{BB962C8B-B14F-4D97-AF65-F5344CB8AC3E}">
        <p14:creationId xmlns:p14="http://schemas.microsoft.com/office/powerpoint/2010/main" val="449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CF29-30F9-711F-77C4-AE582793AFA2}"/>
              </a:ext>
            </a:extLst>
          </p:cNvPr>
          <p:cNvSpPr>
            <a:spLocks noGrp="1"/>
          </p:cNvSpPr>
          <p:nvPr>
            <p:ph type="title"/>
          </p:nvPr>
        </p:nvSpPr>
        <p:spPr/>
        <p:txBody>
          <a:bodyPr/>
          <a:lstStyle/>
          <a:p>
            <a:r>
              <a:rPr lang="en-US" dirty="0"/>
              <a:t>               Does a policy or guideline fail?     </a:t>
            </a:r>
          </a:p>
        </p:txBody>
      </p:sp>
      <p:sp>
        <p:nvSpPr>
          <p:cNvPr id="3" name="Content Placeholder 2">
            <a:extLst>
              <a:ext uri="{FF2B5EF4-FFF2-40B4-BE49-F238E27FC236}">
                <a16:creationId xmlns:a16="http://schemas.microsoft.com/office/drawing/2014/main" id="{53995DAE-0DAF-516A-3A4E-FACC70781D9D}"/>
              </a:ext>
            </a:extLst>
          </p:cNvPr>
          <p:cNvSpPr>
            <a:spLocks noGrp="1"/>
          </p:cNvSpPr>
          <p:nvPr>
            <p:ph idx="1"/>
          </p:nvPr>
        </p:nvSpPr>
        <p:spPr/>
        <p:txBody>
          <a:bodyPr/>
          <a:lstStyle/>
          <a:p>
            <a:r>
              <a:rPr lang="en-US" dirty="0"/>
              <a:t>Can you think of any failed policy/ guideline and why do you think it failed?</a:t>
            </a:r>
          </a:p>
        </p:txBody>
      </p:sp>
      <p:pic>
        <p:nvPicPr>
          <p:cNvPr id="5" name="Picture 4">
            <a:extLst>
              <a:ext uri="{FF2B5EF4-FFF2-40B4-BE49-F238E27FC236}">
                <a16:creationId xmlns:a16="http://schemas.microsoft.com/office/drawing/2014/main" id="{7FB22830-9D65-71B3-5D53-D82A9C12F15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48050" y="2386806"/>
            <a:ext cx="4572000" cy="3228975"/>
          </a:xfrm>
          <a:prstGeom prst="rect">
            <a:avLst/>
          </a:prstGeom>
        </p:spPr>
      </p:pic>
      <p:sp>
        <p:nvSpPr>
          <p:cNvPr id="6" name="Slide Number Placeholder 5">
            <a:extLst>
              <a:ext uri="{FF2B5EF4-FFF2-40B4-BE49-F238E27FC236}">
                <a16:creationId xmlns:a16="http://schemas.microsoft.com/office/drawing/2014/main" id="{A7743DA8-62F6-84AC-2B3E-4F5B25B48479}"/>
              </a:ext>
            </a:extLst>
          </p:cNvPr>
          <p:cNvSpPr>
            <a:spLocks noGrp="1"/>
          </p:cNvSpPr>
          <p:nvPr>
            <p:ph type="sldNum" sz="quarter" idx="12"/>
          </p:nvPr>
        </p:nvSpPr>
        <p:spPr/>
        <p:txBody>
          <a:bodyPr/>
          <a:lstStyle/>
          <a:p>
            <a:fld id="{4D4C97FC-C016-4DB7-BA3E-6B9A4298C830}" type="slidenum">
              <a:rPr lang="en-US" smtClean="0"/>
              <a:t>4</a:t>
            </a:fld>
            <a:endParaRPr lang="en-US"/>
          </a:p>
        </p:txBody>
      </p:sp>
    </p:spTree>
    <p:extLst>
      <p:ext uri="{BB962C8B-B14F-4D97-AF65-F5344CB8AC3E}">
        <p14:creationId xmlns:p14="http://schemas.microsoft.com/office/powerpoint/2010/main" val="4257123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93036C-8F2D-8450-34C4-A10A791BB7DB}"/>
              </a:ext>
            </a:extLst>
          </p:cNvPr>
          <p:cNvSpPr>
            <a:spLocks noGrp="1"/>
          </p:cNvSpPr>
          <p:nvPr>
            <p:ph type="title"/>
          </p:nvPr>
        </p:nvSpPr>
        <p:spPr>
          <a:xfrm>
            <a:off x="838200" y="365125"/>
            <a:ext cx="10515600" cy="1325563"/>
          </a:xfrm>
        </p:spPr>
        <p:txBody>
          <a:bodyPr>
            <a:normAutofit/>
          </a:bodyPr>
          <a:lstStyle/>
          <a:p>
            <a:r>
              <a:rPr lang="en-US" sz="5400"/>
              <a:t> Some indicators for innovations: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F73108-9FF8-DDF7-006C-159E76D3C0C2}"/>
              </a:ext>
            </a:extLst>
          </p:cNvPr>
          <p:cNvSpPr>
            <a:spLocks noGrp="1"/>
          </p:cNvSpPr>
          <p:nvPr>
            <p:ph idx="1"/>
          </p:nvPr>
        </p:nvSpPr>
        <p:spPr>
          <a:xfrm>
            <a:off x="838200" y="1929384"/>
            <a:ext cx="10515600" cy="4251960"/>
          </a:xfrm>
        </p:spPr>
        <p:txBody>
          <a:bodyPr>
            <a:normAutofit/>
          </a:bodyPr>
          <a:lstStyle/>
          <a:p>
            <a:r>
              <a:rPr lang="en-US" sz="1700"/>
              <a:t>Innovation culture, strategy, R&amp;D input and activities, competence and knowledge, financial performance, market and network.</a:t>
            </a:r>
          </a:p>
          <a:p>
            <a:r>
              <a:rPr lang="en-US" sz="1700"/>
              <a:t>The percentage of ideas found viable for commercialisation.</a:t>
            </a:r>
          </a:p>
          <a:p>
            <a:r>
              <a:rPr lang="en-US" sz="1700"/>
              <a:t>Time to market</a:t>
            </a:r>
          </a:p>
          <a:p>
            <a:r>
              <a:rPr lang="en-US" sz="1700"/>
              <a:t>Sales rate</a:t>
            </a:r>
          </a:p>
          <a:p>
            <a:r>
              <a:rPr lang="en-US" sz="1700"/>
              <a:t>Future duration of product</a:t>
            </a:r>
          </a:p>
          <a:p>
            <a:r>
              <a:rPr lang="en-US" sz="1700"/>
              <a:t>No. newly created innovative opportunities.</a:t>
            </a:r>
          </a:p>
          <a:p>
            <a:r>
              <a:rPr lang="en-US" sz="1700"/>
              <a:t>Job created</a:t>
            </a:r>
          </a:p>
          <a:p>
            <a:r>
              <a:rPr lang="en-US" sz="1700"/>
              <a:t>Other returns on investment</a:t>
            </a:r>
          </a:p>
          <a:p>
            <a:r>
              <a:rPr lang="en-US" sz="1700"/>
              <a:t>New to market and business measures</a:t>
            </a:r>
          </a:p>
          <a:p>
            <a:r>
              <a:rPr lang="en-US" sz="1700"/>
              <a:t>Profit margin measures</a:t>
            </a:r>
          </a:p>
          <a:p>
            <a:r>
              <a:rPr lang="en-US" sz="1700"/>
              <a:t>Percentage of innovations that met financial benefit projections.</a:t>
            </a:r>
          </a:p>
        </p:txBody>
      </p:sp>
      <p:sp>
        <p:nvSpPr>
          <p:cNvPr id="4" name="Slide Number Placeholder 3">
            <a:extLst>
              <a:ext uri="{FF2B5EF4-FFF2-40B4-BE49-F238E27FC236}">
                <a16:creationId xmlns:a16="http://schemas.microsoft.com/office/drawing/2014/main" id="{21B7929C-7F8E-C9C4-9F9D-C0EE826D3B79}"/>
              </a:ext>
            </a:extLst>
          </p:cNvPr>
          <p:cNvSpPr>
            <a:spLocks noGrp="1"/>
          </p:cNvSpPr>
          <p:nvPr>
            <p:ph type="sldNum" sz="quarter" idx="12"/>
          </p:nvPr>
        </p:nvSpPr>
        <p:spPr/>
        <p:txBody>
          <a:bodyPr/>
          <a:lstStyle/>
          <a:p>
            <a:fld id="{4D4C97FC-C016-4DB7-BA3E-6B9A4298C830}" type="slidenum">
              <a:rPr lang="en-US" smtClean="0"/>
              <a:t>40</a:t>
            </a:fld>
            <a:endParaRPr lang="en-US"/>
          </a:p>
        </p:txBody>
      </p:sp>
    </p:spTree>
    <p:extLst>
      <p:ext uri="{BB962C8B-B14F-4D97-AF65-F5344CB8AC3E}">
        <p14:creationId xmlns:p14="http://schemas.microsoft.com/office/powerpoint/2010/main" val="1859553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6378B-C08D-AB26-AA0C-35D658B3A4A4}"/>
              </a:ext>
            </a:extLst>
          </p:cNvPr>
          <p:cNvSpPr>
            <a:spLocks noGrp="1"/>
          </p:cNvSpPr>
          <p:nvPr>
            <p:ph type="title"/>
          </p:nvPr>
        </p:nvSpPr>
        <p:spPr/>
        <p:txBody>
          <a:bodyPr/>
          <a:lstStyle/>
          <a:p>
            <a:r>
              <a:rPr lang="en-US"/>
              <a:t>Identify all possible options for achieving these outcomes</a:t>
            </a:r>
          </a:p>
        </p:txBody>
      </p:sp>
      <p:sp>
        <p:nvSpPr>
          <p:cNvPr id="3" name="Content Placeholder 2">
            <a:extLst>
              <a:ext uri="{FF2B5EF4-FFF2-40B4-BE49-F238E27FC236}">
                <a16:creationId xmlns:a16="http://schemas.microsoft.com/office/drawing/2014/main" id="{628E8825-0DD6-3C40-D348-668137C2C0D4}"/>
              </a:ext>
            </a:extLst>
          </p:cNvPr>
          <p:cNvSpPr>
            <a:spLocks noGrp="1"/>
          </p:cNvSpPr>
          <p:nvPr>
            <p:ph idx="1"/>
          </p:nvPr>
        </p:nvSpPr>
        <p:spPr/>
        <p:txBody>
          <a:bodyPr/>
          <a:lstStyle/>
          <a:p>
            <a:r>
              <a:rPr lang="en-US" dirty="0"/>
              <a:t>This is the place where the soundness/ quality of evidence matters.</a:t>
            </a:r>
          </a:p>
          <a:p>
            <a:r>
              <a:rPr lang="en-US" b="1" dirty="0"/>
              <a:t>Answer these questions</a:t>
            </a:r>
            <a:r>
              <a:rPr lang="en-US" dirty="0"/>
              <a:t>:</a:t>
            </a:r>
          </a:p>
          <a:p>
            <a:pPr marL="514350" indent="-514350">
              <a:buFont typeface="+mj-lt"/>
              <a:buAutoNum type="arabicPeriod"/>
            </a:pPr>
            <a:r>
              <a:rPr lang="en-US" dirty="0"/>
              <a:t>If nothing is done about the issue, what is likely to happen? Does it get worse in terms of human or financial costs? Does it get better? Does nothing happen? </a:t>
            </a:r>
          </a:p>
          <a:p>
            <a:pPr marL="514350" indent="-514350">
              <a:buFont typeface="+mj-lt"/>
              <a:buAutoNum type="arabicPeriod"/>
            </a:pPr>
            <a:r>
              <a:rPr lang="en-US" dirty="0"/>
              <a:t>How about other existing policies? Are they dealing with similar issues? Does anything have to change?</a:t>
            </a:r>
          </a:p>
          <a:p>
            <a:pPr marL="514350" indent="-514350">
              <a:buFont typeface="+mj-lt"/>
              <a:buAutoNum type="arabicPeriod"/>
            </a:pPr>
            <a:r>
              <a:rPr lang="en-US" dirty="0"/>
              <a:t>Where would change be most desirable?</a:t>
            </a:r>
          </a:p>
        </p:txBody>
      </p:sp>
      <p:sp>
        <p:nvSpPr>
          <p:cNvPr id="4" name="Slide Number Placeholder 3">
            <a:extLst>
              <a:ext uri="{FF2B5EF4-FFF2-40B4-BE49-F238E27FC236}">
                <a16:creationId xmlns:a16="http://schemas.microsoft.com/office/drawing/2014/main" id="{4990A4B2-BA43-C27F-AFDB-98E72D45AAF4}"/>
              </a:ext>
            </a:extLst>
          </p:cNvPr>
          <p:cNvSpPr>
            <a:spLocks noGrp="1"/>
          </p:cNvSpPr>
          <p:nvPr>
            <p:ph type="sldNum" sz="quarter" idx="12"/>
          </p:nvPr>
        </p:nvSpPr>
        <p:spPr/>
        <p:txBody>
          <a:bodyPr/>
          <a:lstStyle/>
          <a:p>
            <a:fld id="{4D4C97FC-C016-4DB7-BA3E-6B9A4298C830}" type="slidenum">
              <a:rPr lang="en-US" smtClean="0"/>
              <a:t>41</a:t>
            </a:fld>
            <a:endParaRPr lang="en-US"/>
          </a:p>
        </p:txBody>
      </p:sp>
    </p:spTree>
    <p:extLst>
      <p:ext uri="{BB962C8B-B14F-4D97-AF65-F5344CB8AC3E}">
        <p14:creationId xmlns:p14="http://schemas.microsoft.com/office/powerpoint/2010/main" val="1469042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F308-E2C6-FCA6-39BB-BE2CBF0FE1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2AEB00-35DC-0C7A-69D9-A54046D1F521}"/>
              </a:ext>
            </a:extLst>
          </p:cNvPr>
          <p:cNvSpPr>
            <a:spLocks noGrp="1"/>
          </p:cNvSpPr>
          <p:nvPr>
            <p:ph type="title"/>
          </p:nvPr>
        </p:nvSpPr>
        <p:spPr/>
        <p:txBody>
          <a:bodyPr/>
          <a:lstStyle/>
          <a:p>
            <a:r>
              <a:rPr lang="en-US"/>
              <a:t>Identify all possible options for achieving these outcomes</a:t>
            </a:r>
          </a:p>
        </p:txBody>
      </p:sp>
      <p:sp>
        <p:nvSpPr>
          <p:cNvPr id="3" name="Content Placeholder 2">
            <a:extLst>
              <a:ext uri="{FF2B5EF4-FFF2-40B4-BE49-F238E27FC236}">
                <a16:creationId xmlns:a16="http://schemas.microsoft.com/office/drawing/2014/main" id="{690FD68D-287F-971A-2884-5DBB0334AE74}"/>
              </a:ext>
            </a:extLst>
          </p:cNvPr>
          <p:cNvSpPr>
            <a:spLocks noGrp="1"/>
          </p:cNvSpPr>
          <p:nvPr>
            <p:ph idx="1"/>
          </p:nvPr>
        </p:nvSpPr>
        <p:spPr/>
        <p:txBody>
          <a:bodyPr>
            <a:normAutofit/>
          </a:bodyPr>
          <a:lstStyle/>
          <a:p>
            <a:r>
              <a:rPr lang="en-US" dirty="0"/>
              <a:t>This is the place where the soundness/ quality of evidence matters.</a:t>
            </a:r>
          </a:p>
          <a:p>
            <a:r>
              <a:rPr lang="en-US" b="1" dirty="0"/>
              <a:t>Answer these questions</a:t>
            </a:r>
            <a:r>
              <a:rPr lang="en-US" dirty="0"/>
              <a:t>:</a:t>
            </a:r>
          </a:p>
          <a:p>
            <a:pPr marL="0" indent="0">
              <a:buNone/>
            </a:pPr>
            <a:r>
              <a:rPr lang="en-US" dirty="0"/>
              <a:t>4. What are other policy areas with similar issues?  How have these been addressed?  Has this been successful or not?</a:t>
            </a:r>
          </a:p>
          <a:p>
            <a:pPr marL="0" indent="0">
              <a:buNone/>
            </a:pPr>
            <a:r>
              <a:rPr lang="en-US" u="sng" dirty="0"/>
              <a:t>5. What are other institutions/ countries with similar issues?  How have they addressed these?  Has this been successful or not?</a:t>
            </a:r>
          </a:p>
          <a:p>
            <a:pPr marL="0" indent="0">
              <a:buNone/>
            </a:pPr>
            <a:r>
              <a:rPr lang="en-US" dirty="0"/>
              <a:t>6. If we were to address this issue innovatively and creatively, what would solutions look like?</a:t>
            </a:r>
          </a:p>
        </p:txBody>
      </p:sp>
      <p:sp>
        <p:nvSpPr>
          <p:cNvPr id="4" name="Slide Number Placeholder 3">
            <a:extLst>
              <a:ext uri="{FF2B5EF4-FFF2-40B4-BE49-F238E27FC236}">
                <a16:creationId xmlns:a16="http://schemas.microsoft.com/office/drawing/2014/main" id="{782A56CC-13AF-4973-2C76-8030FF576350}"/>
              </a:ext>
            </a:extLst>
          </p:cNvPr>
          <p:cNvSpPr>
            <a:spLocks noGrp="1"/>
          </p:cNvSpPr>
          <p:nvPr>
            <p:ph type="sldNum" sz="quarter" idx="12"/>
          </p:nvPr>
        </p:nvSpPr>
        <p:spPr/>
        <p:txBody>
          <a:bodyPr/>
          <a:lstStyle/>
          <a:p>
            <a:fld id="{4D4C97FC-C016-4DB7-BA3E-6B9A4298C830}" type="slidenum">
              <a:rPr lang="en-US" smtClean="0"/>
              <a:t>42</a:t>
            </a:fld>
            <a:endParaRPr lang="en-US"/>
          </a:p>
        </p:txBody>
      </p:sp>
    </p:spTree>
    <p:extLst>
      <p:ext uri="{BB962C8B-B14F-4D97-AF65-F5344CB8AC3E}">
        <p14:creationId xmlns:p14="http://schemas.microsoft.com/office/powerpoint/2010/main" val="4275916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584ADF-E261-0FD6-B318-296D29271EC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401924-2206-B11A-8779-A120EB89EDD5}"/>
              </a:ext>
            </a:extLst>
          </p:cNvPr>
          <p:cNvSpPr>
            <a:spLocks noGrp="1"/>
          </p:cNvSpPr>
          <p:nvPr>
            <p:ph type="title"/>
          </p:nvPr>
        </p:nvSpPr>
        <p:spPr>
          <a:xfrm>
            <a:off x="838200" y="365125"/>
            <a:ext cx="10515600" cy="1325563"/>
          </a:xfrm>
        </p:spPr>
        <p:txBody>
          <a:bodyPr>
            <a:normAutofit/>
          </a:bodyPr>
          <a:lstStyle/>
          <a:p>
            <a:r>
              <a:rPr lang="en-US" sz="4200"/>
              <a:t>Identify all possible options for achieving these outcomes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F70110-960B-5A7C-6F4D-93F547C1DD85}"/>
              </a:ext>
            </a:extLst>
          </p:cNvPr>
          <p:cNvSpPr>
            <a:spLocks noGrp="1"/>
          </p:cNvSpPr>
          <p:nvPr>
            <p:ph idx="1"/>
          </p:nvPr>
        </p:nvSpPr>
        <p:spPr>
          <a:xfrm>
            <a:off x="838200" y="1929384"/>
            <a:ext cx="10515600" cy="4251960"/>
          </a:xfrm>
        </p:spPr>
        <p:txBody>
          <a:bodyPr>
            <a:normAutofit/>
          </a:bodyPr>
          <a:lstStyle/>
          <a:p>
            <a:r>
              <a:rPr lang="en-US" sz="2200" dirty="0"/>
              <a:t>This is the place where the soundness/ quality of evidence matters.</a:t>
            </a:r>
          </a:p>
          <a:p>
            <a:r>
              <a:rPr lang="en-US" sz="2200" b="1" dirty="0"/>
              <a:t>Answer these questions</a:t>
            </a:r>
            <a:r>
              <a:rPr lang="en-US" sz="2200" dirty="0"/>
              <a:t>:</a:t>
            </a:r>
          </a:p>
          <a:p>
            <a:pPr marL="514350" indent="-514350">
              <a:buFont typeface="+mj-lt"/>
              <a:buAutoNum type="arabicPeriod"/>
            </a:pPr>
            <a:r>
              <a:rPr lang="en-US" sz="2200" dirty="0"/>
              <a:t>What are those research stakeholders which are most affected by the problem asking for?</a:t>
            </a:r>
          </a:p>
          <a:p>
            <a:pPr marL="514350" indent="-514350">
              <a:buFont typeface="+mj-lt"/>
              <a:buAutoNum type="arabicPeriod"/>
            </a:pPr>
            <a:r>
              <a:rPr lang="en-US" sz="2200" dirty="0"/>
              <a:t>What actions can be taken to address or neutralize the causes of a problem?</a:t>
            </a:r>
          </a:p>
          <a:p>
            <a:pPr marL="514350" indent="-514350">
              <a:buFont typeface="+mj-lt"/>
              <a:buAutoNum type="arabicPeriod"/>
            </a:pPr>
            <a:r>
              <a:rPr lang="en-US" sz="2200" dirty="0"/>
              <a:t>What actions can be taken to mitigate some of the symptoms or effects of a problem?</a:t>
            </a:r>
          </a:p>
          <a:p>
            <a:pPr marL="514350" indent="-514350">
              <a:buFont typeface="+mj-lt"/>
              <a:buAutoNum type="arabicPeriod"/>
            </a:pPr>
            <a:r>
              <a:rPr lang="en-US" sz="2200" dirty="0"/>
              <a:t>What approach(es) would best meet the needs of all category of research and </a:t>
            </a:r>
            <a:r>
              <a:rPr lang="en-US" sz="2200" u="sng" dirty="0"/>
              <a:t>innovation</a:t>
            </a:r>
            <a:r>
              <a:rPr lang="en-US" sz="2200" dirty="0"/>
              <a:t> stakeholders </a:t>
            </a:r>
          </a:p>
        </p:txBody>
      </p:sp>
      <p:sp>
        <p:nvSpPr>
          <p:cNvPr id="4" name="Slide Number Placeholder 3">
            <a:extLst>
              <a:ext uri="{FF2B5EF4-FFF2-40B4-BE49-F238E27FC236}">
                <a16:creationId xmlns:a16="http://schemas.microsoft.com/office/drawing/2014/main" id="{9B139CA1-91EF-6F42-90BD-D4BA757319A2}"/>
              </a:ext>
            </a:extLst>
          </p:cNvPr>
          <p:cNvSpPr>
            <a:spLocks noGrp="1"/>
          </p:cNvSpPr>
          <p:nvPr>
            <p:ph type="sldNum" sz="quarter" idx="12"/>
          </p:nvPr>
        </p:nvSpPr>
        <p:spPr/>
        <p:txBody>
          <a:bodyPr/>
          <a:lstStyle/>
          <a:p>
            <a:fld id="{4D4C97FC-C016-4DB7-BA3E-6B9A4298C830}" type="slidenum">
              <a:rPr lang="en-US" smtClean="0"/>
              <a:t>43</a:t>
            </a:fld>
            <a:endParaRPr lang="en-US"/>
          </a:p>
        </p:txBody>
      </p:sp>
    </p:spTree>
    <p:extLst>
      <p:ext uri="{BB962C8B-B14F-4D97-AF65-F5344CB8AC3E}">
        <p14:creationId xmlns:p14="http://schemas.microsoft.com/office/powerpoint/2010/main" val="2505343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34331E-823B-BACB-7BC2-64AD0726B8C6}"/>
              </a:ext>
            </a:extLst>
          </p:cNvPr>
          <p:cNvSpPr>
            <a:spLocks noGrp="1"/>
          </p:cNvSpPr>
          <p:nvPr>
            <p:ph type="title"/>
          </p:nvPr>
        </p:nvSpPr>
        <p:spPr>
          <a:xfrm>
            <a:off x="838200" y="365125"/>
            <a:ext cx="10515600" cy="1325563"/>
          </a:xfrm>
        </p:spPr>
        <p:txBody>
          <a:bodyPr>
            <a:normAutofit/>
          </a:bodyPr>
          <a:lstStyle/>
          <a:p>
            <a:r>
              <a:rPr lang="en-US" sz="5400"/>
              <a:t>Next: Isolate the most viable option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744A4A-F0C8-3FB7-2236-C1F0A4D58CA8}"/>
              </a:ext>
            </a:extLst>
          </p:cNvPr>
          <p:cNvSpPr>
            <a:spLocks noGrp="1"/>
          </p:cNvSpPr>
          <p:nvPr>
            <p:ph idx="1"/>
          </p:nvPr>
        </p:nvSpPr>
        <p:spPr>
          <a:xfrm>
            <a:off x="838200" y="1929384"/>
            <a:ext cx="10515600" cy="4251960"/>
          </a:xfrm>
        </p:spPr>
        <p:txBody>
          <a:bodyPr>
            <a:normAutofit/>
          </a:bodyPr>
          <a:lstStyle/>
          <a:p>
            <a:r>
              <a:rPr lang="en-US" sz="2200"/>
              <a:t>Here, you apply the principle of good governance.</a:t>
            </a:r>
          </a:p>
          <a:p>
            <a:r>
              <a:rPr lang="en-US" sz="2200"/>
              <a:t>Standards for good governance require that </a:t>
            </a:r>
            <a:r>
              <a:rPr lang="en-US" sz="2200" u="sng"/>
              <a:t>all policy options are checked for risk, value for money and gender mainstreaming. </a:t>
            </a:r>
          </a:p>
          <a:p>
            <a:r>
              <a:rPr lang="en-US" sz="2200" u="sng"/>
              <a:t>Risk management</a:t>
            </a:r>
          </a:p>
          <a:p>
            <a:r>
              <a:rPr lang="en-US" sz="2200"/>
              <a:t>Check for the value for money (because it requires task payers’ money).</a:t>
            </a:r>
          </a:p>
          <a:p>
            <a:r>
              <a:rPr lang="en-US" sz="2200"/>
              <a:t>Perform a cost-effectiveness/ benefit analysis and other related cost analyses. </a:t>
            </a:r>
          </a:p>
          <a:p>
            <a:r>
              <a:rPr lang="en-US" sz="2200"/>
              <a:t>Check for evidence of bias (e,g which product/stakeholders are favoured more by this policy outcome?)</a:t>
            </a:r>
          </a:p>
        </p:txBody>
      </p:sp>
      <p:sp>
        <p:nvSpPr>
          <p:cNvPr id="4" name="Slide Number Placeholder 3">
            <a:extLst>
              <a:ext uri="{FF2B5EF4-FFF2-40B4-BE49-F238E27FC236}">
                <a16:creationId xmlns:a16="http://schemas.microsoft.com/office/drawing/2014/main" id="{FBBF4290-97DE-F294-106B-8191FF38917A}"/>
              </a:ext>
            </a:extLst>
          </p:cNvPr>
          <p:cNvSpPr>
            <a:spLocks noGrp="1"/>
          </p:cNvSpPr>
          <p:nvPr>
            <p:ph type="sldNum" sz="quarter" idx="12"/>
          </p:nvPr>
        </p:nvSpPr>
        <p:spPr/>
        <p:txBody>
          <a:bodyPr/>
          <a:lstStyle/>
          <a:p>
            <a:fld id="{4D4C97FC-C016-4DB7-BA3E-6B9A4298C830}" type="slidenum">
              <a:rPr lang="en-US" smtClean="0"/>
              <a:t>44</a:t>
            </a:fld>
            <a:endParaRPr lang="en-US"/>
          </a:p>
        </p:txBody>
      </p:sp>
    </p:spTree>
    <p:extLst>
      <p:ext uri="{BB962C8B-B14F-4D97-AF65-F5344CB8AC3E}">
        <p14:creationId xmlns:p14="http://schemas.microsoft.com/office/powerpoint/2010/main" val="184263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8630-1547-D0A3-1A86-ABAC01965894}"/>
              </a:ext>
            </a:extLst>
          </p:cNvPr>
          <p:cNvSpPr>
            <a:spLocks noGrp="1"/>
          </p:cNvSpPr>
          <p:nvPr>
            <p:ph type="title"/>
          </p:nvPr>
        </p:nvSpPr>
        <p:spPr/>
        <p:txBody>
          <a:bodyPr/>
          <a:lstStyle/>
          <a:p>
            <a:r>
              <a:rPr lang="en-US"/>
              <a:t>Next: Consider the Political Environment</a:t>
            </a:r>
          </a:p>
        </p:txBody>
      </p:sp>
      <p:sp>
        <p:nvSpPr>
          <p:cNvPr id="3" name="Content Placeholder 2">
            <a:extLst>
              <a:ext uri="{FF2B5EF4-FFF2-40B4-BE49-F238E27FC236}">
                <a16:creationId xmlns:a16="http://schemas.microsoft.com/office/drawing/2014/main" id="{9696A806-3759-CD81-9A2E-9560F9EDE628}"/>
              </a:ext>
            </a:extLst>
          </p:cNvPr>
          <p:cNvSpPr>
            <a:spLocks noGrp="1"/>
          </p:cNvSpPr>
          <p:nvPr>
            <p:ph idx="1"/>
          </p:nvPr>
        </p:nvSpPr>
        <p:spPr/>
        <p:txBody>
          <a:bodyPr/>
          <a:lstStyle/>
          <a:p>
            <a:r>
              <a:rPr lang="en-US"/>
              <a:t>Consider the realities of institutional/ government politics.</a:t>
            </a:r>
          </a:p>
          <a:p>
            <a:r>
              <a:rPr lang="en-US"/>
              <a:t>You need to prepare for constructive and destructive </a:t>
            </a:r>
            <a:r>
              <a:rPr lang="en-US" err="1"/>
              <a:t>crticisms</a:t>
            </a:r>
            <a:r>
              <a:rPr lang="en-US"/>
              <a:t> of your policy by political actors.</a:t>
            </a:r>
          </a:p>
          <a:p>
            <a:r>
              <a:rPr lang="en-US"/>
              <a:t>Questions: </a:t>
            </a:r>
          </a:p>
          <a:p>
            <a:pPr marL="514350" indent="-514350">
              <a:buFont typeface="+mj-lt"/>
              <a:buAutoNum type="arabicPeriod"/>
            </a:pPr>
            <a:r>
              <a:rPr lang="en-US"/>
              <a:t>The Environment: What is the </a:t>
            </a:r>
            <a:r>
              <a:rPr lang="en-US" b="1"/>
              <a:t>current public and major political actors’ opinion </a:t>
            </a:r>
            <a:r>
              <a:rPr lang="en-US"/>
              <a:t>about this issue?</a:t>
            </a:r>
          </a:p>
          <a:p>
            <a:pPr marL="514350" indent="-514350">
              <a:buFont typeface="+mj-lt"/>
              <a:buAutoNum type="arabicPeriod"/>
            </a:pPr>
            <a:r>
              <a:rPr lang="en-US" b="1"/>
              <a:t>The Supporters</a:t>
            </a:r>
            <a:r>
              <a:rPr lang="en-US"/>
              <a:t>:  who is likely to support the policy? Why?</a:t>
            </a:r>
          </a:p>
          <a:p>
            <a:pPr marL="0" indent="0">
              <a:buNone/>
            </a:pPr>
            <a:r>
              <a:rPr lang="en-US"/>
              <a:t>	will their support be strong or weak? How do I </a:t>
            </a:r>
            <a:r>
              <a:rPr lang="en-US" err="1"/>
              <a:t>maximise</a:t>
            </a:r>
            <a:r>
              <a:rPr lang="en-US"/>
              <a:t> their support? (lobbying/ bargaining/ negotiating?)</a:t>
            </a:r>
          </a:p>
        </p:txBody>
      </p:sp>
      <p:sp>
        <p:nvSpPr>
          <p:cNvPr id="4" name="Slide Number Placeholder 3">
            <a:extLst>
              <a:ext uri="{FF2B5EF4-FFF2-40B4-BE49-F238E27FC236}">
                <a16:creationId xmlns:a16="http://schemas.microsoft.com/office/drawing/2014/main" id="{2D24D2B8-8909-1DCA-E9DE-BAADEA33E2A8}"/>
              </a:ext>
            </a:extLst>
          </p:cNvPr>
          <p:cNvSpPr>
            <a:spLocks noGrp="1"/>
          </p:cNvSpPr>
          <p:nvPr>
            <p:ph type="sldNum" sz="quarter" idx="12"/>
          </p:nvPr>
        </p:nvSpPr>
        <p:spPr/>
        <p:txBody>
          <a:bodyPr/>
          <a:lstStyle/>
          <a:p>
            <a:fld id="{4D4C97FC-C016-4DB7-BA3E-6B9A4298C830}" type="slidenum">
              <a:rPr lang="en-US" smtClean="0"/>
              <a:t>45</a:t>
            </a:fld>
            <a:endParaRPr lang="en-US"/>
          </a:p>
        </p:txBody>
      </p:sp>
    </p:spTree>
    <p:extLst>
      <p:ext uri="{BB962C8B-B14F-4D97-AF65-F5344CB8AC3E}">
        <p14:creationId xmlns:p14="http://schemas.microsoft.com/office/powerpoint/2010/main" val="693361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70993-FA16-EE0D-A142-23AEA051E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1EB7AB-DAA3-EF20-AB46-E95C64987709}"/>
              </a:ext>
            </a:extLst>
          </p:cNvPr>
          <p:cNvSpPr>
            <a:spLocks noGrp="1"/>
          </p:cNvSpPr>
          <p:nvPr>
            <p:ph type="title"/>
          </p:nvPr>
        </p:nvSpPr>
        <p:spPr/>
        <p:txBody>
          <a:bodyPr/>
          <a:lstStyle/>
          <a:p>
            <a:r>
              <a:rPr lang="en-US"/>
              <a:t>Next: Consider the Political Environment</a:t>
            </a:r>
          </a:p>
        </p:txBody>
      </p:sp>
      <p:sp>
        <p:nvSpPr>
          <p:cNvPr id="3" name="Content Placeholder 2">
            <a:extLst>
              <a:ext uri="{FF2B5EF4-FFF2-40B4-BE49-F238E27FC236}">
                <a16:creationId xmlns:a16="http://schemas.microsoft.com/office/drawing/2014/main" id="{F4E2F1E3-F143-A25A-5266-5AF1DA4F52C5}"/>
              </a:ext>
            </a:extLst>
          </p:cNvPr>
          <p:cNvSpPr>
            <a:spLocks noGrp="1"/>
          </p:cNvSpPr>
          <p:nvPr>
            <p:ph idx="1"/>
          </p:nvPr>
        </p:nvSpPr>
        <p:spPr/>
        <p:txBody>
          <a:bodyPr>
            <a:normAutofit fontScale="92500" lnSpcReduction="20000"/>
          </a:bodyPr>
          <a:lstStyle/>
          <a:p>
            <a:r>
              <a:rPr lang="en-US"/>
              <a:t>Consider the realities of institutional/ government politics.</a:t>
            </a:r>
          </a:p>
          <a:p>
            <a:r>
              <a:rPr lang="en-US"/>
              <a:t>You need to prepare for constructive and destructive </a:t>
            </a:r>
            <a:r>
              <a:rPr lang="en-US" err="1"/>
              <a:t>crticisms</a:t>
            </a:r>
            <a:r>
              <a:rPr lang="en-US"/>
              <a:t> of your policy by political actors.</a:t>
            </a:r>
          </a:p>
          <a:p>
            <a:r>
              <a:rPr lang="en-US"/>
              <a:t>Questions: </a:t>
            </a:r>
          </a:p>
          <a:p>
            <a:pPr marL="514350" indent="-514350">
              <a:buFont typeface="+mj-lt"/>
              <a:buAutoNum type="arabicPeriod"/>
            </a:pPr>
            <a:r>
              <a:rPr lang="en-US" b="1"/>
              <a:t>Opponents</a:t>
            </a:r>
            <a:r>
              <a:rPr lang="en-US"/>
              <a:t>: who is likely to oppose the policy? </a:t>
            </a:r>
          </a:p>
          <a:p>
            <a:pPr marL="0" indent="0">
              <a:buNone/>
            </a:pPr>
            <a:r>
              <a:rPr lang="en-US"/>
              <a:t>	will their opposition be strong or weak? What will their arguments be against the policy? How can I neutralize these arguments?</a:t>
            </a:r>
          </a:p>
          <a:p>
            <a:pPr marL="0" indent="0">
              <a:buNone/>
            </a:pPr>
            <a:r>
              <a:rPr lang="en-US"/>
              <a:t>2. </a:t>
            </a:r>
            <a:r>
              <a:rPr lang="en-US" b="1"/>
              <a:t>Stakeholders</a:t>
            </a:r>
            <a:r>
              <a:rPr lang="en-US"/>
              <a:t>: who are most likely to be affected by this policy? What degree of change will they have to adjust to? What is their initial reaction likely to be? What information or interaction do they </a:t>
            </a:r>
            <a:r>
              <a:rPr lang="en-US" err="1"/>
              <a:t>needd</a:t>
            </a:r>
            <a:r>
              <a:rPr lang="en-US"/>
              <a:t> to support the policy?</a:t>
            </a:r>
          </a:p>
          <a:p>
            <a:pPr marL="0" indent="0">
              <a:buNone/>
            </a:pPr>
            <a:r>
              <a:rPr lang="en-US"/>
              <a:t>*** </a:t>
            </a:r>
            <a:r>
              <a:rPr lang="en-US" b="1"/>
              <a:t>Prepare for a compromise</a:t>
            </a:r>
            <a:r>
              <a:rPr lang="en-US"/>
              <a:t>!!!</a:t>
            </a:r>
          </a:p>
          <a:p>
            <a:pPr marL="0" indent="0">
              <a:buNone/>
            </a:pPr>
            <a:endParaRPr lang="en-US"/>
          </a:p>
        </p:txBody>
      </p:sp>
      <p:sp>
        <p:nvSpPr>
          <p:cNvPr id="4" name="Slide Number Placeholder 3">
            <a:extLst>
              <a:ext uri="{FF2B5EF4-FFF2-40B4-BE49-F238E27FC236}">
                <a16:creationId xmlns:a16="http://schemas.microsoft.com/office/drawing/2014/main" id="{B51F7F30-F920-F2D2-FDE8-8C751422B9FA}"/>
              </a:ext>
            </a:extLst>
          </p:cNvPr>
          <p:cNvSpPr>
            <a:spLocks noGrp="1"/>
          </p:cNvSpPr>
          <p:nvPr>
            <p:ph type="sldNum" sz="quarter" idx="12"/>
          </p:nvPr>
        </p:nvSpPr>
        <p:spPr/>
        <p:txBody>
          <a:bodyPr/>
          <a:lstStyle/>
          <a:p>
            <a:fld id="{4D4C97FC-C016-4DB7-BA3E-6B9A4298C830}" type="slidenum">
              <a:rPr lang="en-US" smtClean="0"/>
              <a:t>46</a:t>
            </a:fld>
            <a:endParaRPr lang="en-US"/>
          </a:p>
        </p:txBody>
      </p:sp>
    </p:spTree>
    <p:extLst>
      <p:ext uri="{BB962C8B-B14F-4D97-AF65-F5344CB8AC3E}">
        <p14:creationId xmlns:p14="http://schemas.microsoft.com/office/powerpoint/2010/main" val="290853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7D1775-DCBA-3BDD-BC23-61AB8DDE6F51}"/>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r>
              <a:rPr lang="en-US" sz="4600" kern="1200" dirty="0">
                <a:solidFill>
                  <a:schemeClr val="tx1"/>
                </a:solidFill>
                <a:latin typeface="+mj-lt"/>
                <a:ea typeface="+mj-ea"/>
                <a:cs typeface="+mj-cs"/>
              </a:rPr>
              <a:t>Use your Power-interest grid to define/ map your stakeholders. </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CF5B6AF-A818-139F-7D34-439717A303E9}"/>
              </a:ext>
            </a:extLst>
          </p:cNvPr>
          <p:cNvPicPr>
            <a:picLocks noGrp="1" noChangeAspect="1"/>
          </p:cNvPicPr>
          <p:nvPr>
            <p:ph idx="1"/>
          </p:nvPr>
        </p:nvPicPr>
        <p:blipFill>
          <a:blip r:embed="rId2"/>
          <a:stretch>
            <a:fillRect/>
          </a:stretch>
        </p:blipFill>
        <p:spPr>
          <a:xfrm>
            <a:off x="5089942" y="640080"/>
            <a:ext cx="6343324" cy="5550408"/>
          </a:xfrm>
          <a:prstGeom prst="rect">
            <a:avLst/>
          </a:prstGeom>
        </p:spPr>
      </p:pic>
      <p:sp>
        <p:nvSpPr>
          <p:cNvPr id="5" name="Slide Number Placeholder 4">
            <a:extLst>
              <a:ext uri="{FF2B5EF4-FFF2-40B4-BE49-F238E27FC236}">
                <a16:creationId xmlns:a16="http://schemas.microsoft.com/office/drawing/2014/main" id="{0AB34AEC-67EE-3DD8-2492-DD4A318349E6}"/>
              </a:ext>
            </a:extLst>
          </p:cNvPr>
          <p:cNvSpPr>
            <a:spLocks noGrp="1"/>
          </p:cNvSpPr>
          <p:nvPr>
            <p:ph type="sldNum" sz="quarter" idx="12"/>
          </p:nvPr>
        </p:nvSpPr>
        <p:spPr/>
        <p:txBody>
          <a:bodyPr/>
          <a:lstStyle/>
          <a:p>
            <a:fld id="{4D4C97FC-C016-4DB7-BA3E-6B9A4298C830}" type="slidenum">
              <a:rPr lang="en-US" smtClean="0"/>
              <a:t>47</a:t>
            </a:fld>
            <a:endParaRPr lang="en-US"/>
          </a:p>
        </p:txBody>
      </p:sp>
    </p:spTree>
    <p:extLst>
      <p:ext uri="{BB962C8B-B14F-4D97-AF65-F5344CB8AC3E}">
        <p14:creationId xmlns:p14="http://schemas.microsoft.com/office/powerpoint/2010/main" val="189740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2EF999-AD78-01DF-2AD5-939F6E9FB55C}"/>
              </a:ext>
            </a:extLst>
          </p:cNvPr>
          <p:cNvSpPr>
            <a:spLocks noGrp="1"/>
          </p:cNvSpPr>
          <p:nvPr>
            <p:ph type="title"/>
          </p:nvPr>
        </p:nvSpPr>
        <p:spPr>
          <a:xfrm>
            <a:off x="838200" y="365125"/>
            <a:ext cx="10515600" cy="1325563"/>
          </a:xfrm>
        </p:spPr>
        <p:txBody>
          <a:bodyPr>
            <a:normAutofit/>
          </a:bodyPr>
          <a:lstStyle/>
          <a:p>
            <a:r>
              <a:rPr lang="en-US" sz="5400"/>
              <a:t>Finally: Check the clarity of options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06F713-379E-C8C3-45D0-E9D2B974A7B3}"/>
              </a:ext>
            </a:extLst>
          </p:cNvPr>
          <p:cNvSpPr>
            <a:spLocks noGrp="1"/>
          </p:cNvSpPr>
          <p:nvPr>
            <p:ph idx="1"/>
          </p:nvPr>
        </p:nvSpPr>
        <p:spPr>
          <a:xfrm>
            <a:off x="838200" y="1929384"/>
            <a:ext cx="10515600" cy="4251960"/>
          </a:xfrm>
        </p:spPr>
        <p:txBody>
          <a:bodyPr>
            <a:normAutofit/>
          </a:bodyPr>
          <a:lstStyle/>
          <a:p>
            <a:r>
              <a:rPr lang="en-US" sz="2200"/>
              <a:t>The formulated policy must be clear and compelling. It must be SMART!</a:t>
            </a:r>
          </a:p>
          <a:p>
            <a:r>
              <a:rPr lang="en-US" sz="2200"/>
              <a:t>Q: If the political party is in opposition to your policy, is this the death of your dream? How about the community? </a:t>
            </a:r>
          </a:p>
        </p:txBody>
      </p:sp>
      <p:sp>
        <p:nvSpPr>
          <p:cNvPr id="4" name="Slide Number Placeholder 3">
            <a:extLst>
              <a:ext uri="{FF2B5EF4-FFF2-40B4-BE49-F238E27FC236}">
                <a16:creationId xmlns:a16="http://schemas.microsoft.com/office/drawing/2014/main" id="{D0706BA7-4E7C-BE0E-FE6F-F4A33A6A8413}"/>
              </a:ext>
            </a:extLst>
          </p:cNvPr>
          <p:cNvSpPr>
            <a:spLocks noGrp="1"/>
          </p:cNvSpPr>
          <p:nvPr>
            <p:ph type="sldNum" sz="quarter" idx="12"/>
          </p:nvPr>
        </p:nvSpPr>
        <p:spPr/>
        <p:txBody>
          <a:bodyPr/>
          <a:lstStyle/>
          <a:p>
            <a:fld id="{4D4C97FC-C016-4DB7-BA3E-6B9A4298C830}" type="slidenum">
              <a:rPr lang="en-US" smtClean="0"/>
              <a:t>48</a:t>
            </a:fld>
            <a:endParaRPr lang="en-US"/>
          </a:p>
        </p:txBody>
      </p:sp>
    </p:spTree>
    <p:extLst>
      <p:ext uri="{BB962C8B-B14F-4D97-AF65-F5344CB8AC3E}">
        <p14:creationId xmlns:p14="http://schemas.microsoft.com/office/powerpoint/2010/main" val="829771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BAF357-FFC3-7BD1-90E4-55412CEC638B}"/>
              </a:ext>
            </a:extLst>
          </p:cNvPr>
          <p:cNvSpPr>
            <a:spLocks noGrp="1"/>
          </p:cNvSpPr>
          <p:nvPr>
            <p:ph type="title"/>
          </p:nvPr>
        </p:nvSpPr>
        <p:spPr>
          <a:xfrm>
            <a:off x="838200" y="365125"/>
            <a:ext cx="10515600" cy="1325563"/>
          </a:xfrm>
        </p:spPr>
        <p:txBody>
          <a:bodyPr>
            <a:normAutofit/>
          </a:bodyPr>
          <a:lstStyle/>
          <a:p>
            <a:r>
              <a:rPr lang="en-US" sz="5400"/>
              <a:t>Communicating Policy: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2AB628-224D-1B7C-3B83-2466AF4C03CB}"/>
              </a:ext>
            </a:extLst>
          </p:cNvPr>
          <p:cNvSpPr>
            <a:spLocks noGrp="1"/>
          </p:cNvSpPr>
          <p:nvPr>
            <p:ph idx="1"/>
          </p:nvPr>
        </p:nvSpPr>
        <p:spPr>
          <a:xfrm>
            <a:off x="838200" y="1929384"/>
            <a:ext cx="10515600" cy="4251960"/>
          </a:xfrm>
        </p:spPr>
        <p:txBody>
          <a:bodyPr>
            <a:normAutofit/>
          </a:bodyPr>
          <a:lstStyle/>
          <a:p>
            <a:r>
              <a:rPr lang="en-US" sz="2200"/>
              <a:t>Effectively communicating a policy and its purpose can be just as important as the policy itself.</a:t>
            </a:r>
          </a:p>
          <a:p>
            <a:r>
              <a:rPr lang="en-US" sz="2200"/>
              <a:t>Objectives of an effectively communicating policy:</a:t>
            </a:r>
          </a:p>
          <a:p>
            <a:pPr marL="514350" indent="-514350">
              <a:buFont typeface="+mj-lt"/>
              <a:buAutoNum type="arabicPeriod"/>
            </a:pPr>
            <a:r>
              <a:rPr lang="en-US" sz="2200"/>
              <a:t>Inform the general public, and particularly those who will be affected, about the policy.</a:t>
            </a:r>
          </a:p>
          <a:p>
            <a:pPr marL="514350" indent="-514350">
              <a:buFont typeface="+mj-lt"/>
              <a:buAutoNum type="arabicPeriod"/>
            </a:pPr>
            <a:r>
              <a:rPr lang="en-US" sz="2200"/>
              <a:t>Mobilize stakeholders who will be involved in implementing the policy</a:t>
            </a:r>
          </a:p>
          <a:p>
            <a:pPr marL="514350" indent="-514350">
              <a:buFont typeface="+mj-lt"/>
              <a:buAutoNum type="arabicPeriod"/>
            </a:pPr>
            <a:r>
              <a:rPr lang="en-US" sz="2200"/>
              <a:t>Help change attitudes or behaviour targeted by the policy.</a:t>
            </a:r>
          </a:p>
          <a:p>
            <a:pPr marL="514350" indent="-514350">
              <a:buFont typeface="+mj-lt"/>
              <a:buAutoNum type="arabicPeriod"/>
            </a:pPr>
            <a:r>
              <a:rPr lang="en-US" sz="2200"/>
              <a:t>Simplify complex issues so that they are better understood.</a:t>
            </a:r>
          </a:p>
          <a:p>
            <a:pPr marL="514350" indent="-514350">
              <a:buFont typeface="+mj-lt"/>
              <a:buAutoNum type="arabicPeriod"/>
            </a:pPr>
            <a:r>
              <a:rPr lang="en-US" sz="2200"/>
              <a:t>Prepare relevant Governments departments and agencies to respond. </a:t>
            </a:r>
          </a:p>
        </p:txBody>
      </p:sp>
      <p:sp>
        <p:nvSpPr>
          <p:cNvPr id="4" name="Slide Number Placeholder 3">
            <a:extLst>
              <a:ext uri="{FF2B5EF4-FFF2-40B4-BE49-F238E27FC236}">
                <a16:creationId xmlns:a16="http://schemas.microsoft.com/office/drawing/2014/main" id="{74BD4B27-9EA9-9B39-F5EF-CAA514202296}"/>
              </a:ext>
            </a:extLst>
          </p:cNvPr>
          <p:cNvSpPr>
            <a:spLocks noGrp="1"/>
          </p:cNvSpPr>
          <p:nvPr>
            <p:ph type="sldNum" sz="quarter" idx="12"/>
          </p:nvPr>
        </p:nvSpPr>
        <p:spPr/>
        <p:txBody>
          <a:bodyPr/>
          <a:lstStyle/>
          <a:p>
            <a:fld id="{4D4C97FC-C016-4DB7-BA3E-6B9A4298C830}" type="slidenum">
              <a:rPr lang="en-US" smtClean="0"/>
              <a:t>49</a:t>
            </a:fld>
            <a:endParaRPr lang="en-US"/>
          </a:p>
        </p:txBody>
      </p:sp>
    </p:spTree>
    <p:extLst>
      <p:ext uri="{BB962C8B-B14F-4D97-AF65-F5344CB8AC3E}">
        <p14:creationId xmlns:p14="http://schemas.microsoft.com/office/powerpoint/2010/main" val="1509750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8B4E11-562C-34B8-1904-0130381C8DFA}"/>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4000" dirty="0">
                <a:solidFill>
                  <a:srgbClr val="FFFFFF"/>
                </a:solidFill>
              </a:rPr>
              <a:t>Policies and Guidelines fail</a:t>
            </a:r>
            <a:endParaRPr lang="en-US" sz="4000" kern="1200" dirty="0">
              <a:solidFill>
                <a:srgbClr val="FFFFFF"/>
              </a:solidFill>
              <a:latin typeface="+mj-lt"/>
              <a:ea typeface="+mj-ea"/>
              <a:cs typeface="+mj-cs"/>
            </a:endParaRPr>
          </a:p>
        </p:txBody>
      </p:sp>
      <p:pic>
        <p:nvPicPr>
          <p:cNvPr id="11" name="Picture 10">
            <a:extLst>
              <a:ext uri="{FF2B5EF4-FFF2-40B4-BE49-F238E27FC236}">
                <a16:creationId xmlns:a16="http://schemas.microsoft.com/office/drawing/2014/main" id="{039A8885-41A6-734F-4F5C-0B1C0866C4B2}"/>
              </a:ext>
            </a:extLst>
          </p:cNvPr>
          <p:cNvPicPr>
            <a:picLocks noChangeAspect="1"/>
          </p:cNvPicPr>
          <p:nvPr/>
        </p:nvPicPr>
        <p:blipFill>
          <a:blip r:embed="rId2"/>
          <a:stretch>
            <a:fillRect/>
          </a:stretch>
        </p:blipFill>
        <p:spPr>
          <a:xfrm>
            <a:off x="307840" y="584978"/>
            <a:ext cx="3793472" cy="3584831"/>
          </a:xfrm>
          <a:prstGeom prst="rect">
            <a:avLst/>
          </a:prstGeom>
        </p:spPr>
      </p:pic>
      <p:pic>
        <p:nvPicPr>
          <p:cNvPr id="5" name="Content Placeholder 4">
            <a:extLst>
              <a:ext uri="{FF2B5EF4-FFF2-40B4-BE49-F238E27FC236}">
                <a16:creationId xmlns:a16="http://schemas.microsoft.com/office/drawing/2014/main" id="{53532BD8-00B1-86AC-E367-EB623811EAB8}"/>
              </a:ext>
            </a:extLst>
          </p:cNvPr>
          <p:cNvPicPr>
            <a:picLocks noGrp="1" noChangeAspect="1"/>
          </p:cNvPicPr>
          <p:nvPr>
            <p:ph idx="1"/>
          </p:nvPr>
        </p:nvPicPr>
        <p:blipFill>
          <a:blip r:embed="rId3"/>
          <a:stretch>
            <a:fillRect/>
          </a:stretch>
        </p:blipFill>
        <p:spPr>
          <a:xfrm>
            <a:off x="4194959" y="676676"/>
            <a:ext cx="3797570" cy="1300667"/>
          </a:xfrm>
          <a:prstGeom prst="rect">
            <a:avLst/>
          </a:prstGeom>
        </p:spPr>
      </p:pic>
      <p:pic>
        <p:nvPicPr>
          <p:cNvPr id="9" name="Picture 8">
            <a:extLst>
              <a:ext uri="{FF2B5EF4-FFF2-40B4-BE49-F238E27FC236}">
                <a16:creationId xmlns:a16="http://schemas.microsoft.com/office/drawing/2014/main" id="{9684E25E-2CBB-F396-43BE-C84122DC1447}"/>
              </a:ext>
            </a:extLst>
          </p:cNvPr>
          <p:cNvPicPr>
            <a:picLocks noChangeAspect="1"/>
          </p:cNvPicPr>
          <p:nvPr/>
        </p:nvPicPr>
        <p:blipFill>
          <a:blip r:embed="rId4"/>
          <a:stretch>
            <a:fillRect/>
          </a:stretch>
        </p:blipFill>
        <p:spPr>
          <a:xfrm>
            <a:off x="4190180" y="2636843"/>
            <a:ext cx="3794760" cy="1584312"/>
          </a:xfrm>
          <a:prstGeom prst="rect">
            <a:avLst/>
          </a:prstGeom>
        </p:spPr>
      </p:pic>
      <p:pic>
        <p:nvPicPr>
          <p:cNvPr id="15" name="Picture 14">
            <a:extLst>
              <a:ext uri="{FF2B5EF4-FFF2-40B4-BE49-F238E27FC236}">
                <a16:creationId xmlns:a16="http://schemas.microsoft.com/office/drawing/2014/main" id="{6CADE134-C727-160D-EFF8-AD6EAA75C7FC}"/>
              </a:ext>
            </a:extLst>
          </p:cNvPr>
          <p:cNvPicPr>
            <a:picLocks noChangeAspect="1"/>
          </p:cNvPicPr>
          <p:nvPr/>
        </p:nvPicPr>
        <p:blipFill>
          <a:blip r:embed="rId5"/>
          <a:stretch>
            <a:fillRect/>
          </a:stretch>
        </p:blipFill>
        <p:spPr>
          <a:xfrm>
            <a:off x="8086176" y="1275978"/>
            <a:ext cx="3797984" cy="2202830"/>
          </a:xfrm>
          <a:prstGeom prst="rect">
            <a:avLst/>
          </a:prstGeom>
        </p:spPr>
      </p:pic>
      <p:cxnSp>
        <p:nvCxnSpPr>
          <p:cNvPr id="49" name="Straight Connector 48">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5C0ED37-C7FB-18B2-A58F-F970A21E3A14}"/>
              </a:ext>
            </a:extLst>
          </p:cNvPr>
          <p:cNvPicPr>
            <a:picLocks noChangeAspect="1"/>
          </p:cNvPicPr>
          <p:nvPr/>
        </p:nvPicPr>
        <p:blipFill>
          <a:blip r:embed="rId6"/>
          <a:stretch>
            <a:fillRect/>
          </a:stretch>
        </p:blipFill>
        <p:spPr>
          <a:xfrm>
            <a:off x="307840" y="4767295"/>
            <a:ext cx="3794760" cy="1527390"/>
          </a:xfrm>
          <a:prstGeom prst="rect">
            <a:avLst/>
          </a:prstGeom>
        </p:spPr>
      </p:pic>
      <p:sp>
        <p:nvSpPr>
          <p:cNvPr id="16" name="Slide Number Placeholder 15">
            <a:extLst>
              <a:ext uri="{FF2B5EF4-FFF2-40B4-BE49-F238E27FC236}">
                <a16:creationId xmlns:a16="http://schemas.microsoft.com/office/drawing/2014/main" id="{7F4E4382-CBA8-17A5-EA6B-6E8F693E0E69}"/>
              </a:ext>
            </a:extLst>
          </p:cNvPr>
          <p:cNvSpPr>
            <a:spLocks noGrp="1"/>
          </p:cNvSpPr>
          <p:nvPr>
            <p:ph type="sldNum" sz="quarter" idx="12"/>
          </p:nvPr>
        </p:nvSpPr>
        <p:spPr/>
        <p:txBody>
          <a:bodyPr/>
          <a:lstStyle/>
          <a:p>
            <a:fld id="{4D4C97FC-C016-4DB7-BA3E-6B9A4298C830}" type="slidenum">
              <a:rPr lang="en-US" smtClean="0"/>
              <a:t>5</a:t>
            </a:fld>
            <a:endParaRPr lang="en-US"/>
          </a:p>
        </p:txBody>
      </p:sp>
    </p:spTree>
    <p:extLst>
      <p:ext uri="{BB962C8B-B14F-4D97-AF65-F5344CB8AC3E}">
        <p14:creationId xmlns:p14="http://schemas.microsoft.com/office/powerpoint/2010/main" val="82759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F7EBFF-482D-9452-974A-2149F1E88F4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Policy Communication Framework</a:t>
            </a:r>
          </a:p>
        </p:txBody>
      </p:sp>
      <p:graphicFrame>
        <p:nvGraphicFramePr>
          <p:cNvPr id="7" name="Content Placeholder 6">
            <a:extLst>
              <a:ext uri="{FF2B5EF4-FFF2-40B4-BE49-F238E27FC236}">
                <a16:creationId xmlns:a16="http://schemas.microsoft.com/office/drawing/2014/main" id="{A888C7B4-F770-EB8B-BFC6-C83BEA22E8E2}"/>
              </a:ext>
            </a:extLst>
          </p:cNvPr>
          <p:cNvGraphicFramePr>
            <a:graphicFrameLocks noGrp="1"/>
          </p:cNvGraphicFramePr>
          <p:nvPr>
            <p:ph idx="1"/>
            <p:extLst>
              <p:ext uri="{D42A27DB-BD31-4B8C-83A1-F6EECF244321}">
                <p14:modId xmlns:p14="http://schemas.microsoft.com/office/powerpoint/2010/main" val="3458169314"/>
              </p:ext>
            </p:extLst>
          </p:nvPr>
        </p:nvGraphicFramePr>
        <p:xfrm>
          <a:off x="1492186" y="1675227"/>
          <a:ext cx="9207628" cy="4394201"/>
        </p:xfrm>
        <a:graphic>
          <a:graphicData uri="http://schemas.openxmlformats.org/drawingml/2006/table">
            <a:tbl>
              <a:tblPr firstRow="1" bandRow="1">
                <a:noFill/>
                <a:tableStyleId>{5C22544A-7EE6-4342-B048-85BDC9FD1C3A}</a:tableStyleId>
              </a:tblPr>
              <a:tblGrid>
                <a:gridCol w="3506820">
                  <a:extLst>
                    <a:ext uri="{9D8B030D-6E8A-4147-A177-3AD203B41FA5}">
                      <a16:colId xmlns:a16="http://schemas.microsoft.com/office/drawing/2014/main" val="831181124"/>
                    </a:ext>
                  </a:extLst>
                </a:gridCol>
                <a:gridCol w="4935406">
                  <a:extLst>
                    <a:ext uri="{9D8B030D-6E8A-4147-A177-3AD203B41FA5}">
                      <a16:colId xmlns:a16="http://schemas.microsoft.com/office/drawing/2014/main" val="2482204406"/>
                    </a:ext>
                  </a:extLst>
                </a:gridCol>
                <a:gridCol w="765402">
                  <a:extLst>
                    <a:ext uri="{9D8B030D-6E8A-4147-A177-3AD203B41FA5}">
                      <a16:colId xmlns:a16="http://schemas.microsoft.com/office/drawing/2014/main" val="129744429"/>
                    </a:ext>
                  </a:extLst>
                </a:gridCol>
              </a:tblGrid>
              <a:tr h="680019">
                <a:tc>
                  <a:txBody>
                    <a:bodyPr/>
                    <a:lstStyle/>
                    <a:p>
                      <a:r>
                        <a:rPr lang="en-US" sz="1600" b="1" cap="none" spc="0">
                          <a:solidFill>
                            <a:schemeClr val="tx1"/>
                          </a:solidFill>
                        </a:rPr>
                        <a:t>Problems</a:t>
                      </a:r>
                    </a:p>
                  </a:txBody>
                  <a:tcPr marL="64038" marR="91482" marT="18296" marB="137223" anchor="b">
                    <a:lnL w="12700" cmpd="sng">
                      <a:noFill/>
                    </a:lnL>
                    <a:lnR w="12700" cmpd="sng">
                      <a:noFill/>
                    </a:lnR>
                    <a:lnT w="9525" cap="flat" cmpd="sng" algn="ctr">
                      <a:noFill/>
                      <a:prstDash val="solid"/>
                    </a:lnT>
                    <a:lnB w="38100" cmpd="sng">
                      <a:noFill/>
                    </a:lnB>
                    <a:noFill/>
                  </a:tcPr>
                </a:tc>
                <a:tc>
                  <a:txBody>
                    <a:bodyPr/>
                    <a:lstStyle/>
                    <a:p>
                      <a:r>
                        <a:rPr lang="en-US" sz="1600" b="1" cap="none" spc="0">
                          <a:solidFill>
                            <a:schemeClr val="tx1"/>
                          </a:solidFill>
                        </a:rPr>
                        <a:t>One or two sentences defining or describing the problem</a:t>
                      </a:r>
                    </a:p>
                  </a:txBody>
                  <a:tcPr marL="64038" marR="91482" marT="18296" marB="137223" anchor="b">
                    <a:lnL w="12700" cmpd="sng">
                      <a:noFill/>
                    </a:lnL>
                    <a:lnR w="12700" cmpd="sng">
                      <a:noFill/>
                    </a:lnR>
                    <a:lnT w="9525" cap="flat" cmpd="sng" algn="ctr">
                      <a:noFill/>
                      <a:prstDash val="solid"/>
                    </a:lnT>
                    <a:lnB w="38100" cmpd="sng">
                      <a:noFill/>
                    </a:lnB>
                    <a:noFill/>
                  </a:tcPr>
                </a:tc>
                <a:tc>
                  <a:txBody>
                    <a:bodyPr/>
                    <a:lstStyle/>
                    <a:p>
                      <a:endParaRPr lang="en-US" sz="1600" b="1" cap="none" spc="0">
                        <a:solidFill>
                          <a:schemeClr val="tx1"/>
                        </a:solidFill>
                      </a:endParaRPr>
                    </a:p>
                  </a:txBody>
                  <a:tcPr marL="64038" marR="91482" marT="18296" marB="137223"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754559692"/>
                  </a:ext>
                </a:extLst>
              </a:tr>
              <a:tr h="375078">
                <a:tc>
                  <a:txBody>
                    <a:bodyPr/>
                    <a:lstStyle/>
                    <a:p>
                      <a:r>
                        <a:rPr lang="en-US" sz="1200" cap="none" spc="0">
                          <a:solidFill>
                            <a:schemeClr val="tx1"/>
                          </a:solidFill>
                        </a:rPr>
                        <a:t>Reasons for bringing the problem forward</a:t>
                      </a:r>
                    </a:p>
                  </a:txBody>
                  <a:tcPr marL="64038" marR="91482" marT="18296" marB="137223">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r>
                        <a:rPr lang="en-US" sz="1200" cap="none" spc="0">
                          <a:solidFill>
                            <a:schemeClr val="tx1"/>
                          </a:solidFill>
                        </a:rPr>
                        <a:t>Explain why the problem is being brought forward</a:t>
                      </a:r>
                    </a:p>
                  </a:txBody>
                  <a:tcPr marL="64038" marR="91482" marT="18296" marB="137223">
                    <a:lnL w="12700" cmpd="sng">
                      <a:noFill/>
                      <a:prstDash val="solid"/>
                    </a:lnL>
                    <a:lnR w="12700" cmpd="sng">
                      <a:noFill/>
                      <a:prstDash val="solid"/>
                    </a:lnR>
                    <a:lnT w="38100" cmpd="sng">
                      <a:noFill/>
                    </a:lnT>
                    <a:lnB w="9525" cap="flat" cmpd="sng" algn="ctr">
                      <a:noFill/>
                      <a:prstDash val="solid"/>
                    </a:lnB>
                    <a:noFill/>
                  </a:tcPr>
                </a:tc>
                <a:tc>
                  <a:txBody>
                    <a:bodyPr/>
                    <a:lstStyle/>
                    <a:p>
                      <a:endParaRPr lang="en-US" sz="1200" cap="none" spc="0">
                        <a:solidFill>
                          <a:schemeClr val="tx1"/>
                        </a:solidFill>
                      </a:endParaRPr>
                    </a:p>
                  </a:txBody>
                  <a:tcPr marL="64038" marR="91482" marT="18296" marB="137223">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475843186"/>
                  </a:ext>
                </a:extLst>
              </a:tr>
              <a:tr h="375078">
                <a:tc>
                  <a:txBody>
                    <a:bodyPr/>
                    <a:lstStyle/>
                    <a:p>
                      <a:r>
                        <a:rPr lang="en-US" sz="1200" cap="none" spc="0">
                          <a:solidFill>
                            <a:schemeClr val="tx1"/>
                          </a:solidFill>
                        </a:rPr>
                        <a:t>symptoms</a:t>
                      </a:r>
                    </a:p>
                  </a:txBody>
                  <a:tcPr marL="64038" marR="91482" marT="18296" marB="137223">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US" sz="1200" cap="none" spc="0">
                          <a:solidFill>
                            <a:schemeClr val="tx1"/>
                          </a:solidFill>
                        </a:rPr>
                        <a:t>List how the problem manifests</a:t>
                      </a:r>
                    </a:p>
                  </a:txBody>
                  <a:tcPr marL="64038" marR="91482" marT="18296" marB="13722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endParaRPr lang="en-US" sz="1200" cap="none" spc="0">
                        <a:solidFill>
                          <a:schemeClr val="tx1"/>
                        </a:solidFill>
                      </a:endParaRPr>
                    </a:p>
                  </a:txBody>
                  <a:tcPr marL="64038" marR="91482" marT="18296" marB="13722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60875860"/>
                  </a:ext>
                </a:extLst>
              </a:tr>
              <a:tr h="558042">
                <a:tc>
                  <a:txBody>
                    <a:bodyPr/>
                    <a:lstStyle/>
                    <a:p>
                      <a:r>
                        <a:rPr lang="en-US" sz="1200" cap="none" spc="0">
                          <a:solidFill>
                            <a:schemeClr val="tx1"/>
                          </a:solidFill>
                        </a:rPr>
                        <a:t>Elaborate on the symptoms</a:t>
                      </a:r>
                    </a:p>
                  </a:txBody>
                  <a:tcPr marL="64038" marR="91482" marT="18296" marB="137223">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en-US" sz="1200" cap="none" spc="0">
                          <a:solidFill>
                            <a:schemeClr val="tx1"/>
                          </a:solidFill>
                        </a:rPr>
                        <a:t>For each symptom listed, explain what is happening and the impact of the symptoms ( why it matters)</a:t>
                      </a:r>
                    </a:p>
                  </a:txBody>
                  <a:tcPr marL="64038" marR="91482" marT="18296" marB="137223">
                    <a:lnL w="12700" cmpd="sng">
                      <a:noFill/>
                      <a:prstDash val="solid"/>
                    </a:lnL>
                    <a:lnR w="12700" cmpd="sng">
                      <a:noFill/>
                      <a:prstDash val="solid"/>
                    </a:lnR>
                    <a:lnT w="12700" cmpd="sng">
                      <a:noFill/>
                      <a:prstDash val="solid"/>
                    </a:lnT>
                    <a:lnB w="9525" cap="flat" cmpd="sng" algn="ctr">
                      <a:noFill/>
                      <a:prstDash val="solid"/>
                    </a:lnB>
                    <a:noFill/>
                  </a:tcPr>
                </a:tc>
                <a:tc>
                  <a:txBody>
                    <a:bodyPr/>
                    <a:lstStyle/>
                    <a:p>
                      <a:endParaRPr lang="en-US" sz="1200" cap="none" spc="0">
                        <a:solidFill>
                          <a:schemeClr val="tx1"/>
                        </a:solidFill>
                      </a:endParaRPr>
                    </a:p>
                  </a:txBody>
                  <a:tcPr marL="64038" marR="91482" marT="18296" marB="137223">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605265327"/>
                  </a:ext>
                </a:extLst>
              </a:tr>
              <a:tr h="923971">
                <a:tc>
                  <a:txBody>
                    <a:bodyPr/>
                    <a:lstStyle/>
                    <a:p>
                      <a:r>
                        <a:rPr lang="en-US" sz="1200" cap="none" spc="0">
                          <a:solidFill>
                            <a:schemeClr val="tx1"/>
                          </a:solidFill>
                        </a:rPr>
                        <a:t>context</a:t>
                      </a:r>
                    </a:p>
                  </a:txBody>
                  <a:tcPr marL="64038" marR="91482" marT="18296" marB="137223">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US" sz="1200" cap="none" spc="0">
                          <a:solidFill>
                            <a:schemeClr val="tx1"/>
                          </a:solidFill>
                        </a:rPr>
                        <a:t>Explain the history of the problem:</a:t>
                      </a:r>
                    </a:p>
                    <a:p>
                      <a:pPr marL="342900" indent="-342900">
                        <a:buAutoNum type="arabicPeriod"/>
                      </a:pPr>
                      <a:r>
                        <a:rPr lang="en-US" sz="1200" cap="none" spc="0">
                          <a:solidFill>
                            <a:schemeClr val="tx1"/>
                          </a:solidFill>
                        </a:rPr>
                        <a:t>What are the trends that contributed to the problem?</a:t>
                      </a:r>
                    </a:p>
                    <a:p>
                      <a:pPr marL="342900" indent="-342900">
                        <a:buAutoNum type="arabicPeriod"/>
                      </a:pPr>
                      <a:r>
                        <a:rPr lang="en-US" sz="1200" cap="none" spc="0">
                          <a:solidFill>
                            <a:schemeClr val="tx1"/>
                          </a:solidFill>
                        </a:rPr>
                        <a:t>Are other geographical locations (universities, research institutions, etc) facing the same situation.</a:t>
                      </a:r>
                    </a:p>
                  </a:txBody>
                  <a:tcPr marL="64038" marR="91482" marT="18296" marB="13722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endParaRPr lang="en-US" sz="1200" cap="none" spc="0">
                        <a:solidFill>
                          <a:schemeClr val="tx1"/>
                        </a:solidFill>
                      </a:endParaRPr>
                    </a:p>
                  </a:txBody>
                  <a:tcPr marL="64038" marR="91482" marT="18296" marB="13722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833631834"/>
                  </a:ext>
                </a:extLst>
              </a:tr>
              <a:tr h="923971">
                <a:tc>
                  <a:txBody>
                    <a:bodyPr/>
                    <a:lstStyle/>
                    <a:p>
                      <a:r>
                        <a:rPr lang="en-US" sz="1200" cap="none" spc="0">
                          <a:solidFill>
                            <a:schemeClr val="tx1"/>
                          </a:solidFill>
                        </a:rPr>
                        <a:t>The desired change (outcome)</a:t>
                      </a:r>
                    </a:p>
                  </a:txBody>
                  <a:tcPr marL="64038" marR="91482" marT="18296" marB="137223">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en-US" sz="1200" cap="none" spc="0">
                          <a:solidFill>
                            <a:schemeClr val="tx1"/>
                          </a:solidFill>
                        </a:rPr>
                        <a:t>Describe the change that the policy response is expected to achieve (the outcomes).</a:t>
                      </a:r>
                    </a:p>
                    <a:p>
                      <a:r>
                        <a:rPr lang="en-US" sz="1200" cap="none" spc="0">
                          <a:solidFill>
                            <a:schemeClr val="tx1"/>
                          </a:solidFill>
                        </a:rPr>
                        <a:t>Outline the benefits of implementing the policy. Note: focus on benefits not the features.</a:t>
                      </a:r>
                    </a:p>
                  </a:txBody>
                  <a:tcPr marL="64038" marR="91482" marT="18296" marB="137223">
                    <a:lnL w="12700" cmpd="sng">
                      <a:noFill/>
                      <a:prstDash val="solid"/>
                    </a:lnL>
                    <a:lnR w="12700" cmpd="sng">
                      <a:noFill/>
                      <a:prstDash val="solid"/>
                    </a:lnR>
                    <a:lnT w="12700" cmpd="sng">
                      <a:noFill/>
                      <a:prstDash val="solid"/>
                    </a:lnT>
                    <a:lnB w="9525" cap="flat" cmpd="sng" algn="ctr">
                      <a:noFill/>
                      <a:prstDash val="solid"/>
                    </a:lnB>
                    <a:noFill/>
                  </a:tcPr>
                </a:tc>
                <a:tc>
                  <a:txBody>
                    <a:bodyPr/>
                    <a:lstStyle/>
                    <a:p>
                      <a:endParaRPr lang="en-US" sz="1200" cap="none" spc="0">
                        <a:solidFill>
                          <a:schemeClr val="tx1"/>
                        </a:solidFill>
                      </a:endParaRPr>
                    </a:p>
                  </a:txBody>
                  <a:tcPr marL="64038" marR="91482" marT="18296" marB="137223">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3603896846"/>
                  </a:ext>
                </a:extLst>
              </a:tr>
              <a:tr h="558042">
                <a:tc>
                  <a:txBody>
                    <a:bodyPr/>
                    <a:lstStyle/>
                    <a:p>
                      <a:r>
                        <a:rPr lang="en-US" sz="1200" cap="none" spc="0">
                          <a:solidFill>
                            <a:schemeClr val="tx1"/>
                          </a:solidFill>
                        </a:rPr>
                        <a:t>Policy recommendation</a:t>
                      </a:r>
                    </a:p>
                  </a:txBody>
                  <a:tcPr marL="64038" marR="91482" marT="18296" marB="137223">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US" sz="1200" cap="none" spc="0">
                          <a:solidFill>
                            <a:schemeClr val="tx1"/>
                          </a:solidFill>
                        </a:rPr>
                        <a:t>Recommend a course of action including policy instruments.</a:t>
                      </a:r>
                    </a:p>
                    <a:p>
                      <a:r>
                        <a:rPr lang="en-US" sz="1200" cap="none" spc="0">
                          <a:solidFill>
                            <a:schemeClr val="tx1"/>
                          </a:solidFill>
                        </a:rPr>
                        <a:t>Describe your policy framed as a solution to the problem.</a:t>
                      </a:r>
                    </a:p>
                  </a:txBody>
                  <a:tcPr marL="64038" marR="91482" marT="18296" marB="13722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endParaRPr lang="en-US" sz="1200" cap="none" spc="0">
                        <a:solidFill>
                          <a:schemeClr val="tx1"/>
                        </a:solidFill>
                      </a:endParaRPr>
                    </a:p>
                  </a:txBody>
                  <a:tcPr marL="64038" marR="91482" marT="18296" marB="13722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775193802"/>
                  </a:ext>
                </a:extLst>
              </a:tr>
            </a:tbl>
          </a:graphicData>
        </a:graphic>
      </p:graphicFrame>
      <p:sp>
        <p:nvSpPr>
          <p:cNvPr id="3" name="Slide Number Placeholder 2">
            <a:extLst>
              <a:ext uri="{FF2B5EF4-FFF2-40B4-BE49-F238E27FC236}">
                <a16:creationId xmlns:a16="http://schemas.microsoft.com/office/drawing/2014/main" id="{38EA6705-2549-6563-2AB8-41D92B91C608}"/>
              </a:ext>
            </a:extLst>
          </p:cNvPr>
          <p:cNvSpPr>
            <a:spLocks noGrp="1"/>
          </p:cNvSpPr>
          <p:nvPr>
            <p:ph type="sldNum" sz="quarter" idx="12"/>
          </p:nvPr>
        </p:nvSpPr>
        <p:spPr/>
        <p:txBody>
          <a:bodyPr/>
          <a:lstStyle/>
          <a:p>
            <a:fld id="{4D4C97FC-C016-4DB7-BA3E-6B9A4298C830}" type="slidenum">
              <a:rPr lang="en-US" smtClean="0"/>
              <a:t>50</a:t>
            </a:fld>
            <a:endParaRPr lang="en-US"/>
          </a:p>
        </p:txBody>
      </p:sp>
    </p:spTree>
    <p:extLst>
      <p:ext uri="{BB962C8B-B14F-4D97-AF65-F5344CB8AC3E}">
        <p14:creationId xmlns:p14="http://schemas.microsoft.com/office/powerpoint/2010/main" val="920720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34E91A-12B2-CDB3-9A08-0B49772E0B90}"/>
              </a:ext>
            </a:extLst>
          </p:cNvPr>
          <p:cNvSpPr>
            <a:spLocks noGrp="1"/>
          </p:cNvSpPr>
          <p:nvPr>
            <p:ph type="title"/>
          </p:nvPr>
        </p:nvSpPr>
        <p:spPr>
          <a:xfrm>
            <a:off x="4797501" y="329184"/>
            <a:ext cx="6755626" cy="1783080"/>
          </a:xfrm>
        </p:spPr>
        <p:txBody>
          <a:bodyPr anchor="b">
            <a:normAutofit fontScale="90000"/>
          </a:bodyPr>
          <a:lstStyle/>
          <a:p>
            <a:r>
              <a:rPr lang="en-US" sz="5400" dirty="0"/>
              <a:t>Why policy and Guidelines fails-revisited!</a:t>
            </a:r>
          </a:p>
        </p:txBody>
      </p:sp>
      <p:pic>
        <p:nvPicPr>
          <p:cNvPr id="5" name="Picture 4">
            <a:extLst>
              <a:ext uri="{FF2B5EF4-FFF2-40B4-BE49-F238E27FC236}">
                <a16:creationId xmlns:a16="http://schemas.microsoft.com/office/drawing/2014/main" id="{9A4DBE8C-D337-6566-6D5D-910DD41CB877}"/>
              </a:ext>
            </a:extLst>
          </p:cNvPr>
          <p:cNvPicPr>
            <a:picLocks noChangeAspect="1"/>
          </p:cNvPicPr>
          <p:nvPr/>
        </p:nvPicPr>
        <p:blipFill>
          <a:blip r:embed="rId2"/>
          <a:stretch>
            <a:fillRect/>
          </a:stretch>
        </p:blipFill>
        <p:spPr>
          <a:xfrm>
            <a:off x="320040" y="719397"/>
            <a:ext cx="4014216" cy="2468742"/>
          </a:xfrm>
          <a:prstGeom prst="rect">
            <a:avLst/>
          </a:prstGeom>
        </p:spPr>
      </p:pic>
      <p:sp>
        <p:nvSpPr>
          <p:cNvPr id="14"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18A2FE4-9109-8C11-FC06-506EC80412D0}"/>
              </a:ext>
            </a:extLst>
          </p:cNvPr>
          <p:cNvPicPr>
            <a:picLocks noChangeAspect="1"/>
          </p:cNvPicPr>
          <p:nvPr/>
        </p:nvPicPr>
        <p:blipFill>
          <a:blip r:embed="rId3"/>
          <a:stretch>
            <a:fillRect/>
          </a:stretch>
        </p:blipFill>
        <p:spPr>
          <a:xfrm>
            <a:off x="320040" y="4155063"/>
            <a:ext cx="3995928" cy="2087872"/>
          </a:xfrm>
          <a:prstGeom prst="rect">
            <a:avLst/>
          </a:prstGeom>
        </p:spPr>
      </p:pic>
      <p:sp>
        <p:nvSpPr>
          <p:cNvPr id="3" name="Content Placeholder 2">
            <a:extLst>
              <a:ext uri="{FF2B5EF4-FFF2-40B4-BE49-F238E27FC236}">
                <a16:creationId xmlns:a16="http://schemas.microsoft.com/office/drawing/2014/main" id="{A245B8D9-3694-5CFF-38EB-812992E9A80E}"/>
              </a:ext>
            </a:extLst>
          </p:cNvPr>
          <p:cNvSpPr>
            <a:spLocks noGrp="1"/>
          </p:cNvSpPr>
          <p:nvPr>
            <p:ph idx="1"/>
          </p:nvPr>
        </p:nvSpPr>
        <p:spPr>
          <a:xfrm>
            <a:off x="4797494" y="2706624"/>
            <a:ext cx="6755626" cy="3483864"/>
          </a:xfrm>
        </p:spPr>
        <p:txBody>
          <a:bodyPr>
            <a:normAutofit/>
          </a:bodyPr>
          <a:lstStyle/>
          <a:p>
            <a:r>
              <a:rPr lang="en-US" sz="2200"/>
              <a:t>First, you need to define and understand what policy success and failure/ effectiveness or ineffectiveness mean?</a:t>
            </a:r>
          </a:p>
          <a:p>
            <a:endParaRPr lang="en-US" sz="2200"/>
          </a:p>
        </p:txBody>
      </p:sp>
      <p:sp>
        <p:nvSpPr>
          <p:cNvPr id="4" name="Slide Number Placeholder 3">
            <a:extLst>
              <a:ext uri="{FF2B5EF4-FFF2-40B4-BE49-F238E27FC236}">
                <a16:creationId xmlns:a16="http://schemas.microsoft.com/office/drawing/2014/main" id="{02378A7D-19D2-6784-CE58-A5F17113FE72}"/>
              </a:ext>
            </a:extLst>
          </p:cNvPr>
          <p:cNvSpPr>
            <a:spLocks noGrp="1"/>
          </p:cNvSpPr>
          <p:nvPr>
            <p:ph type="sldNum" sz="quarter" idx="12"/>
          </p:nvPr>
        </p:nvSpPr>
        <p:spPr/>
        <p:txBody>
          <a:bodyPr/>
          <a:lstStyle/>
          <a:p>
            <a:fld id="{4D4C97FC-C016-4DB7-BA3E-6B9A4298C830}" type="slidenum">
              <a:rPr lang="en-US" smtClean="0"/>
              <a:t>51</a:t>
            </a:fld>
            <a:endParaRPr lang="en-US"/>
          </a:p>
        </p:txBody>
      </p:sp>
    </p:spTree>
    <p:extLst>
      <p:ext uri="{BB962C8B-B14F-4D97-AF65-F5344CB8AC3E}">
        <p14:creationId xmlns:p14="http://schemas.microsoft.com/office/powerpoint/2010/main" val="3975765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5A5E3-A1B0-191A-CADD-267D45282564}"/>
              </a:ext>
            </a:extLst>
          </p:cNvPr>
          <p:cNvSpPr>
            <a:spLocks noGrp="1"/>
          </p:cNvSpPr>
          <p:nvPr>
            <p:ph type="title"/>
          </p:nvPr>
        </p:nvSpPr>
        <p:spPr>
          <a:xfrm>
            <a:off x="838200" y="365125"/>
            <a:ext cx="10515600" cy="1325563"/>
          </a:xfrm>
        </p:spPr>
        <p:txBody>
          <a:bodyPr>
            <a:normAutofit/>
          </a:bodyPr>
          <a:lstStyle/>
          <a:p>
            <a:r>
              <a:rPr lang="en-US" sz="4200"/>
              <a:t>Why policy and guidelines fail (to be effective)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696FB4-1B7D-BD06-16A3-A5D9551A2DB8}"/>
              </a:ext>
            </a:extLst>
          </p:cNvPr>
          <p:cNvSpPr>
            <a:spLocks noGrp="1"/>
          </p:cNvSpPr>
          <p:nvPr>
            <p:ph idx="1"/>
          </p:nvPr>
        </p:nvSpPr>
        <p:spPr>
          <a:xfrm>
            <a:off x="838200" y="1929384"/>
            <a:ext cx="10515600" cy="4251960"/>
          </a:xfrm>
        </p:spPr>
        <p:txBody>
          <a:bodyPr>
            <a:normAutofit/>
          </a:bodyPr>
          <a:lstStyle/>
          <a:p>
            <a:r>
              <a:rPr lang="en-US" sz="2200"/>
              <a:t>Inclusion of poor evidence</a:t>
            </a:r>
          </a:p>
          <a:p>
            <a:r>
              <a:rPr lang="en-US" sz="2200"/>
              <a:t>Elevation of personal/group biases</a:t>
            </a:r>
          </a:p>
          <a:p>
            <a:r>
              <a:rPr lang="en-US" sz="2200"/>
              <a:t>Lack of critical stakeholder involvement</a:t>
            </a:r>
          </a:p>
          <a:p>
            <a:r>
              <a:rPr lang="en-US" sz="2200"/>
              <a:t>Lack of rigor in the development process</a:t>
            </a:r>
          </a:p>
          <a:p>
            <a:r>
              <a:rPr lang="en-US" sz="2200"/>
              <a:t>Lack of transparency</a:t>
            </a:r>
          </a:p>
          <a:p>
            <a:r>
              <a:rPr lang="en-US" sz="2200"/>
              <a:t>Methodological flaws</a:t>
            </a:r>
          </a:p>
          <a:p>
            <a:r>
              <a:rPr lang="en-US" sz="2200"/>
              <a:t>Questionable contents.</a:t>
            </a:r>
          </a:p>
          <a:p>
            <a:r>
              <a:rPr lang="en-US" sz="2200"/>
              <a:t>Corruption?</a:t>
            </a:r>
          </a:p>
          <a:p>
            <a:endParaRPr lang="en-US" sz="2200"/>
          </a:p>
        </p:txBody>
      </p:sp>
      <p:sp>
        <p:nvSpPr>
          <p:cNvPr id="4" name="Slide Number Placeholder 3">
            <a:extLst>
              <a:ext uri="{FF2B5EF4-FFF2-40B4-BE49-F238E27FC236}">
                <a16:creationId xmlns:a16="http://schemas.microsoft.com/office/drawing/2014/main" id="{9E6ED68A-69BB-F271-1D61-8D664F2217F7}"/>
              </a:ext>
            </a:extLst>
          </p:cNvPr>
          <p:cNvSpPr>
            <a:spLocks noGrp="1"/>
          </p:cNvSpPr>
          <p:nvPr>
            <p:ph type="sldNum" sz="quarter" idx="12"/>
          </p:nvPr>
        </p:nvSpPr>
        <p:spPr/>
        <p:txBody>
          <a:bodyPr/>
          <a:lstStyle/>
          <a:p>
            <a:fld id="{4D4C97FC-C016-4DB7-BA3E-6B9A4298C830}" type="slidenum">
              <a:rPr lang="en-US" smtClean="0"/>
              <a:t>52</a:t>
            </a:fld>
            <a:endParaRPr lang="en-US"/>
          </a:p>
        </p:txBody>
      </p:sp>
    </p:spTree>
    <p:extLst>
      <p:ext uri="{BB962C8B-B14F-4D97-AF65-F5344CB8AC3E}">
        <p14:creationId xmlns:p14="http://schemas.microsoft.com/office/powerpoint/2010/main" val="574026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7D782-8869-66F1-D662-26A7915CE4D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Why Policy and Guidelines Fail: Howlett’s Typology</a:t>
            </a:r>
          </a:p>
        </p:txBody>
      </p:sp>
      <p:pic>
        <p:nvPicPr>
          <p:cNvPr id="5" name="Content Placeholder 4">
            <a:extLst>
              <a:ext uri="{FF2B5EF4-FFF2-40B4-BE49-F238E27FC236}">
                <a16:creationId xmlns:a16="http://schemas.microsoft.com/office/drawing/2014/main" id="{626F6B0F-4424-2975-95C3-533C03003A61}"/>
              </a:ext>
            </a:extLst>
          </p:cNvPr>
          <p:cNvPicPr>
            <a:picLocks noGrp="1" noChangeAspect="1"/>
          </p:cNvPicPr>
          <p:nvPr>
            <p:ph idx="1"/>
          </p:nvPr>
        </p:nvPicPr>
        <p:blipFill>
          <a:blip r:embed="rId2"/>
          <a:stretch>
            <a:fillRect/>
          </a:stretch>
        </p:blipFill>
        <p:spPr>
          <a:xfrm>
            <a:off x="643467" y="1786733"/>
            <a:ext cx="10905066" cy="4171186"/>
          </a:xfrm>
          <a:prstGeom prst="rect">
            <a:avLst/>
          </a:prstGeom>
        </p:spPr>
      </p:pic>
      <p:sp>
        <p:nvSpPr>
          <p:cNvPr id="3" name="Slide Number Placeholder 2">
            <a:extLst>
              <a:ext uri="{FF2B5EF4-FFF2-40B4-BE49-F238E27FC236}">
                <a16:creationId xmlns:a16="http://schemas.microsoft.com/office/drawing/2014/main" id="{6D1876BF-1C90-C282-C60A-359819658B8A}"/>
              </a:ext>
            </a:extLst>
          </p:cNvPr>
          <p:cNvSpPr>
            <a:spLocks noGrp="1"/>
          </p:cNvSpPr>
          <p:nvPr>
            <p:ph type="sldNum" sz="quarter" idx="12"/>
          </p:nvPr>
        </p:nvSpPr>
        <p:spPr/>
        <p:txBody>
          <a:bodyPr/>
          <a:lstStyle/>
          <a:p>
            <a:fld id="{4D4C97FC-C016-4DB7-BA3E-6B9A4298C830}" type="slidenum">
              <a:rPr lang="en-US" smtClean="0"/>
              <a:t>53</a:t>
            </a:fld>
            <a:endParaRPr lang="en-US"/>
          </a:p>
        </p:txBody>
      </p:sp>
    </p:spTree>
    <p:extLst>
      <p:ext uri="{BB962C8B-B14F-4D97-AF65-F5344CB8AC3E}">
        <p14:creationId xmlns:p14="http://schemas.microsoft.com/office/powerpoint/2010/main" val="3049419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CEB8-CCF3-161F-2461-ED43165921DF}"/>
              </a:ext>
            </a:extLst>
          </p:cNvPr>
          <p:cNvSpPr>
            <a:spLocks noGrp="1"/>
          </p:cNvSpPr>
          <p:nvPr>
            <p:ph type="title"/>
          </p:nvPr>
        </p:nvSpPr>
        <p:spPr/>
        <p:txBody>
          <a:bodyPr/>
          <a:lstStyle/>
          <a:p>
            <a:r>
              <a:rPr lang="en-GB" dirty="0"/>
              <a:t> The Research Guideline is a living document</a:t>
            </a:r>
            <a:endParaRPr lang="LID4096" dirty="0"/>
          </a:p>
        </p:txBody>
      </p:sp>
      <p:pic>
        <p:nvPicPr>
          <p:cNvPr id="5" name="Content Placeholder 4">
            <a:extLst>
              <a:ext uri="{FF2B5EF4-FFF2-40B4-BE49-F238E27FC236}">
                <a16:creationId xmlns:a16="http://schemas.microsoft.com/office/drawing/2014/main" id="{841F5352-26C4-FDD0-4527-1FEB21A7309D}"/>
              </a:ext>
            </a:extLst>
          </p:cNvPr>
          <p:cNvPicPr>
            <a:picLocks noGrp="1" noChangeAspect="1"/>
          </p:cNvPicPr>
          <p:nvPr>
            <p:ph idx="1"/>
          </p:nvPr>
        </p:nvPicPr>
        <p:blipFill>
          <a:blip r:embed="rId2"/>
          <a:stretch>
            <a:fillRect/>
          </a:stretch>
        </p:blipFill>
        <p:spPr>
          <a:xfrm>
            <a:off x="3160825" y="1825625"/>
            <a:ext cx="5870350" cy="4351338"/>
          </a:xfrm>
        </p:spPr>
      </p:pic>
      <p:sp>
        <p:nvSpPr>
          <p:cNvPr id="3" name="Slide Number Placeholder 2">
            <a:extLst>
              <a:ext uri="{FF2B5EF4-FFF2-40B4-BE49-F238E27FC236}">
                <a16:creationId xmlns:a16="http://schemas.microsoft.com/office/drawing/2014/main" id="{0EA1AE1A-81F5-658A-E8F8-1AB9860065DF}"/>
              </a:ext>
            </a:extLst>
          </p:cNvPr>
          <p:cNvSpPr>
            <a:spLocks noGrp="1"/>
          </p:cNvSpPr>
          <p:nvPr>
            <p:ph type="sldNum" sz="quarter" idx="12"/>
          </p:nvPr>
        </p:nvSpPr>
        <p:spPr/>
        <p:txBody>
          <a:bodyPr/>
          <a:lstStyle/>
          <a:p>
            <a:fld id="{4D4C97FC-C016-4DB7-BA3E-6B9A4298C830}" type="slidenum">
              <a:rPr lang="en-US" smtClean="0"/>
              <a:t>54</a:t>
            </a:fld>
            <a:endParaRPr lang="en-US"/>
          </a:p>
        </p:txBody>
      </p:sp>
    </p:spTree>
    <p:extLst>
      <p:ext uri="{BB962C8B-B14F-4D97-AF65-F5344CB8AC3E}">
        <p14:creationId xmlns:p14="http://schemas.microsoft.com/office/powerpoint/2010/main" val="3738167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7D5FAD-D84D-9218-CC08-DBD64008FD9E}"/>
              </a:ext>
            </a:extLst>
          </p:cNvPr>
          <p:cNvSpPr>
            <a:spLocks noGrp="1"/>
          </p:cNvSpPr>
          <p:nvPr>
            <p:ph type="title"/>
          </p:nvPr>
        </p:nvSpPr>
        <p:spPr>
          <a:xfrm>
            <a:off x="838200" y="365125"/>
            <a:ext cx="10515600" cy="1325563"/>
          </a:xfrm>
        </p:spPr>
        <p:txBody>
          <a:bodyPr>
            <a:normAutofit/>
          </a:bodyPr>
          <a:lstStyle/>
          <a:p>
            <a:r>
              <a:rPr lang="en-GB" sz="5400"/>
              <a:t>Guidelines Development (WHO)</a:t>
            </a:r>
            <a:endParaRPr lang="LID4096"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DFDB0D-33AC-5D87-BAF7-5EE50C765B2D}"/>
              </a:ext>
            </a:extLst>
          </p:cNvPr>
          <p:cNvSpPr>
            <a:spLocks noGrp="1"/>
          </p:cNvSpPr>
          <p:nvPr>
            <p:ph idx="1"/>
          </p:nvPr>
        </p:nvSpPr>
        <p:spPr>
          <a:xfrm>
            <a:off x="838200" y="1929384"/>
            <a:ext cx="10515600" cy="4251960"/>
          </a:xfrm>
        </p:spPr>
        <p:txBody>
          <a:bodyPr>
            <a:normAutofit/>
          </a:bodyPr>
          <a:lstStyle/>
          <a:p>
            <a:r>
              <a:rPr lang="en-GB" sz="2200" dirty="0"/>
              <a:t>Guidelines are sets of recommendations that address an </a:t>
            </a:r>
            <a:r>
              <a:rPr lang="en-GB" sz="2200" b="1" dirty="0"/>
              <a:t>area of uncertainty </a:t>
            </a:r>
            <a:r>
              <a:rPr lang="en-GB" sz="2200" dirty="0"/>
              <a:t>and </a:t>
            </a:r>
            <a:r>
              <a:rPr lang="en-GB" sz="2200" b="1" dirty="0"/>
              <a:t>unmet needs (</a:t>
            </a:r>
            <a:r>
              <a:rPr lang="en-GB" sz="2200" dirty="0"/>
              <a:t>for Guidance). </a:t>
            </a:r>
          </a:p>
          <a:p>
            <a:r>
              <a:rPr lang="en-GB" sz="2200" dirty="0"/>
              <a:t>It should be transparent (the user should see how and why it was developed.</a:t>
            </a:r>
          </a:p>
          <a:p>
            <a:r>
              <a:rPr lang="en-GB" sz="2200" dirty="0"/>
              <a:t>The process is multidisciplinary, and </a:t>
            </a:r>
          </a:p>
          <a:p>
            <a:r>
              <a:rPr lang="en-GB" sz="2200" dirty="0"/>
              <a:t>Includes all relevant expertise, and perspectives, including input from stakeholders.</a:t>
            </a:r>
          </a:p>
          <a:p>
            <a:r>
              <a:rPr lang="en-GB" sz="2200" dirty="0"/>
              <a:t>Minimization of the risk of bias should be built in the process and methods in each step.</a:t>
            </a:r>
            <a:endParaRPr lang="LID4096" sz="2200" dirty="0"/>
          </a:p>
        </p:txBody>
      </p:sp>
      <p:sp>
        <p:nvSpPr>
          <p:cNvPr id="4" name="Slide Number Placeholder 3">
            <a:extLst>
              <a:ext uri="{FF2B5EF4-FFF2-40B4-BE49-F238E27FC236}">
                <a16:creationId xmlns:a16="http://schemas.microsoft.com/office/drawing/2014/main" id="{2118AD92-E899-E946-B292-585E55B51D6E}"/>
              </a:ext>
            </a:extLst>
          </p:cNvPr>
          <p:cNvSpPr>
            <a:spLocks noGrp="1"/>
          </p:cNvSpPr>
          <p:nvPr>
            <p:ph type="sldNum" sz="quarter" idx="12"/>
          </p:nvPr>
        </p:nvSpPr>
        <p:spPr/>
        <p:txBody>
          <a:bodyPr/>
          <a:lstStyle/>
          <a:p>
            <a:fld id="{4D4C97FC-C016-4DB7-BA3E-6B9A4298C830}" type="slidenum">
              <a:rPr lang="en-US" smtClean="0"/>
              <a:t>55</a:t>
            </a:fld>
            <a:endParaRPr lang="en-US"/>
          </a:p>
        </p:txBody>
      </p:sp>
    </p:spTree>
    <p:extLst>
      <p:ext uri="{BB962C8B-B14F-4D97-AF65-F5344CB8AC3E}">
        <p14:creationId xmlns:p14="http://schemas.microsoft.com/office/powerpoint/2010/main" val="4031591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250106-9EBB-E4D4-4D1D-E26BF21A33B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235EE-C7B4-25EA-7E51-39441227B651}"/>
              </a:ext>
            </a:extLst>
          </p:cNvPr>
          <p:cNvSpPr>
            <a:spLocks noGrp="1"/>
          </p:cNvSpPr>
          <p:nvPr>
            <p:ph type="title"/>
          </p:nvPr>
        </p:nvSpPr>
        <p:spPr>
          <a:xfrm>
            <a:off x="838200" y="365125"/>
            <a:ext cx="10515600" cy="1325563"/>
          </a:xfrm>
        </p:spPr>
        <p:txBody>
          <a:bodyPr>
            <a:normAutofit/>
          </a:bodyPr>
          <a:lstStyle/>
          <a:p>
            <a:r>
              <a:rPr lang="en-GB" sz="5400"/>
              <a:t>Guidelines Development (WHO)</a:t>
            </a:r>
            <a:endParaRPr lang="LID4096"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58B22A-ECE3-B3C3-F1B9-464F6BE465F8}"/>
              </a:ext>
            </a:extLst>
          </p:cNvPr>
          <p:cNvSpPr>
            <a:spLocks noGrp="1"/>
          </p:cNvSpPr>
          <p:nvPr>
            <p:ph idx="1"/>
          </p:nvPr>
        </p:nvSpPr>
        <p:spPr>
          <a:xfrm>
            <a:off x="838200" y="1929384"/>
            <a:ext cx="10515600" cy="4251960"/>
          </a:xfrm>
        </p:spPr>
        <p:txBody>
          <a:bodyPr>
            <a:normAutofit/>
          </a:bodyPr>
          <a:lstStyle/>
          <a:p>
            <a:r>
              <a:rPr lang="en-GB" sz="2200"/>
              <a:t>Recommendations should be based on systematic and comprehensive assessment of the balance of a policy’s or intervention’s potential benefits and harms and explicit consideration of other relevant factors.</a:t>
            </a:r>
          </a:p>
          <a:p>
            <a:r>
              <a:rPr lang="en-GB" sz="2200"/>
              <a:t>Evidence used should be publicly available.</a:t>
            </a:r>
          </a:p>
          <a:p>
            <a:r>
              <a:rPr lang="en-GB" sz="2200"/>
              <a:t>Implemented in, and adapted to local settings and contexts.</a:t>
            </a:r>
          </a:p>
          <a:p>
            <a:r>
              <a:rPr lang="en-GB" sz="2200"/>
              <a:t>Should be tailored to a specific audience (researchers, institutions, funders, regulators, publishers, participants, general public)</a:t>
            </a:r>
            <a:endParaRPr lang="LID4096" sz="2200"/>
          </a:p>
        </p:txBody>
      </p:sp>
      <p:sp>
        <p:nvSpPr>
          <p:cNvPr id="4" name="Slide Number Placeholder 3">
            <a:extLst>
              <a:ext uri="{FF2B5EF4-FFF2-40B4-BE49-F238E27FC236}">
                <a16:creationId xmlns:a16="http://schemas.microsoft.com/office/drawing/2014/main" id="{4ABD72A2-4275-E94B-3A7D-97966B3EF142}"/>
              </a:ext>
            </a:extLst>
          </p:cNvPr>
          <p:cNvSpPr>
            <a:spLocks noGrp="1"/>
          </p:cNvSpPr>
          <p:nvPr>
            <p:ph type="sldNum" sz="quarter" idx="12"/>
          </p:nvPr>
        </p:nvSpPr>
        <p:spPr/>
        <p:txBody>
          <a:bodyPr/>
          <a:lstStyle/>
          <a:p>
            <a:fld id="{4D4C97FC-C016-4DB7-BA3E-6B9A4298C830}" type="slidenum">
              <a:rPr lang="en-US" smtClean="0"/>
              <a:t>56</a:t>
            </a:fld>
            <a:endParaRPr lang="en-US"/>
          </a:p>
        </p:txBody>
      </p:sp>
    </p:spTree>
    <p:extLst>
      <p:ext uri="{BB962C8B-B14F-4D97-AF65-F5344CB8AC3E}">
        <p14:creationId xmlns:p14="http://schemas.microsoft.com/office/powerpoint/2010/main" val="2776552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419BF-7B1B-37FF-AF58-B822140C8FE8}"/>
              </a:ext>
            </a:extLst>
          </p:cNvPr>
          <p:cNvSpPr>
            <a:spLocks noGrp="1"/>
          </p:cNvSpPr>
          <p:nvPr>
            <p:ph type="title"/>
          </p:nvPr>
        </p:nvSpPr>
        <p:spPr>
          <a:xfrm>
            <a:off x="838200" y="365125"/>
            <a:ext cx="10515600" cy="1325563"/>
          </a:xfrm>
        </p:spPr>
        <p:txBody>
          <a:bodyPr>
            <a:normAutofit/>
          </a:bodyPr>
          <a:lstStyle/>
          <a:p>
            <a:r>
              <a:rPr lang="en-GB" sz="4200" dirty="0"/>
              <a:t>Points to consider in crafting a research guidelines- The type of Research Guideline</a:t>
            </a:r>
            <a:endParaRPr lang="LID4096"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A9C523-4EC5-41D1-FFF0-9E86A5FDE883}"/>
              </a:ext>
            </a:extLst>
          </p:cNvPr>
          <p:cNvSpPr>
            <a:spLocks noGrp="1"/>
          </p:cNvSpPr>
          <p:nvPr>
            <p:ph idx="1"/>
          </p:nvPr>
        </p:nvSpPr>
        <p:spPr>
          <a:xfrm>
            <a:off x="838200" y="1929384"/>
            <a:ext cx="10515600" cy="4251960"/>
          </a:xfrm>
        </p:spPr>
        <p:txBody>
          <a:bodyPr>
            <a:normAutofit/>
          </a:bodyPr>
          <a:lstStyle/>
          <a:p>
            <a:pPr marL="514350" indent="-514350">
              <a:buFont typeface="+mj-lt"/>
              <a:buAutoNum type="arabicPeriod"/>
            </a:pPr>
            <a:r>
              <a:rPr lang="en-GB" sz="2200"/>
              <a:t>What type of guideline will best fit the intended purpose (this will determine the methods, resources and time frame for development, finalisation and dissemination).</a:t>
            </a:r>
          </a:p>
          <a:p>
            <a:pPr marL="0" indent="0">
              <a:buNone/>
            </a:pPr>
            <a:r>
              <a:rPr lang="en-GB" sz="2200"/>
              <a:t>It could be a standard, consolidated, interim guidelines and guidelines in response to emergencies or urgent need.</a:t>
            </a:r>
            <a:endParaRPr lang="LID4096" sz="2200"/>
          </a:p>
        </p:txBody>
      </p:sp>
      <p:sp>
        <p:nvSpPr>
          <p:cNvPr id="4" name="Slide Number Placeholder 3">
            <a:extLst>
              <a:ext uri="{FF2B5EF4-FFF2-40B4-BE49-F238E27FC236}">
                <a16:creationId xmlns:a16="http://schemas.microsoft.com/office/drawing/2014/main" id="{74D71305-AFD3-2DFA-A619-F893F564853B}"/>
              </a:ext>
            </a:extLst>
          </p:cNvPr>
          <p:cNvSpPr>
            <a:spLocks noGrp="1"/>
          </p:cNvSpPr>
          <p:nvPr>
            <p:ph type="sldNum" sz="quarter" idx="12"/>
          </p:nvPr>
        </p:nvSpPr>
        <p:spPr/>
        <p:txBody>
          <a:bodyPr/>
          <a:lstStyle/>
          <a:p>
            <a:fld id="{4D4C97FC-C016-4DB7-BA3E-6B9A4298C830}" type="slidenum">
              <a:rPr lang="en-US" smtClean="0"/>
              <a:t>57</a:t>
            </a:fld>
            <a:endParaRPr lang="en-US"/>
          </a:p>
        </p:txBody>
      </p:sp>
    </p:spTree>
    <p:extLst>
      <p:ext uri="{BB962C8B-B14F-4D97-AF65-F5344CB8AC3E}">
        <p14:creationId xmlns:p14="http://schemas.microsoft.com/office/powerpoint/2010/main" val="5437540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DDEB1F-880C-8512-79EA-88F45EE3E669}"/>
              </a:ext>
            </a:extLst>
          </p:cNvPr>
          <p:cNvSpPr>
            <a:spLocks noGrp="1"/>
          </p:cNvSpPr>
          <p:nvPr>
            <p:ph type="title"/>
          </p:nvPr>
        </p:nvSpPr>
        <p:spPr>
          <a:xfrm>
            <a:off x="838200" y="365125"/>
            <a:ext cx="10515600" cy="1325563"/>
          </a:xfrm>
        </p:spPr>
        <p:txBody>
          <a:bodyPr>
            <a:normAutofit/>
          </a:bodyPr>
          <a:lstStyle/>
          <a:p>
            <a:r>
              <a:rPr lang="en-GB" sz="5400"/>
              <a:t>Standard Guidelines</a:t>
            </a:r>
            <a:endParaRPr lang="LID4096"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80CDDC-EAF4-1EFD-C9DD-37F0C2EEAA3B}"/>
              </a:ext>
            </a:extLst>
          </p:cNvPr>
          <p:cNvSpPr>
            <a:spLocks noGrp="1"/>
          </p:cNvSpPr>
          <p:nvPr>
            <p:ph idx="1"/>
          </p:nvPr>
        </p:nvSpPr>
        <p:spPr>
          <a:xfrm>
            <a:off x="838200" y="1929384"/>
            <a:ext cx="10515600" cy="4251960"/>
          </a:xfrm>
        </p:spPr>
        <p:txBody>
          <a:bodyPr>
            <a:normAutofit/>
          </a:bodyPr>
          <a:lstStyle/>
          <a:p>
            <a:r>
              <a:rPr lang="en-GB" sz="2200"/>
              <a:t>This covers a policy area?</a:t>
            </a:r>
          </a:p>
          <a:p>
            <a:r>
              <a:rPr lang="en-GB" sz="2200"/>
              <a:t>Such guidelines very greatly in scope and focus and it can take between 9-24 months to complete.</a:t>
            </a:r>
          </a:p>
          <a:p>
            <a:r>
              <a:rPr lang="en-GB" sz="2200"/>
              <a:t>Should be prepared after wide consultation on their need, scope and rationale. </a:t>
            </a:r>
          </a:p>
          <a:p>
            <a:r>
              <a:rPr lang="en-GB" sz="2200"/>
              <a:t>They should be supported by one or more systematic reviews of the evidence and finalised after one or two meetings of the working group.</a:t>
            </a:r>
          </a:p>
          <a:p>
            <a:r>
              <a:rPr lang="en-GB" sz="2200"/>
              <a:t>It must be reviewed timely.</a:t>
            </a:r>
            <a:endParaRPr lang="LID4096" sz="2200"/>
          </a:p>
        </p:txBody>
      </p:sp>
      <p:sp>
        <p:nvSpPr>
          <p:cNvPr id="4" name="Slide Number Placeholder 3">
            <a:extLst>
              <a:ext uri="{FF2B5EF4-FFF2-40B4-BE49-F238E27FC236}">
                <a16:creationId xmlns:a16="http://schemas.microsoft.com/office/drawing/2014/main" id="{968BB08B-97D0-2CC0-3337-8C664E3E1ED5}"/>
              </a:ext>
            </a:extLst>
          </p:cNvPr>
          <p:cNvSpPr>
            <a:spLocks noGrp="1"/>
          </p:cNvSpPr>
          <p:nvPr>
            <p:ph type="sldNum" sz="quarter" idx="12"/>
          </p:nvPr>
        </p:nvSpPr>
        <p:spPr/>
        <p:txBody>
          <a:bodyPr/>
          <a:lstStyle/>
          <a:p>
            <a:fld id="{4D4C97FC-C016-4DB7-BA3E-6B9A4298C830}" type="slidenum">
              <a:rPr lang="en-US" smtClean="0"/>
              <a:t>58</a:t>
            </a:fld>
            <a:endParaRPr lang="en-US"/>
          </a:p>
        </p:txBody>
      </p:sp>
    </p:spTree>
    <p:extLst>
      <p:ext uri="{BB962C8B-B14F-4D97-AF65-F5344CB8AC3E}">
        <p14:creationId xmlns:p14="http://schemas.microsoft.com/office/powerpoint/2010/main" val="41666788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97B1E-B4C7-AD45-7570-BCD6C1E779E4}"/>
              </a:ext>
            </a:extLst>
          </p:cNvPr>
          <p:cNvSpPr>
            <a:spLocks noGrp="1"/>
          </p:cNvSpPr>
          <p:nvPr>
            <p:ph type="title"/>
          </p:nvPr>
        </p:nvSpPr>
        <p:spPr>
          <a:xfrm>
            <a:off x="838200" y="365125"/>
            <a:ext cx="10515600" cy="1325563"/>
          </a:xfrm>
        </p:spPr>
        <p:txBody>
          <a:bodyPr>
            <a:normAutofit/>
          </a:bodyPr>
          <a:lstStyle/>
          <a:p>
            <a:r>
              <a:rPr lang="en-GB" sz="4200"/>
              <a:t>Consolidated/ (Complilations of) Guidelines (for Research)</a:t>
            </a:r>
            <a:endParaRPr lang="LID4096"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69DCD3-59E7-9D3F-ED5F-4876D9289441}"/>
              </a:ext>
            </a:extLst>
          </p:cNvPr>
          <p:cNvSpPr>
            <a:spLocks noGrp="1"/>
          </p:cNvSpPr>
          <p:nvPr>
            <p:ph idx="1"/>
          </p:nvPr>
        </p:nvSpPr>
        <p:spPr>
          <a:xfrm>
            <a:off x="838200" y="1929384"/>
            <a:ext cx="10515600" cy="4251960"/>
          </a:xfrm>
        </p:spPr>
        <p:txBody>
          <a:bodyPr>
            <a:normAutofit/>
          </a:bodyPr>
          <a:lstStyle/>
          <a:p>
            <a:r>
              <a:rPr lang="en-GB" sz="2200"/>
              <a:t>For example, the OHRP international compilations of standards (could be compiled to produce a consolidated international research guideline).</a:t>
            </a:r>
          </a:p>
          <a:p>
            <a:r>
              <a:rPr lang="en-GB" sz="2200"/>
              <a:t>Recommendations from existing guidelines or from guidelines from other institutions.</a:t>
            </a:r>
          </a:p>
          <a:p>
            <a:r>
              <a:rPr lang="en-GB" sz="2200"/>
              <a:t>It is a complex process and difficult to maintain because of the need to update existing guidelines requiring the addition of new recommendations.</a:t>
            </a:r>
            <a:endParaRPr lang="LID4096" sz="2200"/>
          </a:p>
        </p:txBody>
      </p:sp>
      <p:sp>
        <p:nvSpPr>
          <p:cNvPr id="4" name="Slide Number Placeholder 3">
            <a:extLst>
              <a:ext uri="{FF2B5EF4-FFF2-40B4-BE49-F238E27FC236}">
                <a16:creationId xmlns:a16="http://schemas.microsoft.com/office/drawing/2014/main" id="{4273CFE2-ED06-B8C4-DF5E-0CA635142343}"/>
              </a:ext>
            </a:extLst>
          </p:cNvPr>
          <p:cNvSpPr>
            <a:spLocks noGrp="1"/>
          </p:cNvSpPr>
          <p:nvPr>
            <p:ph type="sldNum" sz="quarter" idx="12"/>
          </p:nvPr>
        </p:nvSpPr>
        <p:spPr/>
        <p:txBody>
          <a:bodyPr/>
          <a:lstStyle/>
          <a:p>
            <a:fld id="{4D4C97FC-C016-4DB7-BA3E-6B9A4298C830}" type="slidenum">
              <a:rPr lang="en-US" smtClean="0"/>
              <a:t>59</a:t>
            </a:fld>
            <a:endParaRPr lang="en-US"/>
          </a:p>
        </p:txBody>
      </p:sp>
    </p:spTree>
    <p:extLst>
      <p:ext uri="{BB962C8B-B14F-4D97-AF65-F5344CB8AC3E}">
        <p14:creationId xmlns:p14="http://schemas.microsoft.com/office/powerpoint/2010/main" val="406281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940C1-143B-598F-BF2D-4AD221CBA8A0}"/>
              </a:ext>
            </a:extLst>
          </p:cNvPr>
          <p:cNvSpPr>
            <a:spLocks noGrp="1"/>
          </p:cNvSpPr>
          <p:nvPr>
            <p:ph type="title"/>
          </p:nvPr>
        </p:nvSpPr>
        <p:spPr>
          <a:xfrm>
            <a:off x="838200" y="365125"/>
            <a:ext cx="10515600" cy="1325563"/>
          </a:xfrm>
        </p:spPr>
        <p:txBody>
          <a:bodyPr>
            <a:normAutofit/>
          </a:bodyPr>
          <a:lstStyle/>
          <a:p>
            <a:r>
              <a:rPr lang="en-US" sz="5400" dirty="0"/>
              <a:t>                          Two Sections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940581D-3A05-FCF8-C38A-10A56816B2C9}"/>
              </a:ext>
            </a:extLst>
          </p:cNvPr>
          <p:cNvGraphicFramePr>
            <a:graphicFrameLocks noGrp="1"/>
          </p:cNvGraphicFramePr>
          <p:nvPr>
            <p:ph idx="1"/>
            <p:extLst>
              <p:ext uri="{D42A27DB-BD31-4B8C-83A1-F6EECF244321}">
                <p14:modId xmlns:p14="http://schemas.microsoft.com/office/powerpoint/2010/main" val="318478703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3B49E1D-6BD0-5C09-17FD-26C09AAED246}"/>
              </a:ext>
            </a:extLst>
          </p:cNvPr>
          <p:cNvSpPr>
            <a:spLocks noGrp="1"/>
          </p:cNvSpPr>
          <p:nvPr>
            <p:ph type="sldNum" sz="quarter" idx="12"/>
          </p:nvPr>
        </p:nvSpPr>
        <p:spPr/>
        <p:txBody>
          <a:bodyPr/>
          <a:lstStyle/>
          <a:p>
            <a:fld id="{4D4C97FC-C016-4DB7-BA3E-6B9A4298C830}" type="slidenum">
              <a:rPr lang="en-US" smtClean="0"/>
              <a:t>6</a:t>
            </a:fld>
            <a:endParaRPr lang="en-US"/>
          </a:p>
        </p:txBody>
      </p:sp>
    </p:spTree>
    <p:extLst>
      <p:ext uri="{BB962C8B-B14F-4D97-AF65-F5344CB8AC3E}">
        <p14:creationId xmlns:p14="http://schemas.microsoft.com/office/powerpoint/2010/main" val="2889142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84F72-D5B4-6C7F-7AFD-7371B29DC173}"/>
              </a:ext>
            </a:extLst>
          </p:cNvPr>
          <p:cNvSpPr>
            <a:spLocks noGrp="1"/>
          </p:cNvSpPr>
          <p:nvPr>
            <p:ph type="title"/>
          </p:nvPr>
        </p:nvSpPr>
        <p:spPr>
          <a:xfrm>
            <a:off x="838200" y="365125"/>
            <a:ext cx="10515600" cy="1325563"/>
          </a:xfrm>
        </p:spPr>
        <p:txBody>
          <a:bodyPr>
            <a:normAutofit/>
          </a:bodyPr>
          <a:lstStyle/>
          <a:p>
            <a:r>
              <a:rPr lang="en-GB" sz="5400"/>
              <a:t>Interim Guidelines</a:t>
            </a:r>
            <a:endParaRPr lang="LID4096" sz="5400"/>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4713DB75-C24F-91F0-DAC8-9DE1C062C1E5}"/>
              </a:ext>
            </a:extLst>
          </p:cNvPr>
          <p:cNvSpPr>
            <a:spLocks noGrp="1"/>
          </p:cNvSpPr>
          <p:nvPr>
            <p:ph idx="1"/>
          </p:nvPr>
        </p:nvSpPr>
        <p:spPr>
          <a:xfrm>
            <a:off x="838200" y="1929384"/>
            <a:ext cx="10515600" cy="4251960"/>
          </a:xfrm>
        </p:spPr>
        <p:txBody>
          <a:bodyPr>
            <a:normAutofit/>
          </a:bodyPr>
          <a:lstStyle/>
          <a:p>
            <a:r>
              <a:rPr lang="en-GB" sz="2200"/>
              <a:t>Produced when all required information about a topic, event, practice, or issue is not complete and there is an anticipation of future info about the topic- Like the use of AI in research, gene-editing, biobanking etc. </a:t>
            </a:r>
          </a:p>
          <a:p>
            <a:r>
              <a:rPr lang="en-GB" sz="2200"/>
              <a:t>It has a focused scope and a short shelf-life</a:t>
            </a:r>
          </a:p>
          <a:p>
            <a:r>
              <a:rPr lang="en-GB" sz="2200"/>
              <a:t>Information about sharing future updates and recommendation are included.</a:t>
            </a:r>
          </a:p>
          <a:p>
            <a:r>
              <a:rPr lang="en-GB" sz="2200"/>
              <a:t>It is usually generated quickly but following all due processes.</a:t>
            </a:r>
            <a:endParaRPr lang="LID4096" sz="2200"/>
          </a:p>
        </p:txBody>
      </p:sp>
      <p:sp>
        <p:nvSpPr>
          <p:cNvPr id="4" name="Slide Number Placeholder 3">
            <a:extLst>
              <a:ext uri="{FF2B5EF4-FFF2-40B4-BE49-F238E27FC236}">
                <a16:creationId xmlns:a16="http://schemas.microsoft.com/office/drawing/2014/main" id="{3B394679-1D8F-76DE-9B3B-EE1FB4B20782}"/>
              </a:ext>
            </a:extLst>
          </p:cNvPr>
          <p:cNvSpPr>
            <a:spLocks noGrp="1"/>
          </p:cNvSpPr>
          <p:nvPr>
            <p:ph type="sldNum" sz="quarter" idx="12"/>
          </p:nvPr>
        </p:nvSpPr>
        <p:spPr/>
        <p:txBody>
          <a:bodyPr/>
          <a:lstStyle/>
          <a:p>
            <a:fld id="{4D4C97FC-C016-4DB7-BA3E-6B9A4298C830}" type="slidenum">
              <a:rPr lang="en-US" smtClean="0"/>
              <a:t>60</a:t>
            </a:fld>
            <a:endParaRPr lang="en-US"/>
          </a:p>
        </p:txBody>
      </p:sp>
    </p:spTree>
    <p:extLst>
      <p:ext uri="{BB962C8B-B14F-4D97-AF65-F5344CB8AC3E}">
        <p14:creationId xmlns:p14="http://schemas.microsoft.com/office/powerpoint/2010/main" val="26277483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A7F922-D472-6BE8-3CE3-E2CBB6C68988}"/>
              </a:ext>
            </a:extLst>
          </p:cNvPr>
          <p:cNvSpPr>
            <a:spLocks noGrp="1"/>
          </p:cNvSpPr>
          <p:nvPr>
            <p:ph type="title"/>
          </p:nvPr>
        </p:nvSpPr>
        <p:spPr>
          <a:xfrm>
            <a:off x="838200" y="365125"/>
            <a:ext cx="10515600" cy="1325563"/>
          </a:xfrm>
        </p:spPr>
        <p:txBody>
          <a:bodyPr>
            <a:normAutofit/>
          </a:bodyPr>
          <a:lstStyle/>
          <a:p>
            <a:r>
              <a:rPr lang="en-GB" sz="4200"/>
              <a:t>Guidelines in response to an emergency or urgent need</a:t>
            </a:r>
            <a:endParaRPr lang="LID4096"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150C63-B9EC-957C-7C80-5143B3D5D264}"/>
              </a:ext>
            </a:extLst>
          </p:cNvPr>
          <p:cNvSpPr>
            <a:spLocks noGrp="1"/>
          </p:cNvSpPr>
          <p:nvPr>
            <p:ph idx="1"/>
          </p:nvPr>
        </p:nvSpPr>
        <p:spPr>
          <a:xfrm>
            <a:off x="838200" y="1929384"/>
            <a:ext cx="10515600" cy="4251960"/>
          </a:xfrm>
        </p:spPr>
        <p:txBody>
          <a:bodyPr>
            <a:normAutofit/>
          </a:bodyPr>
          <a:lstStyle/>
          <a:p>
            <a:r>
              <a:rPr lang="en-GB" sz="2200"/>
              <a:t>For example, Research during Emergencies.</a:t>
            </a:r>
          </a:p>
          <a:p>
            <a:r>
              <a:rPr lang="en-GB" sz="2200"/>
              <a:t>Timeline could be in hours, days, weeks or months.</a:t>
            </a:r>
          </a:p>
          <a:p>
            <a:r>
              <a:rPr lang="en-GB" sz="2200"/>
              <a:t>Purpose and methods vary with the timeframe.</a:t>
            </a:r>
            <a:endParaRPr lang="LID4096" sz="2200"/>
          </a:p>
        </p:txBody>
      </p:sp>
      <p:sp>
        <p:nvSpPr>
          <p:cNvPr id="4" name="Slide Number Placeholder 3">
            <a:extLst>
              <a:ext uri="{FF2B5EF4-FFF2-40B4-BE49-F238E27FC236}">
                <a16:creationId xmlns:a16="http://schemas.microsoft.com/office/drawing/2014/main" id="{99653001-F73E-6567-1563-E6926D201C90}"/>
              </a:ext>
            </a:extLst>
          </p:cNvPr>
          <p:cNvSpPr>
            <a:spLocks noGrp="1"/>
          </p:cNvSpPr>
          <p:nvPr>
            <p:ph type="sldNum" sz="quarter" idx="12"/>
          </p:nvPr>
        </p:nvSpPr>
        <p:spPr/>
        <p:txBody>
          <a:bodyPr/>
          <a:lstStyle/>
          <a:p>
            <a:fld id="{4D4C97FC-C016-4DB7-BA3E-6B9A4298C830}" type="slidenum">
              <a:rPr lang="en-US" smtClean="0"/>
              <a:t>61</a:t>
            </a:fld>
            <a:endParaRPr lang="en-US"/>
          </a:p>
        </p:txBody>
      </p:sp>
    </p:spTree>
    <p:extLst>
      <p:ext uri="{BB962C8B-B14F-4D97-AF65-F5344CB8AC3E}">
        <p14:creationId xmlns:p14="http://schemas.microsoft.com/office/powerpoint/2010/main" val="1928287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52CBB1-9455-6B6C-047E-D0BD0473AFC7}"/>
              </a:ext>
            </a:extLst>
          </p:cNvPr>
          <p:cNvSpPr>
            <a:spLocks noGrp="1"/>
          </p:cNvSpPr>
          <p:nvPr>
            <p:ph type="title"/>
          </p:nvPr>
        </p:nvSpPr>
        <p:spPr>
          <a:xfrm>
            <a:off x="838200" y="365125"/>
            <a:ext cx="10515600" cy="1325563"/>
          </a:xfrm>
        </p:spPr>
        <p:txBody>
          <a:bodyPr>
            <a:normAutofit/>
          </a:bodyPr>
          <a:lstStyle/>
          <a:p>
            <a:r>
              <a:rPr lang="en-GB" sz="4600"/>
              <a:t>Planning a Guideline- Useful consideration</a:t>
            </a:r>
            <a:endParaRPr lang="LID4096" sz="46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A209B1-35F0-622D-8272-450B6A46C97C}"/>
              </a:ext>
            </a:extLst>
          </p:cNvPr>
          <p:cNvSpPr>
            <a:spLocks noGrp="1"/>
          </p:cNvSpPr>
          <p:nvPr>
            <p:ph idx="1"/>
          </p:nvPr>
        </p:nvSpPr>
        <p:spPr>
          <a:xfrm>
            <a:off x="838200" y="1929384"/>
            <a:ext cx="10515600" cy="4251960"/>
          </a:xfrm>
        </p:spPr>
        <p:txBody>
          <a:bodyPr>
            <a:normAutofit/>
          </a:bodyPr>
          <a:lstStyle/>
          <a:p>
            <a:r>
              <a:rPr lang="en-GB" sz="2200"/>
              <a:t>Ask: </a:t>
            </a:r>
            <a:r>
              <a:rPr lang="en-GB" sz="2200" b="1"/>
              <a:t>Is this guideline really needed?</a:t>
            </a:r>
          </a:p>
          <a:p>
            <a:r>
              <a:rPr lang="en-GB" sz="2200"/>
              <a:t>Because it’s time-consuming and expensive,</a:t>
            </a:r>
          </a:p>
          <a:p>
            <a:pPr marL="514350" indent="-514350">
              <a:buFont typeface="+mj-lt"/>
              <a:buAutoNum type="arabicPeriod"/>
            </a:pPr>
            <a:r>
              <a:rPr lang="en-GB" sz="2200"/>
              <a:t>Who wants the guideline?</a:t>
            </a:r>
          </a:p>
          <a:p>
            <a:pPr marL="514350" indent="-514350">
              <a:buFont typeface="+mj-lt"/>
              <a:buAutoNum type="arabicPeriod"/>
            </a:pPr>
            <a:r>
              <a:rPr lang="en-GB" sz="2200"/>
              <a:t>Which organisation/body is most appropriate to issue a guideline on this topic? Does it fall within the scope of that unit/department/organisation?</a:t>
            </a:r>
          </a:p>
          <a:p>
            <a:pPr marL="514350" indent="-514350">
              <a:buFont typeface="+mj-lt"/>
              <a:buAutoNum type="arabicPeriod"/>
            </a:pPr>
            <a:r>
              <a:rPr lang="en-GB" sz="2200"/>
              <a:t>Do guidelines on this topic already exists? (avoiding duplication of efforts)</a:t>
            </a:r>
            <a:endParaRPr lang="LID4096" sz="2200"/>
          </a:p>
        </p:txBody>
      </p:sp>
      <p:sp>
        <p:nvSpPr>
          <p:cNvPr id="4" name="Slide Number Placeholder 3">
            <a:extLst>
              <a:ext uri="{FF2B5EF4-FFF2-40B4-BE49-F238E27FC236}">
                <a16:creationId xmlns:a16="http://schemas.microsoft.com/office/drawing/2014/main" id="{E95CFE44-B01E-EDE1-3925-B60479B7A34D}"/>
              </a:ext>
            </a:extLst>
          </p:cNvPr>
          <p:cNvSpPr>
            <a:spLocks noGrp="1"/>
          </p:cNvSpPr>
          <p:nvPr>
            <p:ph type="sldNum" sz="quarter" idx="12"/>
          </p:nvPr>
        </p:nvSpPr>
        <p:spPr/>
        <p:txBody>
          <a:bodyPr/>
          <a:lstStyle/>
          <a:p>
            <a:fld id="{4D4C97FC-C016-4DB7-BA3E-6B9A4298C830}" type="slidenum">
              <a:rPr lang="en-US" smtClean="0"/>
              <a:t>62</a:t>
            </a:fld>
            <a:endParaRPr lang="en-US"/>
          </a:p>
        </p:txBody>
      </p:sp>
    </p:spTree>
    <p:extLst>
      <p:ext uri="{BB962C8B-B14F-4D97-AF65-F5344CB8AC3E}">
        <p14:creationId xmlns:p14="http://schemas.microsoft.com/office/powerpoint/2010/main" val="4280641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60C62F-CB5F-D43F-468D-0CFE3654EBC2}"/>
            </a:ext>
          </a:extLst>
        </p:cNvPr>
        <p:cNvGrpSpPr/>
        <p:nvPr/>
      </p:nvGrpSpPr>
      <p:grpSpPr>
        <a:xfrm>
          <a:off x="0" y="0"/>
          <a:ext cx="0" cy="0"/>
          <a:chOff x="0" y="0"/>
          <a:chExt cx="0" cy="0"/>
        </a:xfrm>
      </p:grpSpPr>
      <p:pic>
        <p:nvPicPr>
          <p:cNvPr id="5" name="Picture 4" descr="Colorful carved figures of humans">
            <a:extLst>
              <a:ext uri="{FF2B5EF4-FFF2-40B4-BE49-F238E27FC236}">
                <a16:creationId xmlns:a16="http://schemas.microsoft.com/office/drawing/2014/main" id="{E25004AE-7639-C21A-B005-043ECB6EEE5D}"/>
              </a:ext>
            </a:extLst>
          </p:cNvPr>
          <p:cNvPicPr>
            <a:picLocks noChangeAspect="1"/>
          </p:cNvPicPr>
          <p:nvPr/>
        </p:nvPicPr>
        <p:blipFill>
          <a:blip r:embed="rId2"/>
          <a:srcRect t="13124" b="7929"/>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1C5BDE-F460-ACC7-51A9-15C2764B5A9D}"/>
              </a:ext>
            </a:extLst>
          </p:cNvPr>
          <p:cNvSpPr>
            <a:spLocks noGrp="1"/>
          </p:cNvSpPr>
          <p:nvPr>
            <p:ph type="title"/>
          </p:nvPr>
        </p:nvSpPr>
        <p:spPr>
          <a:xfrm>
            <a:off x="838200" y="365125"/>
            <a:ext cx="10515600" cy="1325563"/>
          </a:xfrm>
        </p:spPr>
        <p:txBody>
          <a:bodyPr>
            <a:normAutofit/>
          </a:bodyPr>
          <a:lstStyle/>
          <a:p>
            <a:r>
              <a:rPr lang="en-GB"/>
              <a:t>Planning a Guideline- Useful consideration</a:t>
            </a:r>
            <a:endParaRPr lang="LID4096"/>
          </a:p>
        </p:txBody>
      </p:sp>
      <p:sp>
        <p:nvSpPr>
          <p:cNvPr id="3" name="Content Placeholder 2">
            <a:extLst>
              <a:ext uri="{FF2B5EF4-FFF2-40B4-BE49-F238E27FC236}">
                <a16:creationId xmlns:a16="http://schemas.microsoft.com/office/drawing/2014/main" id="{B7DD8120-8D3D-6BAB-7204-7319F80312A3}"/>
              </a:ext>
            </a:extLst>
          </p:cNvPr>
          <p:cNvSpPr>
            <a:spLocks noGrp="1"/>
          </p:cNvSpPr>
          <p:nvPr>
            <p:ph idx="1"/>
          </p:nvPr>
        </p:nvSpPr>
        <p:spPr>
          <a:xfrm>
            <a:off x="838200" y="1825625"/>
            <a:ext cx="10515600" cy="4351338"/>
          </a:xfrm>
        </p:spPr>
        <p:txBody>
          <a:bodyPr>
            <a:normAutofit/>
          </a:bodyPr>
          <a:lstStyle/>
          <a:p>
            <a:r>
              <a:rPr lang="en-GB" dirty="0"/>
              <a:t>Ask: </a:t>
            </a:r>
            <a:r>
              <a:rPr lang="en-GB" b="1" dirty="0"/>
              <a:t>What purpose and audience does the guideline serve?</a:t>
            </a:r>
          </a:p>
          <a:p>
            <a:pPr marL="514350" indent="-514350">
              <a:buFont typeface="+mj-lt"/>
              <a:buAutoNum type="arabicPeriod"/>
            </a:pPr>
            <a:r>
              <a:rPr lang="en-GB" dirty="0"/>
              <a:t>What will the guideline achieve?</a:t>
            </a:r>
          </a:p>
          <a:p>
            <a:pPr marL="514350" indent="-514350">
              <a:buFont typeface="+mj-lt"/>
              <a:buAutoNum type="arabicPeriod"/>
            </a:pPr>
            <a:r>
              <a:rPr lang="en-GB" dirty="0"/>
              <a:t>What are the specific objectives? Do your indicators to measure (SMART) or evaluate the effectiveness of the guideline?</a:t>
            </a:r>
          </a:p>
          <a:p>
            <a:pPr marL="514350" indent="-514350">
              <a:buFont typeface="+mj-lt"/>
              <a:buAutoNum type="arabicPeriod"/>
            </a:pPr>
            <a:r>
              <a:rPr lang="en-GB" dirty="0"/>
              <a:t>Who is the target audience? (clearly defined- , stakeholders, end-user and the recipients needs to be defined). Avoid guidelines targeting a broad audience. </a:t>
            </a:r>
          </a:p>
          <a:p>
            <a:pPr marL="514350" indent="-514350">
              <a:buFont typeface="+mj-lt"/>
              <a:buAutoNum type="arabicPeriod"/>
            </a:pPr>
            <a:r>
              <a:rPr lang="en-GB" dirty="0"/>
              <a:t>Who are the recipients of the intervention/research/output? (the participants/ the community/ entire country)</a:t>
            </a:r>
            <a:endParaRPr lang="LID4096" dirty="0"/>
          </a:p>
        </p:txBody>
      </p:sp>
      <p:sp>
        <p:nvSpPr>
          <p:cNvPr id="4" name="Slide Number Placeholder 3">
            <a:extLst>
              <a:ext uri="{FF2B5EF4-FFF2-40B4-BE49-F238E27FC236}">
                <a16:creationId xmlns:a16="http://schemas.microsoft.com/office/drawing/2014/main" id="{F03A79D4-E7C4-3619-0722-25259255C3D1}"/>
              </a:ext>
            </a:extLst>
          </p:cNvPr>
          <p:cNvSpPr>
            <a:spLocks noGrp="1"/>
          </p:cNvSpPr>
          <p:nvPr>
            <p:ph type="sldNum" sz="quarter" idx="12"/>
          </p:nvPr>
        </p:nvSpPr>
        <p:spPr/>
        <p:txBody>
          <a:bodyPr/>
          <a:lstStyle/>
          <a:p>
            <a:fld id="{4D4C97FC-C016-4DB7-BA3E-6B9A4298C830}" type="slidenum">
              <a:rPr lang="en-US" smtClean="0"/>
              <a:t>63</a:t>
            </a:fld>
            <a:endParaRPr lang="en-US"/>
          </a:p>
        </p:txBody>
      </p:sp>
    </p:spTree>
    <p:extLst>
      <p:ext uri="{BB962C8B-B14F-4D97-AF65-F5344CB8AC3E}">
        <p14:creationId xmlns:p14="http://schemas.microsoft.com/office/powerpoint/2010/main" val="3092426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0BBE72-3228-1227-BAF4-DB31921BB022}"/>
            </a:ext>
          </a:extLst>
        </p:cNvPr>
        <p:cNvGrpSpPr/>
        <p:nvPr/>
      </p:nvGrpSpPr>
      <p:grpSpPr>
        <a:xfrm>
          <a:off x="0" y="0"/>
          <a:ext cx="0" cy="0"/>
          <a:chOff x="0" y="0"/>
          <a:chExt cx="0" cy="0"/>
        </a:xfrm>
      </p:grpSpPr>
      <p:pic>
        <p:nvPicPr>
          <p:cNvPr id="5" name="Picture 4" descr="A cropped image of a person touching a plant">
            <a:extLst>
              <a:ext uri="{FF2B5EF4-FFF2-40B4-BE49-F238E27FC236}">
                <a16:creationId xmlns:a16="http://schemas.microsoft.com/office/drawing/2014/main" id="{892F7CB5-62F2-A7D8-DD09-C64638889C67}"/>
              </a:ext>
            </a:extLst>
          </p:cNvPr>
          <p:cNvPicPr>
            <a:picLocks noChangeAspect="1"/>
          </p:cNvPicPr>
          <p:nvPr/>
        </p:nvPicPr>
        <p:blipFill>
          <a:blip r:embed="rId2"/>
          <a:srcRect b="1573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98BAC4-E0B8-BDE6-9E9D-0F33946F87D8}"/>
              </a:ext>
            </a:extLst>
          </p:cNvPr>
          <p:cNvSpPr>
            <a:spLocks noGrp="1"/>
          </p:cNvSpPr>
          <p:nvPr>
            <p:ph type="title"/>
          </p:nvPr>
        </p:nvSpPr>
        <p:spPr>
          <a:xfrm>
            <a:off x="838200" y="365125"/>
            <a:ext cx="10515600" cy="1325563"/>
          </a:xfrm>
        </p:spPr>
        <p:txBody>
          <a:bodyPr>
            <a:normAutofit/>
          </a:bodyPr>
          <a:lstStyle/>
          <a:p>
            <a:r>
              <a:rPr lang="en-GB"/>
              <a:t>Planning a Guideline- Useful consideration</a:t>
            </a:r>
            <a:endParaRPr lang="LID4096"/>
          </a:p>
        </p:txBody>
      </p:sp>
      <p:sp>
        <p:nvSpPr>
          <p:cNvPr id="3" name="Content Placeholder 2">
            <a:extLst>
              <a:ext uri="{FF2B5EF4-FFF2-40B4-BE49-F238E27FC236}">
                <a16:creationId xmlns:a16="http://schemas.microsoft.com/office/drawing/2014/main" id="{0A8A4A81-A864-2700-7AD1-317AC7F62700}"/>
              </a:ext>
            </a:extLst>
          </p:cNvPr>
          <p:cNvSpPr>
            <a:spLocks noGrp="1"/>
          </p:cNvSpPr>
          <p:nvPr>
            <p:ph idx="1"/>
          </p:nvPr>
        </p:nvSpPr>
        <p:spPr>
          <a:xfrm>
            <a:off x="838200" y="1825625"/>
            <a:ext cx="10515600" cy="4351338"/>
          </a:xfrm>
        </p:spPr>
        <p:txBody>
          <a:bodyPr>
            <a:normAutofit/>
          </a:bodyPr>
          <a:lstStyle/>
          <a:p>
            <a:r>
              <a:rPr lang="en-GB"/>
              <a:t>Ask: </a:t>
            </a:r>
            <a:r>
              <a:rPr lang="en-GB" b="1"/>
              <a:t>When is the guideline needed?</a:t>
            </a:r>
          </a:p>
          <a:p>
            <a:pPr marL="514350" indent="-514350">
              <a:buFont typeface="+mj-lt"/>
              <a:buAutoNum type="arabicPeriod"/>
            </a:pPr>
            <a:r>
              <a:rPr lang="en-GB"/>
              <a:t>Ask: why now?</a:t>
            </a:r>
          </a:p>
          <a:p>
            <a:pPr marL="514350" indent="-514350">
              <a:buFont typeface="+mj-lt"/>
              <a:buAutoNum type="arabicPeriod"/>
            </a:pPr>
            <a:r>
              <a:rPr lang="en-GB"/>
              <a:t>When is the guideline needed?</a:t>
            </a:r>
          </a:p>
          <a:p>
            <a:pPr marL="0" indent="0">
              <a:buNone/>
            </a:pPr>
            <a:r>
              <a:rPr lang="en-GB"/>
              <a:t>1-3 years depending on the nature or scope. </a:t>
            </a:r>
          </a:p>
          <a:p>
            <a:pPr marL="0" indent="0">
              <a:buNone/>
            </a:pPr>
            <a:r>
              <a:rPr lang="en-GB"/>
              <a:t>Ask: Is the guideline a response to a situation calling for urgent advice?- this requires a compression of timeline and reduction of scope.</a:t>
            </a:r>
            <a:endParaRPr lang="LID4096"/>
          </a:p>
        </p:txBody>
      </p:sp>
      <p:sp>
        <p:nvSpPr>
          <p:cNvPr id="4" name="Slide Number Placeholder 3">
            <a:extLst>
              <a:ext uri="{FF2B5EF4-FFF2-40B4-BE49-F238E27FC236}">
                <a16:creationId xmlns:a16="http://schemas.microsoft.com/office/drawing/2014/main" id="{46E00CDF-4A30-B902-09AF-CC13CFE1C4F2}"/>
              </a:ext>
            </a:extLst>
          </p:cNvPr>
          <p:cNvSpPr>
            <a:spLocks noGrp="1"/>
          </p:cNvSpPr>
          <p:nvPr>
            <p:ph type="sldNum" sz="quarter" idx="12"/>
          </p:nvPr>
        </p:nvSpPr>
        <p:spPr/>
        <p:txBody>
          <a:bodyPr/>
          <a:lstStyle/>
          <a:p>
            <a:fld id="{4D4C97FC-C016-4DB7-BA3E-6B9A4298C830}" type="slidenum">
              <a:rPr lang="en-US" smtClean="0"/>
              <a:t>64</a:t>
            </a:fld>
            <a:endParaRPr lang="en-US"/>
          </a:p>
        </p:txBody>
      </p:sp>
    </p:spTree>
    <p:extLst>
      <p:ext uri="{BB962C8B-B14F-4D97-AF65-F5344CB8AC3E}">
        <p14:creationId xmlns:p14="http://schemas.microsoft.com/office/powerpoint/2010/main" val="25264092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1BB83A-8016-4A65-1709-24A784694A9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60479A-6D90-D425-3A47-11DAFADFCC65}"/>
              </a:ext>
            </a:extLst>
          </p:cNvPr>
          <p:cNvSpPr>
            <a:spLocks noGrp="1"/>
          </p:cNvSpPr>
          <p:nvPr>
            <p:ph type="title"/>
          </p:nvPr>
        </p:nvSpPr>
        <p:spPr>
          <a:xfrm>
            <a:off x="838200" y="365125"/>
            <a:ext cx="10515600" cy="1325563"/>
          </a:xfrm>
        </p:spPr>
        <p:txBody>
          <a:bodyPr>
            <a:normAutofit/>
          </a:bodyPr>
          <a:lstStyle/>
          <a:p>
            <a:r>
              <a:rPr lang="en-GB" sz="4600"/>
              <a:t>Planning a Guideline- Useful consideration</a:t>
            </a:r>
            <a:endParaRPr lang="LID4096" sz="46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804249-1035-38B1-5EF0-4BE045325BE6}"/>
              </a:ext>
            </a:extLst>
          </p:cNvPr>
          <p:cNvSpPr>
            <a:spLocks noGrp="1"/>
          </p:cNvSpPr>
          <p:nvPr>
            <p:ph idx="1"/>
          </p:nvPr>
        </p:nvSpPr>
        <p:spPr>
          <a:xfrm>
            <a:off x="838200" y="1929384"/>
            <a:ext cx="10515600" cy="4251960"/>
          </a:xfrm>
        </p:spPr>
        <p:txBody>
          <a:bodyPr>
            <a:normAutofit/>
          </a:bodyPr>
          <a:lstStyle/>
          <a:p>
            <a:r>
              <a:rPr lang="en-GB" sz="2200"/>
              <a:t>Ask: </a:t>
            </a:r>
            <a:r>
              <a:rPr lang="en-GB" sz="2200" b="1"/>
              <a:t>Will the recommendations in the guidelines be implemented?</a:t>
            </a:r>
          </a:p>
          <a:p>
            <a:r>
              <a:rPr lang="en-GB" sz="2200"/>
              <a:t>It will require a lot (such as a public policy)</a:t>
            </a:r>
          </a:p>
          <a:p>
            <a:pPr marL="514350" indent="-514350">
              <a:buFont typeface="+mj-lt"/>
              <a:buAutoNum type="arabicPeriod"/>
            </a:pPr>
            <a:r>
              <a:rPr lang="en-GB" sz="2200"/>
              <a:t>Ask: Do we have the relevant programme/ remit/ TOR and budget to support the guideline and its implementation?</a:t>
            </a:r>
          </a:p>
          <a:p>
            <a:pPr marL="514350" indent="-514350">
              <a:buFont typeface="+mj-lt"/>
              <a:buAutoNum type="arabicPeriod"/>
            </a:pPr>
            <a:r>
              <a:rPr lang="en-GB" sz="2200"/>
              <a:t>Do we have the infrastructure/ process for communication and implementation?- who will implement it?</a:t>
            </a:r>
            <a:endParaRPr lang="LID4096" sz="2200"/>
          </a:p>
        </p:txBody>
      </p:sp>
      <p:sp>
        <p:nvSpPr>
          <p:cNvPr id="4" name="Slide Number Placeholder 3">
            <a:extLst>
              <a:ext uri="{FF2B5EF4-FFF2-40B4-BE49-F238E27FC236}">
                <a16:creationId xmlns:a16="http://schemas.microsoft.com/office/drawing/2014/main" id="{4BCD58F9-D9F0-0CA9-F5D0-85E52B12E018}"/>
              </a:ext>
            </a:extLst>
          </p:cNvPr>
          <p:cNvSpPr>
            <a:spLocks noGrp="1"/>
          </p:cNvSpPr>
          <p:nvPr>
            <p:ph type="sldNum" sz="quarter" idx="12"/>
          </p:nvPr>
        </p:nvSpPr>
        <p:spPr/>
        <p:txBody>
          <a:bodyPr/>
          <a:lstStyle/>
          <a:p>
            <a:fld id="{4D4C97FC-C016-4DB7-BA3E-6B9A4298C830}" type="slidenum">
              <a:rPr lang="en-US" smtClean="0"/>
              <a:t>65</a:t>
            </a:fld>
            <a:endParaRPr lang="en-US"/>
          </a:p>
        </p:txBody>
      </p:sp>
    </p:spTree>
    <p:extLst>
      <p:ext uri="{BB962C8B-B14F-4D97-AF65-F5344CB8AC3E}">
        <p14:creationId xmlns:p14="http://schemas.microsoft.com/office/powerpoint/2010/main" val="4146132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22D939-BA0F-DA82-6177-D80CCC7D171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4FCC12C-0D63-1F52-1FB1-2592A6DE6D9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779" b="1"/>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000D2B-511C-3AE1-09BE-38E78F05A2E9}"/>
              </a:ext>
            </a:extLst>
          </p:cNvPr>
          <p:cNvSpPr>
            <a:spLocks noGrp="1"/>
          </p:cNvSpPr>
          <p:nvPr>
            <p:ph type="title"/>
          </p:nvPr>
        </p:nvSpPr>
        <p:spPr>
          <a:xfrm>
            <a:off x="838200" y="365125"/>
            <a:ext cx="10515600" cy="1325563"/>
          </a:xfrm>
        </p:spPr>
        <p:txBody>
          <a:bodyPr>
            <a:normAutofit/>
          </a:bodyPr>
          <a:lstStyle/>
          <a:p>
            <a:r>
              <a:rPr lang="en-GB"/>
              <a:t>Planning a Guideline- Useful consideration</a:t>
            </a:r>
            <a:endParaRPr lang="LID4096"/>
          </a:p>
        </p:txBody>
      </p:sp>
      <p:sp>
        <p:nvSpPr>
          <p:cNvPr id="3" name="Content Placeholder 2">
            <a:extLst>
              <a:ext uri="{FF2B5EF4-FFF2-40B4-BE49-F238E27FC236}">
                <a16:creationId xmlns:a16="http://schemas.microsoft.com/office/drawing/2014/main" id="{B73A33A8-9541-9825-3A83-4D89A73F0717}"/>
              </a:ext>
            </a:extLst>
          </p:cNvPr>
          <p:cNvSpPr>
            <a:spLocks noGrp="1"/>
          </p:cNvSpPr>
          <p:nvPr>
            <p:ph idx="1"/>
          </p:nvPr>
        </p:nvSpPr>
        <p:spPr>
          <a:xfrm>
            <a:off x="838200" y="1825625"/>
            <a:ext cx="10515600" cy="4351338"/>
          </a:xfrm>
        </p:spPr>
        <p:txBody>
          <a:bodyPr>
            <a:normAutofit/>
          </a:bodyPr>
          <a:lstStyle/>
          <a:p>
            <a:r>
              <a:rPr lang="en-GB"/>
              <a:t>Ask: </a:t>
            </a:r>
            <a:r>
              <a:rPr lang="en-GB" b="1"/>
              <a:t>Who should be involved in developing the guideline?</a:t>
            </a:r>
          </a:p>
          <a:p>
            <a:r>
              <a:rPr lang="en-GB"/>
              <a:t>- collaboration among various stakeholders is key. Get them involved </a:t>
            </a:r>
            <a:r>
              <a:rPr lang="en-GB" b="1"/>
              <a:t>AT THE BEGINNING!</a:t>
            </a:r>
          </a:p>
          <a:p>
            <a:pPr marL="514350" indent="-514350">
              <a:buFont typeface="+mj-lt"/>
              <a:buAutoNum type="arabicPeriod"/>
            </a:pPr>
            <a:r>
              <a:rPr lang="en-GB"/>
              <a:t>Do you have a political will?</a:t>
            </a:r>
          </a:p>
          <a:p>
            <a:pPr marL="514350" indent="-514350">
              <a:buFont typeface="+mj-lt"/>
              <a:buAutoNum type="arabicPeriod"/>
            </a:pPr>
            <a:r>
              <a:rPr lang="en-GB"/>
              <a:t>Which agency/ Department/ organisation/ /unit must be involved?</a:t>
            </a:r>
          </a:p>
          <a:p>
            <a:pPr marL="514350" indent="-514350">
              <a:buFont typeface="+mj-lt"/>
              <a:buAutoNum type="arabicPeriod"/>
            </a:pPr>
            <a:r>
              <a:rPr lang="en-GB"/>
              <a:t>Have you identified (</a:t>
            </a:r>
            <a:r>
              <a:rPr lang="en-GB" b="1"/>
              <a:t>AT THE BEGINNING</a:t>
            </a:r>
            <a:r>
              <a:rPr lang="en-GB"/>
              <a:t>) experts in the guideline methods?</a:t>
            </a:r>
          </a:p>
          <a:p>
            <a:endParaRPr lang="LID4096"/>
          </a:p>
        </p:txBody>
      </p:sp>
      <p:sp>
        <p:nvSpPr>
          <p:cNvPr id="6" name="Slide Number Placeholder 5">
            <a:extLst>
              <a:ext uri="{FF2B5EF4-FFF2-40B4-BE49-F238E27FC236}">
                <a16:creationId xmlns:a16="http://schemas.microsoft.com/office/drawing/2014/main" id="{57A3543B-3A87-BA44-4E9A-C87738F2C0FB}"/>
              </a:ext>
            </a:extLst>
          </p:cNvPr>
          <p:cNvSpPr>
            <a:spLocks noGrp="1"/>
          </p:cNvSpPr>
          <p:nvPr>
            <p:ph type="sldNum" sz="quarter" idx="12"/>
          </p:nvPr>
        </p:nvSpPr>
        <p:spPr/>
        <p:txBody>
          <a:bodyPr/>
          <a:lstStyle/>
          <a:p>
            <a:fld id="{4D4C97FC-C016-4DB7-BA3E-6B9A4298C830}" type="slidenum">
              <a:rPr lang="en-US" smtClean="0"/>
              <a:t>66</a:t>
            </a:fld>
            <a:endParaRPr lang="en-US"/>
          </a:p>
        </p:txBody>
      </p:sp>
    </p:spTree>
    <p:extLst>
      <p:ext uri="{BB962C8B-B14F-4D97-AF65-F5344CB8AC3E}">
        <p14:creationId xmlns:p14="http://schemas.microsoft.com/office/powerpoint/2010/main" val="24884815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B9480B-DEBA-8CB0-F9B5-9C204F229172}"/>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93271C-1EE6-DA6F-97D6-383C7482D3C9}"/>
              </a:ext>
            </a:extLst>
          </p:cNvPr>
          <p:cNvSpPr>
            <a:spLocks noGrp="1"/>
          </p:cNvSpPr>
          <p:nvPr>
            <p:ph type="title"/>
          </p:nvPr>
        </p:nvSpPr>
        <p:spPr>
          <a:xfrm>
            <a:off x="572493" y="238539"/>
            <a:ext cx="11018520" cy="1434415"/>
          </a:xfrm>
        </p:spPr>
        <p:txBody>
          <a:bodyPr anchor="b">
            <a:normAutofit/>
          </a:bodyPr>
          <a:lstStyle/>
          <a:p>
            <a:r>
              <a:rPr lang="en-GB" sz="5000"/>
              <a:t>Planning a Guideline- Useful consideration</a:t>
            </a:r>
            <a:endParaRPr lang="LID4096" sz="500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CDEF9E-0CA6-5009-8665-529640F80283}"/>
              </a:ext>
            </a:extLst>
          </p:cNvPr>
          <p:cNvSpPr>
            <a:spLocks noGrp="1"/>
          </p:cNvSpPr>
          <p:nvPr>
            <p:ph idx="1"/>
          </p:nvPr>
        </p:nvSpPr>
        <p:spPr>
          <a:xfrm>
            <a:off x="572493" y="2071316"/>
            <a:ext cx="6713552" cy="4119172"/>
          </a:xfrm>
        </p:spPr>
        <p:txBody>
          <a:bodyPr anchor="t">
            <a:normAutofit/>
          </a:bodyPr>
          <a:lstStyle/>
          <a:p>
            <a:r>
              <a:rPr lang="en-GB" sz="2200" dirty="0"/>
              <a:t>Ask: </a:t>
            </a:r>
            <a:r>
              <a:rPr lang="en-GB" sz="2200" b="1" dirty="0"/>
              <a:t>Do you have the necessary resources to develop a guideline?</a:t>
            </a:r>
          </a:p>
          <a:p>
            <a:r>
              <a:rPr lang="en-GB" sz="2200" dirty="0"/>
              <a:t>If effectiveness is important, then, the resources for crafting a high-quality guideline must be available.</a:t>
            </a:r>
          </a:p>
          <a:p>
            <a:r>
              <a:rPr lang="en-GB" sz="2200" dirty="0"/>
              <a:t>Ask: What publication type (electronic or print) are being considered? And how would you disseminate it (website/ email/ professional organisation/conferences/ physical meetings)</a:t>
            </a:r>
          </a:p>
          <a:p>
            <a:r>
              <a:rPr lang="en-GB" sz="2200" dirty="0"/>
              <a:t>Ask: What translation are being considered (will it be transnational, affect tribal groups, illiterate population etc?)</a:t>
            </a:r>
            <a:endParaRPr lang="LID4096" sz="2200" dirty="0"/>
          </a:p>
        </p:txBody>
      </p:sp>
      <p:pic>
        <p:nvPicPr>
          <p:cNvPr id="5" name="Picture 4">
            <a:extLst>
              <a:ext uri="{FF2B5EF4-FFF2-40B4-BE49-F238E27FC236}">
                <a16:creationId xmlns:a16="http://schemas.microsoft.com/office/drawing/2014/main" id="{3AB2FC16-845B-70E1-3B6F-283E618D5E2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645" r="23241" b="2"/>
          <a:stretch/>
        </p:blipFill>
        <p:spPr>
          <a:xfrm>
            <a:off x="7675658" y="2093976"/>
            <a:ext cx="3941064" cy="4096512"/>
          </a:xfrm>
          <a:prstGeom prst="rect">
            <a:avLst/>
          </a:prstGeom>
        </p:spPr>
      </p:pic>
      <p:sp>
        <p:nvSpPr>
          <p:cNvPr id="6" name="Slide Number Placeholder 5">
            <a:extLst>
              <a:ext uri="{FF2B5EF4-FFF2-40B4-BE49-F238E27FC236}">
                <a16:creationId xmlns:a16="http://schemas.microsoft.com/office/drawing/2014/main" id="{9CBA1C3C-D6B5-FC20-77CF-3C0BDB38E2D7}"/>
              </a:ext>
            </a:extLst>
          </p:cNvPr>
          <p:cNvSpPr>
            <a:spLocks noGrp="1"/>
          </p:cNvSpPr>
          <p:nvPr>
            <p:ph type="sldNum" sz="quarter" idx="12"/>
          </p:nvPr>
        </p:nvSpPr>
        <p:spPr/>
        <p:txBody>
          <a:bodyPr/>
          <a:lstStyle/>
          <a:p>
            <a:fld id="{4D4C97FC-C016-4DB7-BA3E-6B9A4298C830}" type="slidenum">
              <a:rPr lang="en-US" smtClean="0"/>
              <a:t>67</a:t>
            </a:fld>
            <a:endParaRPr lang="en-US"/>
          </a:p>
        </p:txBody>
      </p:sp>
    </p:spTree>
    <p:extLst>
      <p:ext uri="{BB962C8B-B14F-4D97-AF65-F5344CB8AC3E}">
        <p14:creationId xmlns:p14="http://schemas.microsoft.com/office/powerpoint/2010/main" val="6045802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0B7B4E-A2F9-EF3D-0152-8903ECB25529}"/>
              </a:ext>
            </a:extLst>
          </p:cNvPr>
          <p:cNvSpPr>
            <a:spLocks noGrp="1"/>
          </p:cNvSpPr>
          <p:nvPr>
            <p:ph type="title"/>
          </p:nvPr>
        </p:nvSpPr>
        <p:spPr>
          <a:xfrm>
            <a:off x="838200" y="365125"/>
            <a:ext cx="10515600" cy="1306443"/>
          </a:xfrm>
        </p:spPr>
        <p:txBody>
          <a:bodyPr>
            <a:normAutofit/>
          </a:bodyPr>
          <a:lstStyle/>
          <a:p>
            <a:r>
              <a:rPr lang="en-GB" sz="4000"/>
              <a:t>Planning a guideline- Next consideration- Scoping</a:t>
            </a:r>
            <a:endParaRPr lang="LID4096" sz="4000"/>
          </a:p>
        </p:txBody>
      </p:sp>
      <p:sp>
        <p:nvSpPr>
          <p:cNvPr id="3" name="Content Placeholder 2">
            <a:extLst>
              <a:ext uri="{FF2B5EF4-FFF2-40B4-BE49-F238E27FC236}">
                <a16:creationId xmlns:a16="http://schemas.microsoft.com/office/drawing/2014/main" id="{21B4BEEC-B6D0-0F5D-9E95-51462FD88F62}"/>
              </a:ext>
            </a:extLst>
          </p:cNvPr>
          <p:cNvSpPr>
            <a:spLocks noGrp="1"/>
          </p:cNvSpPr>
          <p:nvPr>
            <p:ph idx="1"/>
          </p:nvPr>
        </p:nvSpPr>
        <p:spPr>
          <a:xfrm>
            <a:off x="838200" y="1825625"/>
            <a:ext cx="4152774" cy="4303464"/>
          </a:xfrm>
        </p:spPr>
        <p:txBody>
          <a:bodyPr>
            <a:normAutofit/>
          </a:bodyPr>
          <a:lstStyle/>
          <a:p>
            <a:r>
              <a:rPr lang="en-GB" sz="2000"/>
              <a:t>Here, you need to define </a:t>
            </a:r>
            <a:r>
              <a:rPr lang="en-GB" sz="2000" b="1"/>
              <a:t>what the guideline will and will not include</a:t>
            </a:r>
            <a:r>
              <a:rPr lang="en-GB" sz="2000"/>
              <a:t>. (the scope),(do not include everything possible!)</a:t>
            </a:r>
            <a:endParaRPr lang="LID4096" sz="2000"/>
          </a:p>
        </p:txBody>
      </p:sp>
      <p:pic>
        <p:nvPicPr>
          <p:cNvPr id="5" name="Picture 4">
            <a:extLst>
              <a:ext uri="{FF2B5EF4-FFF2-40B4-BE49-F238E27FC236}">
                <a16:creationId xmlns:a16="http://schemas.microsoft.com/office/drawing/2014/main" id="{C06C6FCE-B3BD-BCF9-5040-F4548A34AA5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402" r="8445"/>
          <a:stretch/>
        </p:blipFill>
        <p:spPr>
          <a:xfrm>
            <a:off x="5183500" y="1904282"/>
            <a:ext cx="6170299" cy="4224808"/>
          </a:xfrm>
          <a:prstGeom prst="rect">
            <a:avLst/>
          </a:prstGeom>
        </p:spPr>
      </p:pic>
      <p:sp>
        <p:nvSpPr>
          <p:cNvPr id="6" name="Slide Number Placeholder 5">
            <a:extLst>
              <a:ext uri="{FF2B5EF4-FFF2-40B4-BE49-F238E27FC236}">
                <a16:creationId xmlns:a16="http://schemas.microsoft.com/office/drawing/2014/main" id="{0D4466D8-8028-A37C-69C9-4A1FB001E5D0}"/>
              </a:ext>
            </a:extLst>
          </p:cNvPr>
          <p:cNvSpPr>
            <a:spLocks noGrp="1"/>
          </p:cNvSpPr>
          <p:nvPr>
            <p:ph type="sldNum" sz="quarter" idx="12"/>
          </p:nvPr>
        </p:nvSpPr>
        <p:spPr/>
        <p:txBody>
          <a:bodyPr/>
          <a:lstStyle/>
          <a:p>
            <a:fld id="{4D4C97FC-C016-4DB7-BA3E-6B9A4298C830}" type="slidenum">
              <a:rPr lang="en-US" smtClean="0"/>
              <a:t>68</a:t>
            </a:fld>
            <a:endParaRPr lang="en-US"/>
          </a:p>
        </p:txBody>
      </p:sp>
    </p:spTree>
    <p:extLst>
      <p:ext uri="{BB962C8B-B14F-4D97-AF65-F5344CB8AC3E}">
        <p14:creationId xmlns:p14="http://schemas.microsoft.com/office/powerpoint/2010/main" val="6968611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279551-836C-48C4-0DE6-A14DB6F45670}"/>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1734E1-0D3F-5AD0-3F16-F8E6A1BABDDD}"/>
              </a:ext>
            </a:extLst>
          </p:cNvPr>
          <p:cNvSpPr>
            <a:spLocks noGrp="1"/>
          </p:cNvSpPr>
          <p:nvPr>
            <p:ph type="title"/>
          </p:nvPr>
        </p:nvSpPr>
        <p:spPr>
          <a:xfrm>
            <a:off x="572493" y="238539"/>
            <a:ext cx="11018520" cy="1434415"/>
          </a:xfrm>
        </p:spPr>
        <p:txBody>
          <a:bodyPr anchor="b">
            <a:normAutofit/>
          </a:bodyPr>
          <a:lstStyle/>
          <a:p>
            <a:r>
              <a:rPr lang="en-GB" sz="4600"/>
              <a:t>Planning a guideline- Next consideration- Contributors</a:t>
            </a:r>
            <a:endParaRPr lang="LID4096" sz="460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3811C2-6DD5-5D29-93C2-9A2160174968}"/>
              </a:ext>
            </a:extLst>
          </p:cNvPr>
          <p:cNvSpPr>
            <a:spLocks noGrp="1"/>
          </p:cNvSpPr>
          <p:nvPr>
            <p:ph idx="1"/>
          </p:nvPr>
        </p:nvSpPr>
        <p:spPr>
          <a:xfrm>
            <a:off x="572493" y="2071316"/>
            <a:ext cx="6713552" cy="4119172"/>
          </a:xfrm>
        </p:spPr>
        <p:txBody>
          <a:bodyPr anchor="t">
            <a:normAutofit/>
          </a:bodyPr>
          <a:lstStyle/>
          <a:p>
            <a:r>
              <a:rPr lang="en-GB" sz="2200" b="1" dirty="0"/>
              <a:t>Guideline development group- </a:t>
            </a:r>
            <a:r>
              <a:rPr lang="en-GB" sz="2200" dirty="0"/>
              <a:t>technical experts, consultants,  methodologists, writer/ editor, RMOs, RECs, Funders, Regulators, Sponsors, etc (the end-users), (Reps-researchers, research participant groups, advocacy groups, civil societies, , economists, Government, journalist, human rights activists, lawyers etc.</a:t>
            </a:r>
            <a:endParaRPr lang="en-GB" sz="2200" b="1" dirty="0"/>
          </a:p>
          <a:p>
            <a:r>
              <a:rPr lang="en-GB" sz="2200" b="1" dirty="0"/>
              <a:t>Systematic review group</a:t>
            </a:r>
          </a:p>
          <a:p>
            <a:r>
              <a:rPr lang="en-GB" sz="2200" b="1" dirty="0"/>
              <a:t>External review group</a:t>
            </a:r>
            <a:r>
              <a:rPr lang="en-GB" sz="2200" dirty="0"/>
              <a:t>- could be the stakeholders in the GDP.</a:t>
            </a:r>
          </a:p>
          <a:p>
            <a:r>
              <a:rPr lang="en-GB" sz="2200" b="1" dirty="0"/>
              <a:t>Others</a:t>
            </a:r>
            <a:r>
              <a:rPr lang="en-GB" sz="2200" dirty="0"/>
              <a:t>: Observers</a:t>
            </a:r>
          </a:p>
          <a:p>
            <a:endParaRPr lang="LID4096" sz="2200" dirty="0"/>
          </a:p>
        </p:txBody>
      </p:sp>
      <p:pic>
        <p:nvPicPr>
          <p:cNvPr id="5" name="Picture 4">
            <a:extLst>
              <a:ext uri="{FF2B5EF4-FFF2-40B4-BE49-F238E27FC236}">
                <a16:creationId xmlns:a16="http://schemas.microsoft.com/office/drawing/2014/main" id="{3D1E6BD5-785D-518B-F0A7-260F1F78AE4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354" r="18532" b="2"/>
          <a:stretch/>
        </p:blipFill>
        <p:spPr>
          <a:xfrm>
            <a:off x="7675658" y="2093976"/>
            <a:ext cx="3941064" cy="4096512"/>
          </a:xfrm>
          <a:prstGeom prst="rect">
            <a:avLst/>
          </a:prstGeom>
        </p:spPr>
      </p:pic>
      <p:sp>
        <p:nvSpPr>
          <p:cNvPr id="6" name="Slide Number Placeholder 5">
            <a:extLst>
              <a:ext uri="{FF2B5EF4-FFF2-40B4-BE49-F238E27FC236}">
                <a16:creationId xmlns:a16="http://schemas.microsoft.com/office/drawing/2014/main" id="{7B14267C-2FF4-34AA-11FF-BA445819823C}"/>
              </a:ext>
            </a:extLst>
          </p:cNvPr>
          <p:cNvSpPr>
            <a:spLocks noGrp="1"/>
          </p:cNvSpPr>
          <p:nvPr>
            <p:ph type="sldNum" sz="quarter" idx="12"/>
          </p:nvPr>
        </p:nvSpPr>
        <p:spPr/>
        <p:txBody>
          <a:bodyPr/>
          <a:lstStyle/>
          <a:p>
            <a:fld id="{4D4C97FC-C016-4DB7-BA3E-6B9A4298C830}" type="slidenum">
              <a:rPr lang="en-US" smtClean="0"/>
              <a:t>69</a:t>
            </a:fld>
            <a:endParaRPr lang="en-US"/>
          </a:p>
        </p:txBody>
      </p:sp>
    </p:spTree>
    <p:extLst>
      <p:ext uri="{BB962C8B-B14F-4D97-AF65-F5344CB8AC3E}">
        <p14:creationId xmlns:p14="http://schemas.microsoft.com/office/powerpoint/2010/main" val="4071677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99ED7-C337-2571-12B5-1C5234DF70FB}"/>
              </a:ext>
            </a:extLst>
          </p:cNvPr>
          <p:cNvSpPr>
            <a:spLocks noGrp="1"/>
          </p:cNvSpPr>
          <p:nvPr>
            <p:ph type="title"/>
          </p:nvPr>
        </p:nvSpPr>
        <p:spPr>
          <a:xfrm>
            <a:off x="635000" y="640823"/>
            <a:ext cx="3418659" cy="5583148"/>
          </a:xfrm>
        </p:spPr>
        <p:txBody>
          <a:bodyPr anchor="ctr">
            <a:normAutofit/>
          </a:bodyPr>
          <a:lstStyle/>
          <a:p>
            <a:r>
              <a:rPr lang="en-US" sz="5400"/>
              <a:t>Section One- Policy in General</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CD67BCA9-C9CF-2A93-6329-677D5D99AED9}"/>
              </a:ext>
            </a:extLst>
          </p:cNvPr>
          <p:cNvGraphicFramePr>
            <a:graphicFrameLocks noGrp="1"/>
          </p:cNvGraphicFramePr>
          <p:nvPr>
            <p:ph idx="1"/>
            <p:extLst>
              <p:ext uri="{D42A27DB-BD31-4B8C-83A1-F6EECF244321}">
                <p14:modId xmlns:p14="http://schemas.microsoft.com/office/powerpoint/2010/main" val="68793180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A2545CA-EC12-096C-03E8-50A0A824F01D}"/>
              </a:ext>
            </a:extLst>
          </p:cNvPr>
          <p:cNvSpPr>
            <a:spLocks noGrp="1"/>
          </p:cNvSpPr>
          <p:nvPr>
            <p:ph type="sldNum" sz="quarter" idx="12"/>
          </p:nvPr>
        </p:nvSpPr>
        <p:spPr/>
        <p:txBody>
          <a:bodyPr/>
          <a:lstStyle/>
          <a:p>
            <a:fld id="{4D4C97FC-C016-4DB7-BA3E-6B9A4298C830}" type="slidenum">
              <a:rPr lang="en-US" smtClean="0"/>
              <a:t>7</a:t>
            </a:fld>
            <a:endParaRPr lang="en-US"/>
          </a:p>
        </p:txBody>
      </p:sp>
    </p:spTree>
    <p:extLst>
      <p:ext uri="{BB962C8B-B14F-4D97-AF65-F5344CB8AC3E}">
        <p14:creationId xmlns:p14="http://schemas.microsoft.com/office/powerpoint/2010/main" val="3014054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1B7D08-7A76-F30D-BAD1-8F05364439F8}"/>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54AA3-9876-F249-7F14-73DE82D9141B}"/>
              </a:ext>
            </a:extLst>
          </p:cNvPr>
          <p:cNvSpPr>
            <a:spLocks noGrp="1"/>
          </p:cNvSpPr>
          <p:nvPr>
            <p:ph type="title"/>
          </p:nvPr>
        </p:nvSpPr>
        <p:spPr>
          <a:xfrm>
            <a:off x="572493" y="238539"/>
            <a:ext cx="11018520" cy="1434415"/>
          </a:xfrm>
        </p:spPr>
        <p:txBody>
          <a:bodyPr anchor="b">
            <a:normAutofit/>
          </a:bodyPr>
          <a:lstStyle/>
          <a:p>
            <a:r>
              <a:rPr lang="en-GB" sz="4600" dirty="0"/>
              <a:t>Planning a guideline- Next consideration- </a:t>
            </a:r>
            <a:r>
              <a:rPr lang="en-GB" sz="4600" b="1" dirty="0"/>
              <a:t>independent</a:t>
            </a:r>
            <a:r>
              <a:rPr lang="en-GB" sz="4600" dirty="0"/>
              <a:t> funders</a:t>
            </a:r>
            <a:endParaRPr lang="LID4096" sz="46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C740AF-4279-D678-59A3-C5FD2035EC0D}"/>
              </a:ext>
            </a:extLst>
          </p:cNvPr>
          <p:cNvSpPr>
            <a:spLocks noGrp="1"/>
          </p:cNvSpPr>
          <p:nvPr>
            <p:ph idx="1"/>
          </p:nvPr>
        </p:nvSpPr>
        <p:spPr>
          <a:xfrm>
            <a:off x="572493" y="2071316"/>
            <a:ext cx="6713552" cy="4119172"/>
          </a:xfrm>
        </p:spPr>
        <p:txBody>
          <a:bodyPr anchor="t">
            <a:normAutofit/>
          </a:bodyPr>
          <a:lstStyle/>
          <a:p>
            <a:r>
              <a:rPr lang="en-GB" sz="2200" dirty="0"/>
              <a:t>Funding is critical to developing an effective guideline, but the </a:t>
            </a:r>
            <a:r>
              <a:rPr lang="en-GB" sz="2200" dirty="0">
                <a:solidFill>
                  <a:srgbClr val="FF0000"/>
                </a:solidFill>
              </a:rPr>
              <a:t>funders should not influence the recommendations</a:t>
            </a:r>
            <a:r>
              <a:rPr lang="en-GB" sz="2200" dirty="0"/>
              <a:t>. (they funders </a:t>
            </a:r>
            <a:r>
              <a:rPr lang="en-GB" sz="2200" dirty="0">
                <a:solidFill>
                  <a:srgbClr val="FF0000"/>
                </a:solidFill>
              </a:rPr>
              <a:t>must not contribute to the systematic review and evidence appraisal process and, most particularly, to the formulation of recommendations.)</a:t>
            </a:r>
          </a:p>
          <a:p>
            <a:endParaRPr lang="en-GB" sz="2200" dirty="0"/>
          </a:p>
        </p:txBody>
      </p:sp>
      <p:pic>
        <p:nvPicPr>
          <p:cNvPr id="5" name="Picture 4">
            <a:extLst>
              <a:ext uri="{FF2B5EF4-FFF2-40B4-BE49-F238E27FC236}">
                <a16:creationId xmlns:a16="http://schemas.microsoft.com/office/drawing/2014/main" id="{0C1C7193-1388-2893-18BC-82E50F704B6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 r="3756" b="-3"/>
          <a:stretch/>
        </p:blipFill>
        <p:spPr>
          <a:xfrm>
            <a:off x="7675658" y="2093976"/>
            <a:ext cx="3941064" cy="4096512"/>
          </a:xfrm>
          <a:prstGeom prst="rect">
            <a:avLst/>
          </a:prstGeom>
        </p:spPr>
      </p:pic>
      <p:sp>
        <p:nvSpPr>
          <p:cNvPr id="6" name="Slide Number Placeholder 5">
            <a:extLst>
              <a:ext uri="{FF2B5EF4-FFF2-40B4-BE49-F238E27FC236}">
                <a16:creationId xmlns:a16="http://schemas.microsoft.com/office/drawing/2014/main" id="{83351737-CB70-7E08-9B33-F9C31CD99D00}"/>
              </a:ext>
            </a:extLst>
          </p:cNvPr>
          <p:cNvSpPr>
            <a:spLocks noGrp="1"/>
          </p:cNvSpPr>
          <p:nvPr>
            <p:ph type="sldNum" sz="quarter" idx="12"/>
          </p:nvPr>
        </p:nvSpPr>
        <p:spPr/>
        <p:txBody>
          <a:bodyPr/>
          <a:lstStyle/>
          <a:p>
            <a:fld id="{4D4C97FC-C016-4DB7-BA3E-6B9A4298C830}" type="slidenum">
              <a:rPr lang="en-US" smtClean="0"/>
              <a:t>70</a:t>
            </a:fld>
            <a:endParaRPr lang="en-US"/>
          </a:p>
        </p:txBody>
      </p:sp>
    </p:spTree>
    <p:extLst>
      <p:ext uri="{BB962C8B-B14F-4D97-AF65-F5344CB8AC3E}">
        <p14:creationId xmlns:p14="http://schemas.microsoft.com/office/powerpoint/2010/main" val="25177319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A8426A-339C-40B0-1D5B-867ABB8603A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42FE8F-2C3B-675B-EDB5-3E8844CE1CEB}"/>
              </a:ext>
            </a:extLst>
          </p:cNvPr>
          <p:cNvSpPr>
            <a:spLocks noGrp="1"/>
          </p:cNvSpPr>
          <p:nvPr>
            <p:ph type="title"/>
          </p:nvPr>
        </p:nvSpPr>
        <p:spPr>
          <a:xfrm>
            <a:off x="635000" y="640823"/>
            <a:ext cx="3418659" cy="5583148"/>
          </a:xfrm>
        </p:spPr>
        <p:txBody>
          <a:bodyPr anchor="ctr">
            <a:normAutofit/>
          </a:bodyPr>
          <a:lstStyle/>
          <a:p>
            <a:r>
              <a:rPr lang="en-GB" sz="4200"/>
              <a:t>Planning a guideline- Next consideration- Manage Conflicts and meetings!</a:t>
            </a:r>
            <a:endParaRPr lang="LID4096" sz="42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A7ADC39-C0FE-652E-7F8E-654D05D158CA}"/>
              </a:ext>
            </a:extLst>
          </p:cNvPr>
          <p:cNvGraphicFramePr>
            <a:graphicFrameLocks noGrp="1"/>
          </p:cNvGraphicFramePr>
          <p:nvPr>
            <p:ph idx="1"/>
            <p:extLst>
              <p:ext uri="{D42A27DB-BD31-4B8C-83A1-F6EECF244321}">
                <p14:modId xmlns:p14="http://schemas.microsoft.com/office/powerpoint/2010/main" val="320457870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850FE75-E4DD-03A2-5632-0B34E3ECAB09}"/>
              </a:ext>
            </a:extLst>
          </p:cNvPr>
          <p:cNvSpPr>
            <a:spLocks noGrp="1"/>
          </p:cNvSpPr>
          <p:nvPr>
            <p:ph type="sldNum" sz="quarter" idx="12"/>
          </p:nvPr>
        </p:nvSpPr>
        <p:spPr/>
        <p:txBody>
          <a:bodyPr/>
          <a:lstStyle/>
          <a:p>
            <a:fld id="{4D4C97FC-C016-4DB7-BA3E-6B9A4298C830}" type="slidenum">
              <a:rPr lang="en-US" smtClean="0"/>
              <a:t>71</a:t>
            </a:fld>
            <a:endParaRPr lang="en-US"/>
          </a:p>
        </p:txBody>
      </p:sp>
    </p:spTree>
    <p:extLst>
      <p:ext uri="{BB962C8B-B14F-4D97-AF65-F5344CB8AC3E}">
        <p14:creationId xmlns:p14="http://schemas.microsoft.com/office/powerpoint/2010/main" val="18523487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960017-18F6-02E6-91F6-2DA9E4E41383}"/>
              </a:ext>
            </a:extLst>
          </p:cNvPr>
          <p:cNvSpPr>
            <a:spLocks noGrp="1"/>
          </p:cNvSpPr>
          <p:nvPr>
            <p:ph type="title"/>
          </p:nvPr>
        </p:nvSpPr>
        <p:spPr>
          <a:xfrm>
            <a:off x="841248" y="548640"/>
            <a:ext cx="3600860" cy="5431536"/>
          </a:xfrm>
        </p:spPr>
        <p:txBody>
          <a:bodyPr>
            <a:normAutofit/>
          </a:bodyPr>
          <a:lstStyle/>
          <a:p>
            <a:r>
              <a:rPr lang="en-GB" sz="5400"/>
              <a:t>Guideline Planning Proposal-contents</a:t>
            </a:r>
            <a:endParaRPr lang="LID4096"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CB3006-2C38-C061-0308-5864203B0831}"/>
              </a:ext>
            </a:extLst>
          </p:cNvPr>
          <p:cNvSpPr>
            <a:spLocks noGrp="1"/>
          </p:cNvSpPr>
          <p:nvPr>
            <p:ph idx="1"/>
          </p:nvPr>
        </p:nvSpPr>
        <p:spPr>
          <a:xfrm>
            <a:off x="5126418" y="552091"/>
            <a:ext cx="6224335" cy="5431536"/>
          </a:xfrm>
        </p:spPr>
        <p:txBody>
          <a:bodyPr anchor="ctr">
            <a:normAutofit/>
          </a:bodyPr>
          <a:lstStyle/>
          <a:p>
            <a:r>
              <a:rPr lang="en-GB" sz="2200"/>
              <a:t>Background and content</a:t>
            </a:r>
          </a:p>
          <a:p>
            <a:r>
              <a:rPr lang="en-GB" sz="2200"/>
              <a:t>Rationale</a:t>
            </a:r>
          </a:p>
          <a:p>
            <a:r>
              <a:rPr lang="en-GB" sz="2200"/>
              <a:t>Target audience</a:t>
            </a:r>
          </a:p>
          <a:p>
            <a:r>
              <a:rPr lang="en-GB" sz="2200"/>
              <a:t>Persons affected by the recommendations</a:t>
            </a:r>
          </a:p>
          <a:p>
            <a:r>
              <a:rPr lang="en-GB" sz="2200"/>
              <a:t>Related guidelines</a:t>
            </a:r>
          </a:p>
          <a:p>
            <a:r>
              <a:rPr lang="en-GB" sz="2200"/>
              <a:t>Gaol and objectives</a:t>
            </a:r>
          </a:p>
          <a:p>
            <a:r>
              <a:rPr lang="en-GB" sz="2200"/>
              <a:t>Contributors to the guideline evelopment</a:t>
            </a:r>
          </a:p>
          <a:p>
            <a:r>
              <a:rPr lang="en-GB" sz="2200"/>
              <a:t>Management of the GDG</a:t>
            </a:r>
          </a:p>
          <a:p>
            <a:r>
              <a:rPr lang="en-GB" sz="2200"/>
              <a:t>Conflict of interest</a:t>
            </a:r>
          </a:p>
        </p:txBody>
      </p:sp>
      <p:sp>
        <p:nvSpPr>
          <p:cNvPr id="4" name="Slide Number Placeholder 3">
            <a:extLst>
              <a:ext uri="{FF2B5EF4-FFF2-40B4-BE49-F238E27FC236}">
                <a16:creationId xmlns:a16="http://schemas.microsoft.com/office/drawing/2014/main" id="{643732A1-21EF-D5BB-6F59-76FC788BC5BC}"/>
              </a:ext>
            </a:extLst>
          </p:cNvPr>
          <p:cNvSpPr>
            <a:spLocks noGrp="1"/>
          </p:cNvSpPr>
          <p:nvPr>
            <p:ph type="sldNum" sz="quarter" idx="12"/>
          </p:nvPr>
        </p:nvSpPr>
        <p:spPr/>
        <p:txBody>
          <a:bodyPr/>
          <a:lstStyle/>
          <a:p>
            <a:fld id="{4D4C97FC-C016-4DB7-BA3E-6B9A4298C830}" type="slidenum">
              <a:rPr lang="en-US" smtClean="0"/>
              <a:t>72</a:t>
            </a:fld>
            <a:endParaRPr lang="en-US"/>
          </a:p>
        </p:txBody>
      </p:sp>
    </p:spTree>
    <p:extLst>
      <p:ext uri="{BB962C8B-B14F-4D97-AF65-F5344CB8AC3E}">
        <p14:creationId xmlns:p14="http://schemas.microsoft.com/office/powerpoint/2010/main" val="13026097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0C7BBD-77C4-B731-276E-CA7BA4103CD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EE161-4D66-0E40-1AA7-44DA1EF5D46A}"/>
              </a:ext>
            </a:extLst>
          </p:cNvPr>
          <p:cNvSpPr>
            <a:spLocks noGrp="1"/>
          </p:cNvSpPr>
          <p:nvPr>
            <p:ph type="title"/>
          </p:nvPr>
        </p:nvSpPr>
        <p:spPr>
          <a:xfrm>
            <a:off x="5297762" y="329184"/>
            <a:ext cx="6251110" cy="1783080"/>
          </a:xfrm>
        </p:spPr>
        <p:txBody>
          <a:bodyPr anchor="b">
            <a:normAutofit/>
          </a:bodyPr>
          <a:lstStyle/>
          <a:p>
            <a:r>
              <a:rPr lang="en-GB" sz="5400"/>
              <a:t>Guideline Planning Proposal-contents</a:t>
            </a:r>
            <a:endParaRPr lang="LID4096" sz="5400"/>
          </a:p>
        </p:txBody>
      </p:sp>
      <p:pic>
        <p:nvPicPr>
          <p:cNvPr id="5" name="Picture 4" descr="Pen placed on top of a signature line">
            <a:extLst>
              <a:ext uri="{FF2B5EF4-FFF2-40B4-BE49-F238E27FC236}">
                <a16:creationId xmlns:a16="http://schemas.microsoft.com/office/drawing/2014/main" id="{9E71A9D9-BBC2-A1F2-BDCF-FA8B78A3FB38}"/>
              </a:ext>
            </a:extLst>
          </p:cNvPr>
          <p:cNvPicPr>
            <a:picLocks noChangeAspect="1"/>
          </p:cNvPicPr>
          <p:nvPr/>
        </p:nvPicPr>
        <p:blipFill>
          <a:blip r:embed="rId2"/>
          <a:srcRect l="52282" r="238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D836AC-FE92-35BC-8920-362920D6BE2D}"/>
              </a:ext>
            </a:extLst>
          </p:cNvPr>
          <p:cNvSpPr>
            <a:spLocks noGrp="1"/>
          </p:cNvSpPr>
          <p:nvPr>
            <p:ph idx="1"/>
          </p:nvPr>
        </p:nvSpPr>
        <p:spPr>
          <a:xfrm>
            <a:off x="5297762" y="2706624"/>
            <a:ext cx="6251110" cy="3483864"/>
          </a:xfrm>
        </p:spPr>
        <p:txBody>
          <a:bodyPr>
            <a:normAutofit/>
          </a:bodyPr>
          <a:lstStyle/>
          <a:p>
            <a:r>
              <a:rPr lang="en-US" sz="2200"/>
              <a:t>Formulating questions</a:t>
            </a:r>
          </a:p>
          <a:p>
            <a:r>
              <a:rPr lang="en-US" sz="2200"/>
              <a:t>Systematic review methods</a:t>
            </a:r>
          </a:p>
          <a:p>
            <a:r>
              <a:rPr lang="en-US" sz="2200"/>
              <a:t>Evidence to recommendations</a:t>
            </a:r>
          </a:p>
          <a:p>
            <a:r>
              <a:rPr lang="en-US" sz="2200"/>
              <a:t>Writing the guideline document</a:t>
            </a:r>
          </a:p>
          <a:p>
            <a:r>
              <a:rPr lang="en-US" sz="2200"/>
              <a:t>Peer review</a:t>
            </a:r>
          </a:p>
          <a:p>
            <a:r>
              <a:rPr lang="en-US" sz="2200"/>
              <a:t>Logistics and resources</a:t>
            </a:r>
          </a:p>
          <a:p>
            <a:r>
              <a:rPr lang="en-US" sz="2200"/>
              <a:t>Implementation and evaluation</a:t>
            </a:r>
          </a:p>
          <a:p>
            <a:r>
              <a:rPr lang="en-US" sz="2200"/>
              <a:t>Updating the guideline</a:t>
            </a:r>
          </a:p>
          <a:p>
            <a:endParaRPr lang="en-GB" sz="2200"/>
          </a:p>
        </p:txBody>
      </p:sp>
      <p:sp>
        <p:nvSpPr>
          <p:cNvPr id="4" name="Slide Number Placeholder 3">
            <a:extLst>
              <a:ext uri="{FF2B5EF4-FFF2-40B4-BE49-F238E27FC236}">
                <a16:creationId xmlns:a16="http://schemas.microsoft.com/office/drawing/2014/main" id="{18D2C18A-437B-FA21-4C0F-22140D98B2E0}"/>
              </a:ext>
            </a:extLst>
          </p:cNvPr>
          <p:cNvSpPr>
            <a:spLocks noGrp="1"/>
          </p:cNvSpPr>
          <p:nvPr>
            <p:ph type="sldNum" sz="quarter" idx="12"/>
          </p:nvPr>
        </p:nvSpPr>
        <p:spPr/>
        <p:txBody>
          <a:bodyPr/>
          <a:lstStyle/>
          <a:p>
            <a:fld id="{4D4C97FC-C016-4DB7-BA3E-6B9A4298C830}" type="slidenum">
              <a:rPr lang="en-US" smtClean="0"/>
              <a:t>73</a:t>
            </a:fld>
            <a:endParaRPr lang="en-US"/>
          </a:p>
        </p:txBody>
      </p:sp>
    </p:spTree>
    <p:extLst>
      <p:ext uri="{BB962C8B-B14F-4D97-AF65-F5344CB8AC3E}">
        <p14:creationId xmlns:p14="http://schemas.microsoft.com/office/powerpoint/2010/main" val="41745543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DF7667-C76F-71F6-8E72-1A4140C854C9}"/>
              </a:ext>
            </a:extLst>
          </p:cNvPr>
          <p:cNvSpPr>
            <a:spLocks noGrp="1"/>
          </p:cNvSpPr>
          <p:nvPr>
            <p:ph type="title"/>
          </p:nvPr>
        </p:nvSpPr>
        <p:spPr>
          <a:xfrm>
            <a:off x="635000" y="640823"/>
            <a:ext cx="3418659" cy="5583148"/>
          </a:xfrm>
        </p:spPr>
        <p:txBody>
          <a:bodyPr anchor="ctr">
            <a:normAutofit/>
          </a:bodyPr>
          <a:lstStyle/>
          <a:p>
            <a:r>
              <a:rPr lang="en-US" sz="3400"/>
              <a:t>Conclusion and Recommendation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F1AB10F-E1CE-5A35-73CD-91EF5A2C058C}"/>
              </a:ext>
            </a:extLst>
          </p:cNvPr>
          <p:cNvGraphicFramePr>
            <a:graphicFrameLocks noGrp="1"/>
          </p:cNvGraphicFramePr>
          <p:nvPr>
            <p:ph idx="1"/>
            <p:extLst>
              <p:ext uri="{D42A27DB-BD31-4B8C-83A1-F6EECF244321}">
                <p14:modId xmlns:p14="http://schemas.microsoft.com/office/powerpoint/2010/main" val="368776442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C250621-7406-167A-60C4-EC6A3E8D00E0}"/>
              </a:ext>
            </a:extLst>
          </p:cNvPr>
          <p:cNvSpPr>
            <a:spLocks noGrp="1"/>
          </p:cNvSpPr>
          <p:nvPr>
            <p:ph type="sldNum" sz="quarter" idx="12"/>
          </p:nvPr>
        </p:nvSpPr>
        <p:spPr/>
        <p:txBody>
          <a:bodyPr/>
          <a:lstStyle/>
          <a:p>
            <a:fld id="{4D4C97FC-C016-4DB7-BA3E-6B9A4298C830}" type="slidenum">
              <a:rPr lang="en-US" smtClean="0"/>
              <a:t>74</a:t>
            </a:fld>
            <a:endParaRPr lang="en-US"/>
          </a:p>
        </p:txBody>
      </p:sp>
    </p:spTree>
    <p:extLst>
      <p:ext uri="{BB962C8B-B14F-4D97-AF65-F5344CB8AC3E}">
        <p14:creationId xmlns:p14="http://schemas.microsoft.com/office/powerpoint/2010/main" val="32486588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DC00F9-F081-B4FE-F63E-AC75A9F74BD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So, when our crafting the next research statement?</a:t>
            </a:r>
          </a:p>
        </p:txBody>
      </p:sp>
      <p:pic>
        <p:nvPicPr>
          <p:cNvPr id="5" name="Content Placeholder 4">
            <a:extLst>
              <a:ext uri="{FF2B5EF4-FFF2-40B4-BE49-F238E27FC236}">
                <a16:creationId xmlns:a16="http://schemas.microsoft.com/office/drawing/2014/main" id="{26ECF88F-5DC9-73F5-C837-74778D5EBBC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83296" y="643466"/>
            <a:ext cx="5568739" cy="5568739"/>
          </a:xfrm>
          <a:prstGeom prst="rect">
            <a:avLst/>
          </a:prstGeom>
        </p:spPr>
      </p:pic>
      <p:sp>
        <p:nvSpPr>
          <p:cNvPr id="6" name="Slide Number Placeholder 5">
            <a:extLst>
              <a:ext uri="{FF2B5EF4-FFF2-40B4-BE49-F238E27FC236}">
                <a16:creationId xmlns:a16="http://schemas.microsoft.com/office/drawing/2014/main" id="{FAD55139-5FAA-0465-0CB1-BE747DADCFCE}"/>
              </a:ext>
            </a:extLst>
          </p:cNvPr>
          <p:cNvSpPr>
            <a:spLocks noGrp="1"/>
          </p:cNvSpPr>
          <p:nvPr>
            <p:ph type="sldNum" sz="quarter" idx="12"/>
          </p:nvPr>
        </p:nvSpPr>
        <p:spPr/>
        <p:txBody>
          <a:bodyPr/>
          <a:lstStyle/>
          <a:p>
            <a:fld id="{4D4C97FC-C016-4DB7-BA3E-6B9A4298C830}" type="slidenum">
              <a:rPr lang="en-US" smtClean="0"/>
              <a:t>75</a:t>
            </a:fld>
            <a:endParaRPr lang="en-US"/>
          </a:p>
        </p:txBody>
      </p:sp>
    </p:spTree>
    <p:extLst>
      <p:ext uri="{BB962C8B-B14F-4D97-AF65-F5344CB8AC3E}">
        <p14:creationId xmlns:p14="http://schemas.microsoft.com/office/powerpoint/2010/main" val="38803432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B92A-C6E2-8B81-B71F-1FBE05B8ACF7}"/>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EE2EDAE8-9566-4C34-689E-AA7417792376}"/>
              </a:ext>
            </a:extLst>
          </p:cNvPr>
          <p:cNvSpPr>
            <a:spLocks noGrp="1"/>
          </p:cNvSpPr>
          <p:nvPr>
            <p:ph idx="1"/>
          </p:nvPr>
        </p:nvSpPr>
        <p:spPr/>
        <p:txBody>
          <a:bodyPr>
            <a:normAutofit fontScale="92500" lnSpcReduction="20000"/>
          </a:bodyPr>
          <a:lstStyle/>
          <a:p>
            <a:r>
              <a:rPr lang="en-US" dirty="0" err="1"/>
              <a:t>Ikelegbe</a:t>
            </a:r>
            <a:r>
              <a:rPr lang="en-US" dirty="0"/>
              <a:t> AO. Public Policy and Decision: Concepts, Distinctions and Types; Theories and Models of Policy Making; The Policy Process In: </a:t>
            </a:r>
            <a:r>
              <a:rPr lang="en-US" dirty="0" err="1"/>
              <a:t>Ikelegbe</a:t>
            </a:r>
            <a:r>
              <a:rPr lang="en-US" dirty="0"/>
              <a:t> AO. Public Policy Analysis: Concepts, Issues and Cases;. </a:t>
            </a:r>
            <a:r>
              <a:rPr lang="en-US" dirty="0" err="1"/>
              <a:t>Pub.INPRINT</a:t>
            </a:r>
            <a:r>
              <a:rPr lang="en-US" dirty="0"/>
              <a:t> Services. Lagos. 2006, </a:t>
            </a:r>
            <a:r>
              <a:rPr lang="en-US" dirty="0" err="1"/>
              <a:t>Chpt</a:t>
            </a:r>
            <a:r>
              <a:rPr lang="en-US" dirty="0"/>
              <a:t> 1, </a:t>
            </a:r>
            <a:r>
              <a:rPr lang="en-US" dirty="0" err="1"/>
              <a:t>pg</a:t>
            </a:r>
            <a:r>
              <a:rPr lang="en-US" dirty="0"/>
              <a:t> 1-12; </a:t>
            </a:r>
            <a:r>
              <a:rPr lang="en-US" dirty="0" err="1"/>
              <a:t>Chpt</a:t>
            </a:r>
            <a:r>
              <a:rPr lang="en-US" dirty="0"/>
              <a:t> 4:36-51; Chapter 6: 79-104.</a:t>
            </a:r>
          </a:p>
          <a:p>
            <a:r>
              <a:rPr lang="en-US" dirty="0"/>
              <a:t>Robert Presthus, Public Administration, (New York: The Ronald Press Co,) 1975, p.14.</a:t>
            </a:r>
          </a:p>
          <a:p>
            <a:r>
              <a:rPr lang="en-US" dirty="0"/>
              <a:t>Alan </a:t>
            </a:r>
            <a:r>
              <a:rPr lang="en-US" dirty="0" err="1"/>
              <a:t>Steiss</a:t>
            </a:r>
            <a:r>
              <a:rPr lang="en-US" dirty="0"/>
              <a:t> and </a:t>
            </a:r>
            <a:r>
              <a:rPr lang="en-US" dirty="0" err="1"/>
              <a:t>Daneke</a:t>
            </a:r>
            <a:r>
              <a:rPr lang="en-US" dirty="0"/>
              <a:t> Gregory, Performance Administration, (Lexington: D.C. Health &amp; Co.). 1980 p.4</a:t>
            </a:r>
          </a:p>
          <a:p>
            <a:r>
              <a:rPr lang="en-US" dirty="0"/>
              <a:t>Duncan </a:t>
            </a:r>
            <a:r>
              <a:rPr lang="en-US" dirty="0" err="1"/>
              <a:t>MacRae</a:t>
            </a:r>
            <a:r>
              <a:rPr lang="en-US" dirty="0"/>
              <a:t> Jr. Policy Analysis as an Applied Social Science Discipline. Administration and Society. Vol 6., 1975, p. 375.</a:t>
            </a:r>
          </a:p>
          <a:p>
            <a:r>
              <a:rPr lang="en-US" dirty="0"/>
              <a:t>Robert Simmons et al. Policy Flow Analysis. Western Political Quarterly. September 1974, p.465.</a:t>
            </a:r>
          </a:p>
          <a:p>
            <a:endParaRPr lang="en-US" dirty="0"/>
          </a:p>
        </p:txBody>
      </p:sp>
      <p:sp>
        <p:nvSpPr>
          <p:cNvPr id="4" name="Slide Number Placeholder 3">
            <a:extLst>
              <a:ext uri="{FF2B5EF4-FFF2-40B4-BE49-F238E27FC236}">
                <a16:creationId xmlns:a16="http://schemas.microsoft.com/office/drawing/2014/main" id="{CD08FBF0-C243-B53F-4F43-BEB0AFEE9921}"/>
              </a:ext>
            </a:extLst>
          </p:cNvPr>
          <p:cNvSpPr>
            <a:spLocks noGrp="1"/>
          </p:cNvSpPr>
          <p:nvPr>
            <p:ph type="sldNum" sz="quarter" idx="12"/>
          </p:nvPr>
        </p:nvSpPr>
        <p:spPr/>
        <p:txBody>
          <a:bodyPr/>
          <a:lstStyle/>
          <a:p>
            <a:fld id="{4D4C97FC-C016-4DB7-BA3E-6B9A4298C830}" type="slidenum">
              <a:rPr lang="en-US" smtClean="0"/>
              <a:t>76</a:t>
            </a:fld>
            <a:endParaRPr lang="en-US"/>
          </a:p>
        </p:txBody>
      </p:sp>
    </p:spTree>
    <p:extLst>
      <p:ext uri="{BB962C8B-B14F-4D97-AF65-F5344CB8AC3E}">
        <p14:creationId xmlns:p14="http://schemas.microsoft.com/office/powerpoint/2010/main" val="11653789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4A406-BDE6-375D-C109-F6851EB4FE1E}"/>
              </a:ext>
            </a:extLst>
          </p:cNvPr>
          <p:cNvSpPr>
            <a:spLocks noGrp="1"/>
          </p:cNvSpPr>
          <p:nvPr>
            <p:ph type="title"/>
          </p:nvPr>
        </p:nvSpPr>
        <p:spPr/>
        <p:txBody>
          <a:bodyPr/>
          <a:lstStyle/>
          <a:p>
            <a:r>
              <a:rPr lang="en-GB" dirty="0"/>
              <a:t>References </a:t>
            </a:r>
            <a:endParaRPr lang="LID4096" dirty="0"/>
          </a:p>
        </p:txBody>
      </p:sp>
      <p:sp>
        <p:nvSpPr>
          <p:cNvPr id="3" name="Content Placeholder 2">
            <a:extLst>
              <a:ext uri="{FF2B5EF4-FFF2-40B4-BE49-F238E27FC236}">
                <a16:creationId xmlns:a16="http://schemas.microsoft.com/office/drawing/2014/main" id="{2706042B-3FC4-7664-A07A-97D8FD259F39}"/>
              </a:ext>
            </a:extLst>
          </p:cNvPr>
          <p:cNvSpPr>
            <a:spLocks noGrp="1"/>
          </p:cNvSpPr>
          <p:nvPr>
            <p:ph idx="1"/>
          </p:nvPr>
        </p:nvSpPr>
        <p:spPr/>
        <p:txBody>
          <a:bodyPr>
            <a:normAutofit fontScale="85000" lnSpcReduction="10000"/>
          </a:bodyPr>
          <a:lstStyle/>
          <a:p>
            <a:r>
              <a:rPr lang="en-GB" dirty="0"/>
              <a:t>WHO Handbook for Guideline Development. 2</a:t>
            </a:r>
            <a:r>
              <a:rPr lang="en-GB" baseline="30000" dirty="0"/>
              <a:t>nd</a:t>
            </a:r>
            <a:r>
              <a:rPr lang="en-GB" dirty="0"/>
              <a:t> edition. 18 December 2014.  Available at </a:t>
            </a:r>
            <a:r>
              <a:rPr lang="en-GB" dirty="0">
                <a:hlinkClick r:id="rId2"/>
              </a:rPr>
              <a:t>https://www.who.int/publications/i/item/9789241548960</a:t>
            </a:r>
            <a:endParaRPr lang="en-GB" dirty="0"/>
          </a:p>
          <a:p>
            <a:r>
              <a:rPr lang="en-US" dirty="0"/>
              <a:t>Brindle, Mary E. "Why Do We Need Guidelines and Why Do They Fail Us?" Clinical Nutrition, vol. 44, 2024, pp. 43-45, </a:t>
            </a:r>
            <a:r>
              <a:rPr lang="en-US" dirty="0">
                <a:hlinkClick r:id="rId3"/>
              </a:rPr>
              <a:t>https://doi.org/10.1016/j.clnu.2024.11.035</a:t>
            </a:r>
            <a:r>
              <a:rPr lang="en-US" dirty="0"/>
              <a:t>.  Accessed 24/04/25.</a:t>
            </a:r>
          </a:p>
          <a:p>
            <a:r>
              <a:rPr lang="en-US" dirty="0"/>
              <a:t>Iannone P, Montano N, Minardi M, Doyle J, Cavagnaro P, </a:t>
            </a:r>
            <a:r>
              <a:rPr lang="en-US" dirty="0" err="1"/>
              <a:t>Cartabellotta</a:t>
            </a:r>
            <a:r>
              <a:rPr lang="en-US" dirty="0"/>
              <a:t> A. Wrong guidelines: why and how often they occur. Evid Based Med. 2017 Mar;22(1):1-3. </a:t>
            </a:r>
            <a:r>
              <a:rPr lang="en-US" dirty="0" err="1"/>
              <a:t>doi</a:t>
            </a:r>
            <a:r>
              <a:rPr lang="en-US" dirty="0"/>
              <a:t>: 10.1136/ebmed-2016-110606. </a:t>
            </a:r>
            <a:r>
              <a:rPr lang="en-US" dirty="0" err="1"/>
              <a:t>Epub</a:t>
            </a:r>
            <a:r>
              <a:rPr lang="en-US" dirty="0"/>
              <a:t> 2016 Dec 16. PMID: 27986814.</a:t>
            </a:r>
          </a:p>
          <a:p>
            <a:r>
              <a:rPr lang="en-US" dirty="0"/>
              <a:t>WMA Declaration of Helsinki. Ethical Principles for Medical Research Involving Human Participants. Available at </a:t>
            </a:r>
            <a:r>
              <a:rPr lang="en-US" dirty="0">
                <a:hlinkClick r:id="rId4"/>
              </a:rPr>
              <a:t>https://www.wma.net/policies-post/wma-declaration-of-helsinki/</a:t>
            </a:r>
            <a:r>
              <a:rPr lang="en-US" dirty="0"/>
              <a:t> accessed 24/04/25</a:t>
            </a:r>
          </a:p>
          <a:p>
            <a:endParaRPr lang="en-GB" dirty="0"/>
          </a:p>
          <a:p>
            <a:endParaRPr lang="LID4096" dirty="0"/>
          </a:p>
        </p:txBody>
      </p:sp>
      <p:sp>
        <p:nvSpPr>
          <p:cNvPr id="4" name="Slide Number Placeholder 3">
            <a:extLst>
              <a:ext uri="{FF2B5EF4-FFF2-40B4-BE49-F238E27FC236}">
                <a16:creationId xmlns:a16="http://schemas.microsoft.com/office/drawing/2014/main" id="{4C93ADC2-171A-FE65-573C-18910DAEFF8E}"/>
              </a:ext>
            </a:extLst>
          </p:cNvPr>
          <p:cNvSpPr>
            <a:spLocks noGrp="1"/>
          </p:cNvSpPr>
          <p:nvPr>
            <p:ph type="sldNum" sz="quarter" idx="12"/>
          </p:nvPr>
        </p:nvSpPr>
        <p:spPr/>
        <p:txBody>
          <a:bodyPr/>
          <a:lstStyle/>
          <a:p>
            <a:fld id="{4D4C97FC-C016-4DB7-BA3E-6B9A4298C830}" type="slidenum">
              <a:rPr lang="en-US" smtClean="0"/>
              <a:t>77</a:t>
            </a:fld>
            <a:endParaRPr lang="en-US"/>
          </a:p>
        </p:txBody>
      </p:sp>
    </p:spTree>
    <p:extLst>
      <p:ext uri="{BB962C8B-B14F-4D97-AF65-F5344CB8AC3E}">
        <p14:creationId xmlns:p14="http://schemas.microsoft.com/office/powerpoint/2010/main" val="510470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A437-D7BB-6039-2719-ECA28E4BDEF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F805978-91AF-6295-C54B-3BF7B4B7441A}"/>
              </a:ext>
            </a:extLst>
          </p:cNvPr>
          <p:cNvSpPr>
            <a:spLocks noGrp="1"/>
          </p:cNvSpPr>
          <p:nvPr>
            <p:ph idx="1"/>
          </p:nvPr>
        </p:nvSpPr>
        <p:spPr/>
        <p:txBody>
          <a:bodyPr>
            <a:normAutofit lnSpcReduction="10000"/>
          </a:bodyPr>
          <a:lstStyle/>
          <a:p>
            <a:r>
              <a:rPr lang="en-US" dirty="0"/>
              <a:t>Foss Hansen, H. (2023). Research Policy. In: van </a:t>
            </a:r>
            <a:r>
              <a:rPr lang="en-US" dirty="0" err="1"/>
              <a:t>Gerven</a:t>
            </a:r>
            <a:r>
              <a:rPr lang="en-US" dirty="0"/>
              <a:t>, M., </a:t>
            </a:r>
            <a:r>
              <a:rPr lang="en-US" dirty="0" err="1"/>
              <a:t>Rothmayr</a:t>
            </a:r>
            <a:r>
              <a:rPr lang="en-US" dirty="0"/>
              <a:t> Allison, C., Schubert, K. (eds) Encyclopedia of Public Policy. Springer, Cham. </a:t>
            </a:r>
            <a:r>
              <a:rPr lang="en-US" dirty="0">
                <a:hlinkClick r:id="rId2"/>
              </a:rPr>
              <a:t>https://doi.org/10.1007/978-3-030-90434-0_46-1</a:t>
            </a:r>
            <a:r>
              <a:rPr lang="en-US" dirty="0"/>
              <a:t> accessed 24/04/25</a:t>
            </a:r>
          </a:p>
          <a:p>
            <a:r>
              <a:rPr lang="en-US" dirty="0"/>
              <a:t>Mukherjee, Ishani, M K. Coban, and Azad S. Bali. "Policy Capacities and Effective Policy Design: A Review." Policy Sciences 54, no. 2 (2021): 243</a:t>
            </a:r>
            <a:r>
              <a:rPr lang="en-US" dirty="0">
                <a:solidFill>
                  <a:srgbClr val="FF0000"/>
                </a:solidFill>
              </a:rPr>
              <a:t>.  </a:t>
            </a:r>
            <a:r>
              <a:rPr lang="en-US" dirty="0">
                <a:solidFill>
                  <a:srgbClr val="FF0000"/>
                </a:solidFill>
                <a:hlinkClick r:id="rId3"/>
              </a:rPr>
              <a:t>https://doi.org/10.1007/s11077-021-09420-8</a:t>
            </a:r>
            <a:r>
              <a:rPr lang="en-US" dirty="0"/>
              <a:t>. accessed 24/04/25</a:t>
            </a:r>
          </a:p>
          <a:p>
            <a:r>
              <a:rPr lang="en-US" dirty="0"/>
              <a:t>Mark Bovens &amp; Paul ‘t Hart. Revisiting the study of policy failures, Journal of European Public Policy, (2016), 23:5, 653-666, DOI: 10.1080/13501763.2015.1127273 accessed 24/04/25</a:t>
            </a:r>
          </a:p>
        </p:txBody>
      </p:sp>
      <p:sp>
        <p:nvSpPr>
          <p:cNvPr id="4" name="Slide Number Placeholder 3">
            <a:extLst>
              <a:ext uri="{FF2B5EF4-FFF2-40B4-BE49-F238E27FC236}">
                <a16:creationId xmlns:a16="http://schemas.microsoft.com/office/drawing/2014/main" id="{CC0EE013-DDA9-1DD7-1583-066D05539163}"/>
              </a:ext>
            </a:extLst>
          </p:cNvPr>
          <p:cNvSpPr>
            <a:spLocks noGrp="1"/>
          </p:cNvSpPr>
          <p:nvPr>
            <p:ph type="sldNum" sz="quarter" idx="12"/>
          </p:nvPr>
        </p:nvSpPr>
        <p:spPr/>
        <p:txBody>
          <a:bodyPr/>
          <a:lstStyle/>
          <a:p>
            <a:fld id="{4D4C97FC-C016-4DB7-BA3E-6B9A4298C830}" type="slidenum">
              <a:rPr lang="en-US" smtClean="0"/>
              <a:t>78</a:t>
            </a:fld>
            <a:endParaRPr lang="en-US"/>
          </a:p>
        </p:txBody>
      </p:sp>
    </p:spTree>
    <p:extLst>
      <p:ext uri="{BB962C8B-B14F-4D97-AF65-F5344CB8AC3E}">
        <p14:creationId xmlns:p14="http://schemas.microsoft.com/office/powerpoint/2010/main" val="6195224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B951-F97A-53FC-DBF6-AFE00AA1431B}"/>
              </a:ext>
            </a:extLst>
          </p:cNvPr>
          <p:cNvSpPr>
            <a:spLocks noGrp="1"/>
          </p:cNvSpPr>
          <p:nvPr>
            <p:ph type="title"/>
          </p:nvPr>
        </p:nvSpPr>
        <p:spPr/>
        <p:txBody>
          <a:bodyPr/>
          <a:lstStyle/>
          <a:p>
            <a:r>
              <a:rPr lang="en-GB" dirty="0"/>
              <a:t>References</a:t>
            </a:r>
            <a:endParaRPr lang="LID4096" dirty="0"/>
          </a:p>
        </p:txBody>
      </p:sp>
      <p:sp>
        <p:nvSpPr>
          <p:cNvPr id="3" name="Content Placeholder 2">
            <a:extLst>
              <a:ext uri="{FF2B5EF4-FFF2-40B4-BE49-F238E27FC236}">
                <a16:creationId xmlns:a16="http://schemas.microsoft.com/office/drawing/2014/main" id="{10D0540E-4915-69EE-2D20-FC790D2296F1}"/>
              </a:ext>
            </a:extLst>
          </p:cNvPr>
          <p:cNvSpPr>
            <a:spLocks noGrp="1"/>
          </p:cNvSpPr>
          <p:nvPr>
            <p:ph idx="1"/>
          </p:nvPr>
        </p:nvSpPr>
        <p:spPr/>
        <p:txBody>
          <a:bodyPr>
            <a:normAutofit fontScale="92500" lnSpcReduction="10000"/>
          </a:bodyPr>
          <a:lstStyle/>
          <a:p>
            <a:r>
              <a:rPr lang="en-US" dirty="0" err="1"/>
              <a:t>Dziallas</a:t>
            </a:r>
            <a:r>
              <a:rPr lang="en-US" dirty="0"/>
              <a:t>, M., &amp; Blind, K. (2019). Innovation indicators throughout the innovation process: An extensive literature analysis. </a:t>
            </a:r>
            <a:r>
              <a:rPr lang="en-US" dirty="0" err="1"/>
              <a:t>Technovation</a:t>
            </a:r>
            <a:r>
              <a:rPr lang="en-US" dirty="0"/>
              <a:t>, 80-81, 3-29. </a:t>
            </a:r>
            <a:r>
              <a:rPr lang="en-US" dirty="0">
                <a:hlinkClick r:id="rId2"/>
              </a:rPr>
              <a:t>https://doi.org/10.1016/j.technovation.2018.05.005</a:t>
            </a:r>
            <a:r>
              <a:rPr lang="en-US" dirty="0"/>
              <a:t> accessed 24/04/25</a:t>
            </a:r>
          </a:p>
          <a:p>
            <a:r>
              <a:rPr lang="en-US" dirty="0"/>
              <a:t>NDI. campaign skills handbook. Module 5. Issue Identification and Policy Development. Identifying and Addressing Important Issues. Available at </a:t>
            </a:r>
            <a:r>
              <a:rPr lang="en-US" dirty="0">
                <a:hlinkClick r:id="rId3"/>
              </a:rPr>
              <a:t>https://www.ndi.org/sites/default/files/Module%205_Issue%20Identification_EN.pdf</a:t>
            </a:r>
            <a:r>
              <a:rPr lang="en-US" dirty="0"/>
              <a:t> accessed 24/04/25</a:t>
            </a:r>
          </a:p>
          <a:p>
            <a:r>
              <a:rPr lang="en-US" dirty="0"/>
              <a:t>Mark JO. Effective Policy Development Strategy. Available at </a:t>
            </a:r>
            <a:r>
              <a:rPr lang="en-US" dirty="0">
                <a:hlinkClick r:id="rId4"/>
              </a:rPr>
              <a:t>https://www.linkedin.com/pulse/effective-policy-development-strategy-john-ossai</a:t>
            </a:r>
            <a:r>
              <a:rPr lang="en-US" dirty="0"/>
              <a:t>. Published 6 April 2023. accessed 23/04/25</a:t>
            </a:r>
          </a:p>
          <a:p>
            <a:endParaRPr lang="LID4096" dirty="0"/>
          </a:p>
        </p:txBody>
      </p:sp>
      <p:sp>
        <p:nvSpPr>
          <p:cNvPr id="4" name="Slide Number Placeholder 3">
            <a:extLst>
              <a:ext uri="{FF2B5EF4-FFF2-40B4-BE49-F238E27FC236}">
                <a16:creationId xmlns:a16="http://schemas.microsoft.com/office/drawing/2014/main" id="{19859965-7C13-FE50-B28C-F1BB579B4120}"/>
              </a:ext>
            </a:extLst>
          </p:cNvPr>
          <p:cNvSpPr>
            <a:spLocks noGrp="1"/>
          </p:cNvSpPr>
          <p:nvPr>
            <p:ph type="sldNum" sz="quarter" idx="12"/>
          </p:nvPr>
        </p:nvSpPr>
        <p:spPr/>
        <p:txBody>
          <a:bodyPr/>
          <a:lstStyle/>
          <a:p>
            <a:fld id="{4D4C97FC-C016-4DB7-BA3E-6B9A4298C830}" type="slidenum">
              <a:rPr lang="en-US" smtClean="0"/>
              <a:t>79</a:t>
            </a:fld>
            <a:endParaRPr lang="en-US"/>
          </a:p>
        </p:txBody>
      </p:sp>
    </p:spTree>
    <p:extLst>
      <p:ext uri="{BB962C8B-B14F-4D97-AF65-F5344CB8AC3E}">
        <p14:creationId xmlns:p14="http://schemas.microsoft.com/office/powerpoint/2010/main" val="373333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A5C3C6-B319-1E6E-7284-49A351FC703D}"/>
              </a:ext>
            </a:extLst>
          </p:cNvPr>
          <p:cNvSpPr>
            <a:spLocks noGrp="1"/>
          </p:cNvSpPr>
          <p:nvPr>
            <p:ph type="title"/>
          </p:nvPr>
        </p:nvSpPr>
        <p:spPr>
          <a:xfrm>
            <a:off x="838200" y="365125"/>
            <a:ext cx="10515600" cy="1325563"/>
          </a:xfrm>
        </p:spPr>
        <p:txBody>
          <a:bodyPr>
            <a:normAutofit/>
          </a:bodyPr>
          <a:lstStyle/>
          <a:p>
            <a:r>
              <a:rPr lang="en-US" sz="5400" dirty="0"/>
              <a:t>Section One- Policy in General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9D631B-1301-FB4F-252F-78656CEFDE45}"/>
              </a:ext>
            </a:extLst>
          </p:cNvPr>
          <p:cNvSpPr>
            <a:spLocks noGrp="1"/>
          </p:cNvSpPr>
          <p:nvPr>
            <p:ph idx="1"/>
          </p:nvPr>
        </p:nvSpPr>
        <p:spPr>
          <a:xfrm>
            <a:off x="838200" y="1929384"/>
            <a:ext cx="10515600" cy="4251960"/>
          </a:xfrm>
        </p:spPr>
        <p:txBody>
          <a:bodyPr>
            <a:normAutofit/>
          </a:bodyPr>
          <a:lstStyle/>
          <a:p>
            <a:r>
              <a:rPr lang="en-US" sz="2200"/>
              <a:t>Policy is central to the running of the Government, public and private institutions, and communities.</a:t>
            </a:r>
          </a:p>
          <a:p>
            <a:r>
              <a:rPr lang="en-US" sz="2200"/>
              <a:t>A lot of investments (time, money, brainstorming and human resources) go into policy development, implementation, analysis and evaluation .</a:t>
            </a:r>
          </a:p>
          <a:p>
            <a:r>
              <a:rPr lang="en-US" sz="2200"/>
              <a:t>Specifically, these resources go into:</a:t>
            </a:r>
          </a:p>
          <a:p>
            <a:r>
              <a:rPr lang="en-US" sz="2200"/>
              <a:t>1. making policy statements</a:t>
            </a:r>
          </a:p>
          <a:p>
            <a:r>
              <a:rPr lang="en-US" sz="2200"/>
              <a:t>2. declaring policy intentions</a:t>
            </a:r>
          </a:p>
          <a:p>
            <a:r>
              <a:rPr lang="en-US" sz="2200"/>
              <a:t>3. Outlining policies</a:t>
            </a:r>
          </a:p>
          <a:p>
            <a:r>
              <a:rPr lang="en-US" sz="2200"/>
              <a:t>4. Allocating resources, funding to policy implementation</a:t>
            </a:r>
          </a:p>
          <a:p>
            <a:r>
              <a:rPr lang="en-US" sz="2200"/>
              <a:t>5. Explaining how actions fit into existing policies.</a:t>
            </a:r>
          </a:p>
          <a:p>
            <a:pPr marL="0" indent="0">
              <a:buNone/>
            </a:pPr>
            <a:endParaRPr lang="en-US" sz="2200"/>
          </a:p>
        </p:txBody>
      </p:sp>
      <p:sp>
        <p:nvSpPr>
          <p:cNvPr id="4" name="Slide Number Placeholder 3">
            <a:extLst>
              <a:ext uri="{FF2B5EF4-FFF2-40B4-BE49-F238E27FC236}">
                <a16:creationId xmlns:a16="http://schemas.microsoft.com/office/drawing/2014/main" id="{8E8B9932-F2F8-621F-0AB5-9D05167F6F3A}"/>
              </a:ext>
            </a:extLst>
          </p:cNvPr>
          <p:cNvSpPr>
            <a:spLocks noGrp="1"/>
          </p:cNvSpPr>
          <p:nvPr>
            <p:ph type="sldNum" sz="quarter" idx="12"/>
          </p:nvPr>
        </p:nvSpPr>
        <p:spPr/>
        <p:txBody>
          <a:bodyPr/>
          <a:lstStyle/>
          <a:p>
            <a:fld id="{4D4C97FC-C016-4DB7-BA3E-6B9A4298C830}" type="slidenum">
              <a:rPr lang="en-US" smtClean="0"/>
              <a:t>8</a:t>
            </a:fld>
            <a:endParaRPr lang="en-US"/>
          </a:p>
        </p:txBody>
      </p:sp>
    </p:spTree>
    <p:extLst>
      <p:ext uri="{BB962C8B-B14F-4D97-AF65-F5344CB8AC3E}">
        <p14:creationId xmlns:p14="http://schemas.microsoft.com/office/powerpoint/2010/main" val="21860264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8964-EED8-783D-AB8C-FE801D89D73B}"/>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CDF10518-B8A6-1256-9791-5E6B8208C029}"/>
              </a:ext>
            </a:extLst>
          </p:cNvPr>
          <p:cNvSpPr>
            <a:spLocks noGrp="1"/>
          </p:cNvSpPr>
          <p:nvPr>
            <p:ph idx="1"/>
          </p:nvPr>
        </p:nvSpPr>
        <p:spPr/>
        <p:txBody>
          <a:bodyPr>
            <a:normAutofit fontScale="92500"/>
          </a:bodyPr>
          <a:lstStyle/>
          <a:p>
            <a:r>
              <a:rPr lang="en-US" dirty="0"/>
              <a:t>HSC. Office of Institutional Compliance and Integrity. Guide to Writing Effective Policies and Procedures. Available at </a:t>
            </a:r>
            <a:r>
              <a:rPr lang="en-US" dirty="0">
                <a:hlinkClick r:id="rId2"/>
              </a:rPr>
              <a:t>https://www.unthsc.edu/administrative/wp-content/uploads/sites/23/Effective-Policies-and-Procedures-Guide-merged-1.pdf</a:t>
            </a:r>
            <a:r>
              <a:rPr lang="en-US" dirty="0"/>
              <a:t> accessed 24/04/25</a:t>
            </a:r>
          </a:p>
          <a:p>
            <a:r>
              <a:rPr lang="en-US" dirty="0"/>
              <a:t>OHRP. International Compilations of Human Research Standards. Available at </a:t>
            </a:r>
            <a:r>
              <a:rPr lang="en-US" dirty="0">
                <a:hlinkClick r:id="rId3"/>
              </a:rPr>
              <a:t>https://www.hhs.gov/ohrp/international/compilation-human-research-standards/index.html accessed 24/03/25</a:t>
            </a:r>
            <a:endParaRPr lang="en-US" dirty="0"/>
          </a:p>
          <a:p>
            <a:r>
              <a:rPr lang="en-US" dirty="0"/>
              <a:t>Howlett, M. ‘The lessons of failure: learning and blame avoidance in public policy’, International Political Science Review,. (2012) 33(5): 539–55. </a:t>
            </a:r>
            <a:r>
              <a:rPr lang="en-US" dirty="0" err="1"/>
              <a:t>doi</a:t>
            </a:r>
            <a:r>
              <a:rPr lang="en-US" dirty="0"/>
              <a:t>: 10.1177/0192512112453603. Accessed 25/04/25</a:t>
            </a:r>
          </a:p>
          <a:p>
            <a:endParaRPr lang="en-US" dirty="0"/>
          </a:p>
        </p:txBody>
      </p:sp>
      <p:sp>
        <p:nvSpPr>
          <p:cNvPr id="4" name="Slide Number Placeholder 3">
            <a:extLst>
              <a:ext uri="{FF2B5EF4-FFF2-40B4-BE49-F238E27FC236}">
                <a16:creationId xmlns:a16="http://schemas.microsoft.com/office/drawing/2014/main" id="{18F043BA-EE50-2E96-388C-4ED15C42854D}"/>
              </a:ext>
            </a:extLst>
          </p:cNvPr>
          <p:cNvSpPr>
            <a:spLocks noGrp="1"/>
          </p:cNvSpPr>
          <p:nvPr>
            <p:ph type="sldNum" sz="quarter" idx="12"/>
          </p:nvPr>
        </p:nvSpPr>
        <p:spPr/>
        <p:txBody>
          <a:bodyPr/>
          <a:lstStyle/>
          <a:p>
            <a:fld id="{4D4C97FC-C016-4DB7-BA3E-6B9A4298C830}" type="slidenum">
              <a:rPr lang="en-US" smtClean="0"/>
              <a:t>80</a:t>
            </a:fld>
            <a:endParaRPr lang="en-US"/>
          </a:p>
        </p:txBody>
      </p:sp>
    </p:spTree>
    <p:extLst>
      <p:ext uri="{BB962C8B-B14F-4D97-AF65-F5344CB8AC3E}">
        <p14:creationId xmlns:p14="http://schemas.microsoft.com/office/powerpoint/2010/main" val="8332289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869B70F-2FC8-5BCA-487A-F554ADE1B4E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598"/>
          <a:stretch/>
        </p:blipFill>
        <p:spPr>
          <a:xfrm>
            <a:off x="1641143" y="914400"/>
            <a:ext cx="8833513" cy="4968819"/>
          </a:xfrm>
          <a:prstGeom prst="rect">
            <a:avLst/>
          </a:prstGeom>
        </p:spPr>
      </p:pic>
      <p:sp>
        <p:nvSpPr>
          <p:cNvPr id="4" name="Slide Number Placeholder 3">
            <a:extLst>
              <a:ext uri="{FF2B5EF4-FFF2-40B4-BE49-F238E27FC236}">
                <a16:creationId xmlns:a16="http://schemas.microsoft.com/office/drawing/2014/main" id="{D56110C8-97EA-DF49-B87E-59B340FC31F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D4C97FC-C016-4DB7-BA3E-6B9A4298C830}" type="slidenum">
              <a:rPr lang="en-US">
                <a:solidFill>
                  <a:schemeClr val="tx1">
                    <a:tint val="75000"/>
                  </a:schemeClr>
                </a:solidFill>
              </a:rPr>
              <a:pPr>
                <a:spcAft>
                  <a:spcPts val="600"/>
                </a:spcAft>
              </a:pPr>
              <a:t>81</a:t>
            </a:fld>
            <a:endParaRPr lang="en-US">
              <a:solidFill>
                <a:schemeClr val="tx1">
                  <a:tint val="75000"/>
                </a:schemeClr>
              </a:solidFill>
            </a:endParaRPr>
          </a:p>
        </p:txBody>
      </p:sp>
    </p:spTree>
    <p:extLst>
      <p:ext uri="{BB962C8B-B14F-4D97-AF65-F5344CB8AC3E}">
        <p14:creationId xmlns:p14="http://schemas.microsoft.com/office/powerpoint/2010/main" val="806376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06F9-9B4B-8B3E-A9D7-3CD02AC5CFA1}"/>
              </a:ext>
            </a:extLst>
          </p:cNvPr>
          <p:cNvSpPr>
            <a:spLocks noGrp="1"/>
          </p:cNvSpPr>
          <p:nvPr>
            <p:ph type="title"/>
          </p:nvPr>
        </p:nvSpPr>
        <p:spPr/>
        <p:txBody>
          <a:bodyPr/>
          <a:lstStyle/>
          <a:p>
            <a:r>
              <a:rPr lang="en-GB"/>
              <a:t>Some Research Guidelines</a:t>
            </a:r>
            <a:endParaRPr lang="LID4096"/>
          </a:p>
        </p:txBody>
      </p:sp>
      <p:sp>
        <p:nvSpPr>
          <p:cNvPr id="3" name="Content Placeholder 2">
            <a:extLst>
              <a:ext uri="{FF2B5EF4-FFF2-40B4-BE49-F238E27FC236}">
                <a16:creationId xmlns:a16="http://schemas.microsoft.com/office/drawing/2014/main" id="{7E6C39C7-6C7D-E146-B39D-55EC43783322}"/>
              </a:ext>
            </a:extLst>
          </p:cNvPr>
          <p:cNvSpPr>
            <a:spLocks noGrp="1"/>
          </p:cNvSpPr>
          <p:nvPr>
            <p:ph idx="1"/>
          </p:nvPr>
        </p:nvSpPr>
        <p:spPr/>
        <p:txBody>
          <a:bodyPr/>
          <a:lstStyle/>
          <a:p>
            <a:r>
              <a:rPr lang="en-GB"/>
              <a:t>International Committee on Harmonisation (ICH) Good Clinical Practice Guidelines</a:t>
            </a:r>
          </a:p>
          <a:p>
            <a:r>
              <a:rPr lang="en-GB"/>
              <a:t>Council for International Organisations of Medical Sciences (CIOMS)</a:t>
            </a:r>
          </a:p>
          <a:p>
            <a:r>
              <a:rPr lang="en-GB"/>
              <a:t>The National Code of Health Research Ethics</a:t>
            </a:r>
          </a:p>
          <a:p>
            <a:r>
              <a:rPr lang="en-GB"/>
              <a:t>The U.S Government Guidelines </a:t>
            </a:r>
            <a:r>
              <a:rPr lang="en-GB" err="1"/>
              <a:t>esp</a:t>
            </a:r>
            <a:r>
              <a:rPr lang="en-GB"/>
              <a:t> OHRP and FDA</a:t>
            </a:r>
          </a:p>
          <a:p>
            <a:r>
              <a:rPr lang="en-GB"/>
              <a:t>See a collection of OHRP 2024 Global guidelines (very important) to be used in crafting a research policy.</a:t>
            </a:r>
            <a:endParaRPr lang="LID4096"/>
          </a:p>
        </p:txBody>
      </p:sp>
      <p:sp>
        <p:nvSpPr>
          <p:cNvPr id="4" name="Slide Number Placeholder 3">
            <a:extLst>
              <a:ext uri="{FF2B5EF4-FFF2-40B4-BE49-F238E27FC236}">
                <a16:creationId xmlns:a16="http://schemas.microsoft.com/office/drawing/2014/main" id="{F4E505FF-A891-BEE5-4E92-7DB405B65056}"/>
              </a:ext>
            </a:extLst>
          </p:cNvPr>
          <p:cNvSpPr>
            <a:spLocks noGrp="1"/>
          </p:cNvSpPr>
          <p:nvPr>
            <p:ph type="sldNum" sz="quarter" idx="12"/>
          </p:nvPr>
        </p:nvSpPr>
        <p:spPr/>
        <p:txBody>
          <a:bodyPr/>
          <a:lstStyle/>
          <a:p>
            <a:fld id="{4D4C97FC-C016-4DB7-BA3E-6B9A4298C830}" type="slidenum">
              <a:rPr lang="en-US" smtClean="0"/>
              <a:t>9</a:t>
            </a:fld>
            <a:endParaRPr lang="en-US"/>
          </a:p>
        </p:txBody>
      </p:sp>
    </p:spTree>
    <p:extLst>
      <p:ext uri="{BB962C8B-B14F-4D97-AF65-F5344CB8AC3E}">
        <p14:creationId xmlns:p14="http://schemas.microsoft.com/office/powerpoint/2010/main" val="2495248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5974</Words>
  <Application>Microsoft Office PowerPoint</Application>
  <PresentationFormat>Widescreen</PresentationFormat>
  <Paragraphs>524</Paragraphs>
  <Slides>81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Aptos</vt:lpstr>
      <vt:lpstr>Aptos Display</vt:lpstr>
      <vt:lpstr>Arial</vt:lpstr>
      <vt:lpstr>Calibri</vt:lpstr>
      <vt:lpstr>Office Theme</vt:lpstr>
      <vt:lpstr>Crafting an Effective Research Policy and Guidelines</vt:lpstr>
      <vt:lpstr>Declarations.</vt:lpstr>
      <vt:lpstr>The Objectives:</vt:lpstr>
      <vt:lpstr>               Does a policy or guideline fail?     </vt:lpstr>
      <vt:lpstr>Policies and Guidelines fail</vt:lpstr>
      <vt:lpstr>                          Two Sections</vt:lpstr>
      <vt:lpstr>Section One- Policy in General</vt:lpstr>
      <vt:lpstr>Section One- Policy in General </vt:lpstr>
      <vt:lpstr>Some Research Guidelines</vt:lpstr>
      <vt:lpstr>Section One- Policy in General</vt:lpstr>
      <vt:lpstr>Section One- Policy in General</vt:lpstr>
      <vt:lpstr>Section One- Policy in General</vt:lpstr>
      <vt:lpstr>Section One- Policy in General</vt:lpstr>
      <vt:lpstr>Section One: Policy in General</vt:lpstr>
      <vt:lpstr>Section One: Policy in General</vt:lpstr>
      <vt:lpstr>Section One: Policy in General</vt:lpstr>
      <vt:lpstr>Section One: Policy in General</vt:lpstr>
      <vt:lpstr>Section One: Policy in General</vt:lpstr>
      <vt:lpstr>Section One: Policy in General</vt:lpstr>
      <vt:lpstr>Section One: Policy in General</vt:lpstr>
      <vt:lpstr>What is a Guideline and how does it differ from a policy?</vt:lpstr>
      <vt:lpstr>Section Two: Crafting an Effective Research Policy and Guideline</vt:lpstr>
      <vt:lpstr>Sectio two: (how to) craft Effective Research Policy and Guidelines</vt:lpstr>
      <vt:lpstr>Sectio two: (how to) craft Effective Research Policy and Guidelines</vt:lpstr>
      <vt:lpstr>How to craft an effective research policy and guideline- Identifying the Problem</vt:lpstr>
      <vt:lpstr>Identifying a Problem- </vt:lpstr>
      <vt:lpstr>Next in identifying a problem- Build a base for evidence</vt:lpstr>
      <vt:lpstr>Why gathering an evidence is critical</vt:lpstr>
      <vt:lpstr>The Symptom and Cause in Research Misconduct Policy</vt:lpstr>
      <vt:lpstr>A Problem Tree (symptom and cause) Analysis in Research Policiy</vt:lpstr>
      <vt:lpstr>The Symptom and Cause in Research- Lack of Trust of Local Innovations</vt:lpstr>
      <vt:lpstr>The Symptom and Cause in Research Misconduct Policy</vt:lpstr>
      <vt:lpstr>The Symptom and Cause in Research Misconduct Policy</vt:lpstr>
      <vt:lpstr>Problem Tree Analysis-revisited</vt:lpstr>
      <vt:lpstr>A Problem Tree (symptom and cause) Analysis in Research Policiy</vt:lpstr>
      <vt:lpstr> Exercise : Use the PTA to address of a Poor Market value of Local innovations from our Universities and Ris.</vt:lpstr>
      <vt:lpstr>Next: Developing Effective (Research) Policy Options</vt:lpstr>
      <vt:lpstr>Next: Developing a Research Policy Option</vt:lpstr>
      <vt:lpstr>Step 1: Clearly Defining the Outcomes</vt:lpstr>
      <vt:lpstr> Some indicators for innovations:</vt:lpstr>
      <vt:lpstr>Identify all possible options for achieving these outcomes</vt:lpstr>
      <vt:lpstr>Identify all possible options for achieving these outcomes</vt:lpstr>
      <vt:lpstr>Identify all possible options for achieving these outcomes</vt:lpstr>
      <vt:lpstr>Next: Isolate the most viable option</vt:lpstr>
      <vt:lpstr>Next: Consider the Political Environment</vt:lpstr>
      <vt:lpstr>Next: Consider the Political Environment</vt:lpstr>
      <vt:lpstr>Use your Power-interest grid to define/ map your stakeholders. </vt:lpstr>
      <vt:lpstr>Finally: Check the clarity of options</vt:lpstr>
      <vt:lpstr>Communicating Policy:</vt:lpstr>
      <vt:lpstr>Policy Communication Framework</vt:lpstr>
      <vt:lpstr>Why policy and Guidelines fails-revisited!</vt:lpstr>
      <vt:lpstr>Why policy and guidelines fail (to be effective)</vt:lpstr>
      <vt:lpstr>Why Policy and Guidelines Fail: Howlett’s Typology</vt:lpstr>
      <vt:lpstr> The Research Guideline is a living document</vt:lpstr>
      <vt:lpstr>Guidelines Development (WHO)</vt:lpstr>
      <vt:lpstr>Guidelines Development (WHO)</vt:lpstr>
      <vt:lpstr>Points to consider in crafting a research guidelines- The type of Research Guideline</vt:lpstr>
      <vt:lpstr>Standard Guidelines</vt:lpstr>
      <vt:lpstr>Consolidated/ (Complilations of) Guidelines (for Research)</vt:lpstr>
      <vt:lpstr>Interim Guidelines</vt:lpstr>
      <vt:lpstr>Guidelines in response to an emergency or urgent need</vt:lpstr>
      <vt:lpstr>Planning a Guideline- Useful consideration</vt:lpstr>
      <vt:lpstr>Planning a Guideline- Useful consideration</vt:lpstr>
      <vt:lpstr>Planning a Guideline- Useful consideration</vt:lpstr>
      <vt:lpstr>Planning a Guideline- Useful consideration</vt:lpstr>
      <vt:lpstr>Planning a Guideline- Useful consideration</vt:lpstr>
      <vt:lpstr>Planning a Guideline- Useful consideration</vt:lpstr>
      <vt:lpstr>Planning a guideline- Next consideration- Scoping</vt:lpstr>
      <vt:lpstr>Planning a guideline- Next consideration- Contributors</vt:lpstr>
      <vt:lpstr>Planning a guideline- Next consideration- independent funders</vt:lpstr>
      <vt:lpstr>Planning a guideline- Next consideration- Manage Conflicts and meetings!</vt:lpstr>
      <vt:lpstr>Guideline Planning Proposal-contents</vt:lpstr>
      <vt:lpstr>Guideline Planning Proposal-contents</vt:lpstr>
      <vt:lpstr>Conclusion and Recommendation</vt:lpstr>
      <vt:lpstr>So, when our crafting the next research statement?</vt:lpstr>
      <vt:lpstr>References </vt:lpstr>
      <vt:lpstr>References </vt:lpstr>
      <vt:lpstr>References</vt:lpstr>
      <vt:lpstr>References</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Chiedozie Ike</dc:creator>
  <cp:lastModifiedBy>Chiedozie Ike</cp:lastModifiedBy>
  <cp:revision>1</cp:revision>
  <dcterms:created xsi:type="dcterms:W3CDTF">2025-04-18T14:36:18Z</dcterms:created>
  <dcterms:modified xsi:type="dcterms:W3CDTF">2025-04-25T04:27:30Z</dcterms:modified>
</cp:coreProperties>
</file>