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9"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PsS/jIZ8V6UEuWk3vOMflO3Ty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18"/>
  </p:normalViewPr>
  <p:slideViewPr>
    <p:cSldViewPr snapToGrid="0">
      <p:cViewPr varScale="1">
        <p:scale>
          <a:sx n="112" d="100"/>
          <a:sy n="112" d="100"/>
        </p:scale>
        <p:origin x="3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a:extLst>
            <a:ext uri="{FF2B5EF4-FFF2-40B4-BE49-F238E27FC236}">
              <a16:creationId xmlns:a16="http://schemas.microsoft.com/office/drawing/2014/main" id="{F69D9526-CF2D-6BEE-84F9-77A252E8C1EC}"/>
            </a:ext>
          </a:extLst>
        </p:cNvPr>
        <p:cNvGrpSpPr/>
        <p:nvPr/>
      </p:nvGrpSpPr>
      <p:grpSpPr>
        <a:xfrm>
          <a:off x="0" y="0"/>
          <a:ext cx="0" cy="0"/>
          <a:chOff x="0" y="0"/>
          <a:chExt cx="0" cy="0"/>
        </a:xfrm>
      </p:grpSpPr>
      <p:sp>
        <p:nvSpPr>
          <p:cNvPr id="331" name="Google Shape;331;p13:notes">
            <a:extLst>
              <a:ext uri="{FF2B5EF4-FFF2-40B4-BE49-F238E27FC236}">
                <a16:creationId xmlns:a16="http://schemas.microsoft.com/office/drawing/2014/main" id="{45868E1E-A1CB-8B5A-59B7-985D822923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13:notes">
            <a:extLst>
              <a:ext uri="{FF2B5EF4-FFF2-40B4-BE49-F238E27FC236}">
                <a16:creationId xmlns:a16="http://schemas.microsoft.com/office/drawing/2014/main" id="{D7040B78-3EA5-5F0F-F6A6-651F172939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96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16"/>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6"/>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41" name="Google Shape;41;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6"/>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07" name="Google Shape;107;p2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5"/>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6"/>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14" name="Google Shape;114;p26"/>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5" name="Google Shape;115;p2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6"/>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6"/>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9" name="Google Shape;119;p26"/>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
        <p:nvSpPr>
          <p:cNvPr id="120" name="Google Shape;120;p26"/>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7"/>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4" name="Google Shape;124;p2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7"/>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8"/>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1" name="Google Shape;131;p28"/>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2" name="Google Shape;132;p2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8"/>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8"/>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6" name="Google Shape;136;p28"/>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
        <p:nvSpPr>
          <p:cNvPr id="137" name="Google Shape;137;p28"/>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9"/>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1" name="Google Shape;141;p29"/>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2" name="Google Shape;142;p2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9"/>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0"/>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9" name="Google Shape;149;p3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1"/>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6" name="Google Shape;156;p3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48" name="Google Shape;48;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0" name="Google Shape;60;p1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9"/>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9"/>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7" name="Google Shape;67;p20"/>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8" name="Google Shape;68;p2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5" name="Google Shape;75;p21"/>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6" name="Google Shape;76;p21"/>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7" name="Google Shape;77;p21"/>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2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2"/>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3"/>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1" name="Google Shape;91;p23"/>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2" name="Google Shape;92;p2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a:spLocks noGrp="1"/>
          </p:cNvSpPr>
          <p:nvPr>
            <p:ph type="pic" idx="2"/>
          </p:nvPr>
        </p:nvSpPr>
        <p:spPr>
          <a:xfrm>
            <a:off x="2589212" y="634965"/>
            <a:ext cx="8915400" cy="3854970"/>
          </a:xfrm>
          <a:prstGeom prst="rect">
            <a:avLst/>
          </a:prstGeom>
          <a:noFill/>
          <a:ln>
            <a:noFill/>
          </a:ln>
        </p:spPr>
      </p:sp>
      <p:sp>
        <p:nvSpPr>
          <p:cNvPr id="99" name="Google Shape;99;p24"/>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0" name="Google Shape;100;p2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
        <p:cNvGrpSpPr/>
        <p:nvPr/>
      </p:nvGrpSpPr>
      <p:grpSpPr>
        <a:xfrm>
          <a:off x="0" y="0"/>
          <a:ext cx="0" cy="0"/>
          <a:chOff x="0" y="0"/>
          <a:chExt cx="0" cy="0"/>
        </a:xfrm>
      </p:grpSpPr>
      <p:grpSp>
        <p:nvGrpSpPr>
          <p:cNvPr id="6" name="Google Shape;6;p15"/>
          <p:cNvGrpSpPr/>
          <p:nvPr/>
        </p:nvGrpSpPr>
        <p:grpSpPr>
          <a:xfrm>
            <a:off x="1" y="228600"/>
            <a:ext cx="2851516" cy="6638628"/>
            <a:chOff x="2487613" y="285750"/>
            <a:chExt cx="2428875" cy="5654676"/>
          </a:xfrm>
        </p:grpSpPr>
        <p:sp>
          <p:nvSpPr>
            <p:cNvPr id="7" name="Google Shape;7;p15"/>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5"/>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5"/>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5"/>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5"/>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5"/>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5"/>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5"/>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5"/>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5"/>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5"/>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5"/>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15"/>
          <p:cNvGrpSpPr/>
          <p:nvPr/>
        </p:nvGrpSpPr>
        <p:grpSpPr>
          <a:xfrm>
            <a:off x="27221" y="-786"/>
            <a:ext cx="2356674" cy="6854039"/>
            <a:chOff x="6627813" y="194833"/>
            <a:chExt cx="1952625" cy="5678918"/>
          </a:xfrm>
        </p:grpSpPr>
        <p:sp>
          <p:nvSpPr>
            <p:cNvPr id="20" name="Google Shape;20;p15"/>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5"/>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5"/>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5"/>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5"/>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5"/>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5"/>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5"/>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5"/>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5"/>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5"/>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5"/>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15"/>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5"/>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Google Shape;34;p15"/>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1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2463482" y="949230"/>
            <a:ext cx="8915399" cy="2262781"/>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262626"/>
              </a:buClr>
              <a:buSzPct val="100000"/>
              <a:buFont typeface="Century Gothic"/>
              <a:buNone/>
            </a:pPr>
            <a:r>
              <a:rPr lang="en-GB" b="1"/>
              <a:t>Data Protection and Data Sharing Policy/Agreement </a:t>
            </a:r>
            <a:endParaRPr b="1"/>
          </a:p>
        </p:txBody>
      </p:sp>
      <p:sp>
        <p:nvSpPr>
          <p:cNvPr id="165" name="Google Shape;165;p1"/>
          <p:cNvSpPr txBox="1">
            <a:spLocks noGrp="1"/>
          </p:cNvSpPr>
          <p:nvPr>
            <p:ph type="subTitle" idx="1"/>
          </p:nvPr>
        </p:nvSpPr>
        <p:spPr>
          <a:xfrm>
            <a:off x="2589213" y="4149091"/>
            <a:ext cx="8915399" cy="17545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en-GB"/>
              <a:t>Dr Adaji Aishatu</a:t>
            </a:r>
            <a:endParaRPr/>
          </a:p>
          <a:p>
            <a:pPr marL="0" lvl="0" indent="0" algn="l" rtl="0">
              <a:spcBef>
                <a:spcPts val="1000"/>
              </a:spcBef>
              <a:spcAft>
                <a:spcPts val="0"/>
              </a:spcAft>
              <a:buSzPts val="1800"/>
              <a:buNone/>
            </a:pPr>
            <a:r>
              <a:rPr lang="en-GB"/>
              <a:t>Dept of Pub &amp; Intl Law</a:t>
            </a:r>
            <a:endParaRPr/>
          </a:p>
          <a:p>
            <a:pPr marL="0" lvl="0" indent="0" algn="l" rtl="0">
              <a:spcBef>
                <a:spcPts val="1000"/>
              </a:spcBef>
              <a:spcAft>
                <a:spcPts val="0"/>
              </a:spcAft>
              <a:buSzPts val="1800"/>
              <a:buNone/>
            </a:pPr>
            <a:r>
              <a:rPr lang="en-GB"/>
              <a:t>Osun State University, Osogbo, Nigeria.</a:t>
            </a:r>
            <a:endParaRPr/>
          </a:p>
          <a:p>
            <a:pPr marL="0" lvl="0" indent="0" algn="l" rtl="0">
              <a:spcBef>
                <a:spcPts val="1000"/>
              </a:spcBef>
              <a:spcAft>
                <a:spcPts val="0"/>
              </a:spcAft>
              <a:buSzPts val="1800"/>
              <a:buNone/>
            </a:pPr>
            <a:r>
              <a:rPr lang="en-GB"/>
              <a:t>29 April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0"/>
          <p:cNvSpPr txBox="1">
            <a:spLocks noGrp="1"/>
          </p:cNvSpPr>
          <p:nvPr>
            <p:ph type="title"/>
          </p:nvPr>
        </p:nvSpPr>
        <p:spPr>
          <a:xfrm>
            <a:off x="1714500" y="372650"/>
            <a:ext cx="9790112" cy="5760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2800"/>
              <a:buFont typeface="Century Gothic"/>
              <a:buNone/>
            </a:pPr>
            <a:r>
              <a:rPr lang="en-GB" sz="2800" b="1"/>
              <a:t>B. Challenges of Data Sharing (Cont.)</a:t>
            </a:r>
            <a:endParaRPr/>
          </a:p>
        </p:txBody>
      </p:sp>
      <p:sp>
        <p:nvSpPr>
          <p:cNvPr id="315" name="Google Shape;315;p10"/>
          <p:cNvSpPr txBox="1">
            <a:spLocks noGrp="1"/>
          </p:cNvSpPr>
          <p:nvPr>
            <p:ph type="body" idx="1"/>
          </p:nvPr>
        </p:nvSpPr>
        <p:spPr>
          <a:xfrm>
            <a:off x="880110" y="1257300"/>
            <a:ext cx="10624502" cy="53263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Font typeface="Arial"/>
              <a:buChar char="•"/>
            </a:pPr>
            <a:r>
              <a:rPr lang="en-GB" b="1"/>
              <a:t>Data quality due to resource limitations:</a:t>
            </a:r>
            <a:r>
              <a:rPr lang="en-GB"/>
              <a:t> Data accuracy, completeness, and reliability issues due to lacking resources.</a:t>
            </a:r>
            <a:endParaRPr/>
          </a:p>
          <a:p>
            <a:pPr marL="342900" lvl="0" indent="-342900" algn="l" rtl="0">
              <a:spcBef>
                <a:spcPts val="1000"/>
              </a:spcBef>
              <a:spcAft>
                <a:spcPts val="0"/>
              </a:spcAft>
              <a:buSzPts val="1800"/>
              <a:buFont typeface="Arial"/>
              <a:buChar char="•"/>
            </a:pPr>
            <a:r>
              <a:rPr lang="en-GB" b="1"/>
              <a:t>Fiscal/Structural constraints:</a:t>
            </a:r>
            <a:r>
              <a:rPr lang="en-GB"/>
              <a:t> A lack of funding and financial investment in physical infrastructure (i.e., power and the Internet).</a:t>
            </a:r>
            <a:endParaRPr/>
          </a:p>
          <a:p>
            <a:pPr marL="342900" lvl="0" indent="-342900" algn="l" rtl="0">
              <a:spcBef>
                <a:spcPts val="1000"/>
              </a:spcBef>
              <a:spcAft>
                <a:spcPts val="0"/>
              </a:spcAft>
              <a:buSzPts val="1800"/>
              <a:buNone/>
            </a:pPr>
            <a:endParaRPr b="1"/>
          </a:p>
          <a:p>
            <a:pPr marL="342900" lvl="0" indent="-342900" algn="l" rtl="0">
              <a:spcBef>
                <a:spcPts val="1000"/>
              </a:spcBef>
              <a:spcAft>
                <a:spcPts val="0"/>
              </a:spcAft>
              <a:buSzPts val="1800"/>
              <a:buNone/>
            </a:pPr>
            <a:r>
              <a:rPr lang="en-GB" b="1"/>
              <a:t>III. Socio-Economic and Incentive Challenges</a:t>
            </a:r>
            <a:endParaRPr/>
          </a:p>
          <a:p>
            <a:pPr marL="342900" lvl="0" indent="-342900" algn="l" rtl="0">
              <a:spcBef>
                <a:spcPts val="1000"/>
              </a:spcBef>
              <a:spcAft>
                <a:spcPts val="0"/>
              </a:spcAft>
              <a:buSzPts val="1800"/>
              <a:buFont typeface="Arial"/>
              <a:buChar char="•"/>
            </a:pPr>
            <a:r>
              <a:rPr lang="en-GB" b="1"/>
              <a:t>Concerns about the exploitation and commercialisation of shared data/products:</a:t>
            </a:r>
            <a:r>
              <a:rPr lang="en-GB"/>
              <a:t> Fears that shared data will be used unfairly for profit, without benefit to the data providers.</a:t>
            </a:r>
            <a:endParaRPr/>
          </a:p>
          <a:p>
            <a:pPr marL="342900" lvl="0" indent="-342900" algn="l" rtl="0">
              <a:spcBef>
                <a:spcPts val="1000"/>
              </a:spcBef>
              <a:spcAft>
                <a:spcPts val="0"/>
              </a:spcAft>
              <a:buSzPts val="1800"/>
              <a:buFont typeface="Arial"/>
              <a:buChar char="•"/>
            </a:pPr>
            <a:r>
              <a:rPr lang="en-GB" b="1"/>
              <a:t>Publication and other IP concerns:</a:t>
            </a:r>
            <a:r>
              <a:rPr lang="en-GB"/>
              <a:t> Delays due to proprietary claims; concerns about protecting intellectual property rights.</a:t>
            </a:r>
            <a:endParaRPr/>
          </a:p>
          <a:p>
            <a:pPr marL="342900" lvl="0" indent="-342900" algn="l" rtl="0">
              <a:spcBef>
                <a:spcPts val="1000"/>
              </a:spcBef>
              <a:spcAft>
                <a:spcPts val="0"/>
              </a:spcAft>
              <a:buSzPts val="1800"/>
              <a:buFont typeface="Arial"/>
              <a:buChar char="•"/>
            </a:pPr>
            <a:r>
              <a:rPr lang="en-GB" b="1"/>
              <a:t>Misuse/theft of data:</a:t>
            </a:r>
            <a:r>
              <a:rPr lang="en-GB"/>
              <a:t> Risks of unauthorised access, use, or theft of data.</a:t>
            </a:r>
            <a:endParaRPr/>
          </a:p>
          <a:p>
            <a:pPr marL="342900" lvl="0" indent="-342900" algn="l" rtl="0">
              <a:spcBef>
                <a:spcPts val="1000"/>
              </a:spcBef>
              <a:spcAft>
                <a:spcPts val="0"/>
              </a:spcAft>
              <a:buSzPts val="1800"/>
              <a:buFont typeface="Arial"/>
              <a:buChar char="•"/>
            </a:pPr>
            <a:r>
              <a:rPr lang="en-GB" b="1"/>
              <a:t>Lack of incentive for data sharing:</a:t>
            </a:r>
            <a:r>
              <a:rPr lang="en-GB"/>
              <a:t> Researchers are not being rewarded or recognised for sharing data.</a:t>
            </a:r>
            <a:endParaRPr/>
          </a:p>
          <a:p>
            <a:pPr marL="342900" lvl="0" indent="-342900" algn="l" rtl="0">
              <a:spcBef>
                <a:spcPts val="100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319"/>
        <p:cNvGrpSpPr/>
        <p:nvPr/>
      </p:nvGrpSpPr>
      <p:grpSpPr>
        <a:xfrm>
          <a:off x="0" y="0"/>
          <a:ext cx="0" cy="0"/>
          <a:chOff x="0" y="0"/>
          <a:chExt cx="0" cy="0"/>
        </a:xfrm>
      </p:grpSpPr>
      <p:sp>
        <p:nvSpPr>
          <p:cNvPr id="320" name="Google Shape;320;p11"/>
          <p:cNvSpPr txBox="1">
            <a:spLocks noGrp="1"/>
          </p:cNvSpPr>
          <p:nvPr>
            <p:ph type="title"/>
          </p:nvPr>
        </p:nvSpPr>
        <p:spPr>
          <a:xfrm>
            <a:off x="1714501" y="360265"/>
            <a:ext cx="9641522" cy="81435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2800"/>
              <a:buFont typeface="Century Gothic"/>
              <a:buNone/>
            </a:pPr>
            <a:r>
              <a:rPr lang="en-GB" sz="2800" b="1"/>
              <a:t>C. Regulatory Framework for Data Sharing in Nigeria</a:t>
            </a:r>
            <a:endParaRPr/>
          </a:p>
        </p:txBody>
      </p:sp>
      <p:sp>
        <p:nvSpPr>
          <p:cNvPr id="321" name="Google Shape;321;p11"/>
          <p:cNvSpPr txBox="1">
            <a:spLocks noGrp="1"/>
          </p:cNvSpPr>
          <p:nvPr>
            <p:ph type="body" idx="1"/>
          </p:nvPr>
        </p:nvSpPr>
        <p:spPr>
          <a:xfrm>
            <a:off x="835978" y="1174624"/>
            <a:ext cx="8482864" cy="5603366"/>
          </a:xfrm>
          <a:prstGeom prst="rect">
            <a:avLst/>
          </a:prstGeom>
          <a:noFill/>
          <a:ln>
            <a:noFill/>
          </a:ln>
        </p:spPr>
        <p:txBody>
          <a:bodyPr spcFirstLastPara="1" wrap="square" lIns="91425" tIns="45700" rIns="91425" bIns="45700" anchor="t" anchorCtr="0">
            <a:normAutofit/>
          </a:bodyPr>
          <a:lstStyle/>
          <a:p>
            <a:pPr marL="285750" indent="-285750">
              <a:lnSpc>
                <a:spcPct val="150000"/>
              </a:lnSpc>
              <a:spcBef>
                <a:spcPts val="0"/>
              </a:spcBef>
              <a:buSzPts val="1400"/>
              <a:buFont typeface="Arial" panose="020B0604020202020204" pitchFamily="34" charset="0"/>
              <a:buChar char="•"/>
            </a:pPr>
            <a:r>
              <a:rPr lang="en-GB" sz="1400" b="1" dirty="0"/>
              <a:t>NDPA 2023 </a:t>
            </a:r>
            <a:endParaRPr dirty="0"/>
          </a:p>
          <a:p>
            <a:pPr marL="628650" lvl="1" indent="-171450">
              <a:lnSpc>
                <a:spcPct val="150000"/>
              </a:lnSpc>
              <a:buSzPts val="1200"/>
              <a:buFont typeface="Arial" panose="020B0604020202020204" pitchFamily="34" charset="0"/>
              <a:buChar char="•"/>
            </a:pPr>
            <a:r>
              <a:rPr lang="en-GB" sz="1200" b="1" dirty="0"/>
              <a:t>Sections 24 and 25  </a:t>
            </a:r>
            <a:r>
              <a:rPr lang="en-GB" sz="1200" dirty="0"/>
              <a:t>focus on </a:t>
            </a:r>
            <a:r>
              <a:rPr lang="en-GB" sz="1200" b="1" dirty="0"/>
              <a:t>data processing principles and the lawful basis</a:t>
            </a:r>
            <a:r>
              <a:rPr lang="en-GB" sz="1200" dirty="0"/>
              <a:t>.</a:t>
            </a:r>
            <a:endParaRPr dirty="0"/>
          </a:p>
          <a:p>
            <a:pPr marL="628650" lvl="1" indent="-171450">
              <a:lnSpc>
                <a:spcPct val="150000"/>
              </a:lnSpc>
              <a:buSzPts val="1200"/>
              <a:buFont typeface="Arial" panose="020B0604020202020204" pitchFamily="34" charset="0"/>
              <a:buChar char="•"/>
            </a:pPr>
            <a:r>
              <a:rPr lang="en-GB" sz="1200" b="1" dirty="0"/>
              <a:t>Sections 41, 42, &amp; 43 </a:t>
            </a:r>
            <a:r>
              <a:rPr lang="en-GB" sz="1200" dirty="0"/>
              <a:t>permit </a:t>
            </a:r>
            <a:r>
              <a:rPr lang="en-GB" sz="1200" b="1" dirty="0"/>
              <a:t>cross-border</a:t>
            </a:r>
            <a:r>
              <a:rPr lang="en-GB" sz="1200" dirty="0"/>
              <a:t> data sharing on certain conditions – adequacy protection, consent, </a:t>
            </a:r>
            <a:r>
              <a:rPr lang="en-GB" sz="1200" b="1" dirty="0"/>
              <a:t>the performance of a contract</a:t>
            </a:r>
            <a:r>
              <a:rPr lang="en-GB" sz="1200" dirty="0"/>
              <a:t>, and benefit of the data subject, where consent is not reasonably practicable.</a:t>
            </a:r>
            <a:endParaRPr dirty="0"/>
          </a:p>
          <a:p>
            <a:pPr marL="628650" lvl="1" indent="-171450">
              <a:lnSpc>
                <a:spcPct val="150000"/>
              </a:lnSpc>
              <a:buSzPts val="1200"/>
              <a:buFont typeface="Arial" panose="020B0604020202020204" pitchFamily="34" charset="0"/>
              <a:buChar char="•"/>
            </a:pPr>
            <a:r>
              <a:rPr lang="en-GB" sz="1200" b="1" dirty="0"/>
              <a:t>Section 27</a:t>
            </a:r>
            <a:r>
              <a:rPr lang="en-GB" sz="1200" dirty="0"/>
              <a:t> focuses on the </a:t>
            </a:r>
            <a:r>
              <a:rPr lang="en-GB" sz="1200" b="1" dirty="0"/>
              <a:t>Provision of Information to the Data Subject</a:t>
            </a:r>
            <a:r>
              <a:rPr lang="en-GB" sz="1200" dirty="0"/>
              <a:t>. When data is shared, data subjects have a right to know who their data is being shared with and why.   </a:t>
            </a:r>
            <a:endParaRPr dirty="0"/>
          </a:p>
          <a:p>
            <a:pPr marL="628650" lvl="1" indent="-171450">
              <a:lnSpc>
                <a:spcPct val="150000"/>
              </a:lnSpc>
              <a:buSzPts val="1200"/>
              <a:buFont typeface="Arial" panose="020B0604020202020204" pitchFamily="34" charset="0"/>
              <a:buChar char="•"/>
            </a:pPr>
            <a:r>
              <a:rPr lang="en-GB" sz="1200" b="1" dirty="0"/>
              <a:t>Section 29</a:t>
            </a:r>
            <a:r>
              <a:rPr lang="en-GB" sz="1200" dirty="0"/>
              <a:t> outlines the </a:t>
            </a:r>
            <a:r>
              <a:rPr lang="en-GB" sz="1200" b="1" dirty="0"/>
              <a:t>Obligations of the Data Controller and Data Processor</a:t>
            </a:r>
            <a:r>
              <a:rPr lang="en-GB" sz="1200" dirty="0"/>
              <a:t>. These sections are important because they establish the responsibilities of those sharing and receiving data, especially when a data processor is involved. It emphasises the need for a written agreement between data controllers and data processors, which is crucial in data sharing scenarios.   </a:t>
            </a:r>
            <a:endParaRPr dirty="0"/>
          </a:p>
          <a:p>
            <a:pPr marL="628650" lvl="1" indent="-171450">
              <a:lnSpc>
                <a:spcPct val="150000"/>
              </a:lnSpc>
              <a:buSzPts val="1200"/>
              <a:buFont typeface="Arial" panose="020B0604020202020204" pitchFamily="34" charset="0"/>
              <a:buChar char="•"/>
            </a:pPr>
            <a:r>
              <a:rPr lang="en-GB" sz="1200" b="1" dirty="0"/>
              <a:t>Section 34</a:t>
            </a:r>
            <a:r>
              <a:rPr lang="en-GB" sz="1200" dirty="0"/>
              <a:t> details the </a:t>
            </a:r>
            <a:r>
              <a:rPr lang="en-GB" sz="1200" b="1" dirty="0"/>
              <a:t>Rights of a Data Subject</a:t>
            </a:r>
            <a:r>
              <a:rPr lang="en-GB" sz="1200" dirty="0"/>
              <a:t>, which are critical in data sharing. These rights include the right to access their data, to rectify inaccuracies, to request erasure, and to restrict processing. Data sharing must respect these rights.   </a:t>
            </a:r>
            <a:endParaRPr dirty="0"/>
          </a:p>
          <a:p>
            <a:pPr marL="628650" lvl="1" indent="-171450">
              <a:lnSpc>
                <a:spcPct val="150000"/>
              </a:lnSpc>
              <a:buSzPts val="1200"/>
              <a:buFont typeface="Arial" panose="020B0604020202020204" pitchFamily="34" charset="0"/>
              <a:buChar char="•"/>
            </a:pPr>
            <a:r>
              <a:rPr lang="en-GB" sz="1200" b="1" dirty="0"/>
              <a:t>Section 39</a:t>
            </a:r>
            <a:r>
              <a:rPr lang="en-GB" sz="1200" dirty="0"/>
              <a:t> focuses on </a:t>
            </a:r>
            <a:r>
              <a:rPr lang="en-GB" sz="1200" b="1" dirty="0"/>
              <a:t>Security, Integrity, and Confidentiality</a:t>
            </a:r>
            <a:r>
              <a:rPr lang="en-GB" sz="1200" dirty="0"/>
              <a:t>. Data sharing must be done in a way that maintains the security of the data. </a:t>
            </a:r>
            <a:endParaRPr dirty="0"/>
          </a:p>
        </p:txBody>
      </p:sp>
      <p:pic>
        <p:nvPicPr>
          <p:cNvPr id="322" name="Google Shape;322;p11" descr="Judge"/>
          <p:cNvPicPr preferRelativeResize="0"/>
          <p:nvPr/>
        </p:nvPicPr>
        <p:blipFill rotWithShape="1">
          <a:blip r:embed="rId3">
            <a:alphaModFix/>
          </a:blip>
          <a:srcRect/>
          <a:stretch/>
        </p:blipFill>
        <p:spPr>
          <a:xfrm>
            <a:off x="9318841" y="2591893"/>
            <a:ext cx="2873159" cy="28731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326"/>
        <p:cNvGrpSpPr/>
        <p:nvPr/>
      </p:nvGrpSpPr>
      <p:grpSpPr>
        <a:xfrm>
          <a:off x="0" y="0"/>
          <a:ext cx="0" cy="0"/>
          <a:chOff x="0" y="0"/>
          <a:chExt cx="0" cy="0"/>
        </a:xfrm>
      </p:grpSpPr>
      <p:sp>
        <p:nvSpPr>
          <p:cNvPr id="327" name="Google Shape;327;p12"/>
          <p:cNvSpPr txBox="1">
            <a:spLocks noGrp="1"/>
          </p:cNvSpPr>
          <p:nvPr>
            <p:ph type="title"/>
          </p:nvPr>
        </p:nvSpPr>
        <p:spPr>
          <a:xfrm>
            <a:off x="1714501" y="360265"/>
            <a:ext cx="9641522" cy="814359"/>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en-GB" sz="2800" b="1"/>
              <a:t>C. Regulatory Framework for Data Sharing in Nigeria (Cont.)</a:t>
            </a:r>
            <a:endParaRPr/>
          </a:p>
        </p:txBody>
      </p:sp>
      <p:sp>
        <p:nvSpPr>
          <p:cNvPr id="328" name="Google Shape;328;p12"/>
          <p:cNvSpPr txBox="1">
            <a:spLocks noGrp="1"/>
          </p:cNvSpPr>
          <p:nvPr>
            <p:ph type="body" idx="1"/>
          </p:nvPr>
        </p:nvSpPr>
        <p:spPr>
          <a:xfrm>
            <a:off x="835978" y="1174624"/>
            <a:ext cx="8482864" cy="5603366"/>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SzPts val="1400"/>
              <a:buFont typeface="Arial" panose="020B0604020202020204" pitchFamily="34" charset="0"/>
              <a:buChar char="•"/>
            </a:pPr>
            <a:r>
              <a:rPr lang="en-GB" sz="1400" b="1" dirty="0"/>
              <a:t>Additional data governance framework </a:t>
            </a:r>
            <a:r>
              <a:rPr lang="en-GB" sz="1400" dirty="0"/>
              <a:t>(research data-sharing policies and operational procedures) is needed to support </a:t>
            </a:r>
            <a:r>
              <a:rPr lang="en-GB" sz="1400" b="1" dirty="0"/>
              <a:t>responsible sharing, </a:t>
            </a:r>
            <a:r>
              <a:rPr lang="en-GB" sz="1400" dirty="0"/>
              <a:t>addressing the following core issues:</a:t>
            </a:r>
            <a:endParaRPr dirty="0"/>
          </a:p>
          <a:p>
            <a:pPr marL="742950" lvl="1" indent="-285750" algn="l" rtl="0">
              <a:lnSpc>
                <a:spcPct val="150000"/>
              </a:lnSpc>
              <a:spcBef>
                <a:spcPts val="1000"/>
              </a:spcBef>
              <a:spcAft>
                <a:spcPts val="0"/>
              </a:spcAft>
              <a:buSzPts val="1400"/>
              <a:buFont typeface="Arial" panose="020B0604020202020204" pitchFamily="34" charset="0"/>
              <a:buChar char="•"/>
            </a:pPr>
            <a:r>
              <a:rPr lang="en-GB" sz="1400" dirty="0"/>
              <a:t>Formal system for reviewing and approving data-sharing requests.</a:t>
            </a:r>
            <a:endParaRPr dirty="0"/>
          </a:p>
          <a:p>
            <a:pPr marL="742950" lvl="1" indent="-285750" algn="l" rtl="0">
              <a:lnSpc>
                <a:spcPct val="150000"/>
              </a:lnSpc>
              <a:spcBef>
                <a:spcPts val="1000"/>
              </a:spcBef>
              <a:spcAft>
                <a:spcPts val="0"/>
              </a:spcAft>
              <a:buSzPts val="1400"/>
              <a:buFont typeface="Arial" panose="020B0604020202020204" pitchFamily="34" charset="0"/>
              <a:buChar char="•"/>
            </a:pPr>
            <a:r>
              <a:rPr lang="en-GB" sz="1400" dirty="0"/>
              <a:t>Processes for addressing concerns or issues that may arise.</a:t>
            </a:r>
            <a:endParaRPr dirty="0"/>
          </a:p>
          <a:p>
            <a:pPr marL="742950" lvl="1" indent="-285750" algn="l" rtl="0">
              <a:lnSpc>
                <a:spcPct val="150000"/>
              </a:lnSpc>
              <a:spcBef>
                <a:spcPts val="1000"/>
              </a:spcBef>
              <a:spcAft>
                <a:spcPts val="0"/>
              </a:spcAft>
              <a:buSzPts val="1400"/>
              <a:buFont typeface="Arial" panose="020B0604020202020204" pitchFamily="34" charset="0"/>
              <a:buChar char="•"/>
            </a:pPr>
            <a:r>
              <a:rPr lang="en-GB" sz="1400" dirty="0"/>
              <a:t>Address questions of data ownership.</a:t>
            </a:r>
            <a:endParaRPr dirty="0"/>
          </a:p>
          <a:p>
            <a:pPr marL="742950" lvl="1" indent="-285750" algn="l" rtl="0">
              <a:lnSpc>
                <a:spcPct val="150000"/>
              </a:lnSpc>
              <a:spcBef>
                <a:spcPts val="1000"/>
              </a:spcBef>
              <a:spcAft>
                <a:spcPts val="0"/>
              </a:spcAft>
              <a:buSzPts val="1400"/>
              <a:buFont typeface="Arial" panose="020B0604020202020204" pitchFamily="34" charset="0"/>
              <a:buChar char="•"/>
            </a:pPr>
            <a:r>
              <a:rPr lang="en-GB" sz="1400" dirty="0"/>
              <a:t>Define data management expectations and responsibilities of researchers/collaborators (data quality, relevancy, and usability, data anonymisation, data security, data interoperability and proper attribution of data sources.</a:t>
            </a:r>
            <a:endParaRPr dirty="0"/>
          </a:p>
          <a:p>
            <a:pPr marL="742950" lvl="1" indent="-285750" algn="l" rtl="0">
              <a:lnSpc>
                <a:spcPct val="150000"/>
              </a:lnSpc>
              <a:spcBef>
                <a:spcPts val="1000"/>
              </a:spcBef>
              <a:spcAft>
                <a:spcPts val="0"/>
              </a:spcAft>
              <a:buSzPts val="1400"/>
              <a:buFont typeface="Arial" panose="020B0604020202020204" pitchFamily="34" charset="0"/>
              <a:buChar char="•"/>
            </a:pPr>
            <a:r>
              <a:rPr lang="en-GB" sz="1400" dirty="0"/>
              <a:t>Training and support to help researchers understand the importance of data sharing. </a:t>
            </a:r>
            <a:endParaRPr dirty="0"/>
          </a:p>
          <a:p>
            <a:pPr marL="742950" lvl="1" indent="-285750" algn="l" rtl="0">
              <a:lnSpc>
                <a:spcPct val="150000"/>
              </a:lnSpc>
              <a:spcBef>
                <a:spcPts val="1000"/>
              </a:spcBef>
              <a:spcAft>
                <a:spcPts val="0"/>
              </a:spcAft>
              <a:buSzPts val="1400"/>
              <a:buFont typeface="Arial" panose="020B0604020202020204" pitchFamily="34" charset="0"/>
              <a:buChar char="•"/>
            </a:pPr>
            <a:r>
              <a:rPr lang="en-GB" sz="1400" dirty="0"/>
              <a:t>Incentivising mechanisms - Recognising and rewarding researchers who make their data available.</a:t>
            </a:r>
            <a:endParaRPr dirty="0"/>
          </a:p>
        </p:txBody>
      </p:sp>
      <p:pic>
        <p:nvPicPr>
          <p:cNvPr id="329" name="Google Shape;329;p12" descr="Judge"/>
          <p:cNvPicPr preferRelativeResize="0"/>
          <p:nvPr/>
        </p:nvPicPr>
        <p:blipFill rotWithShape="1">
          <a:blip r:embed="rId3">
            <a:alphaModFix/>
          </a:blip>
          <a:srcRect/>
          <a:stretch/>
        </p:blipFill>
        <p:spPr>
          <a:xfrm>
            <a:off x="9318841" y="2591893"/>
            <a:ext cx="2873159" cy="28731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333">
          <a:extLst>
            <a:ext uri="{FF2B5EF4-FFF2-40B4-BE49-F238E27FC236}">
              <a16:creationId xmlns:a16="http://schemas.microsoft.com/office/drawing/2014/main" id="{3134661E-58CB-952E-0302-520538FB82EB}"/>
            </a:ext>
          </a:extLst>
        </p:cNvPr>
        <p:cNvGrpSpPr/>
        <p:nvPr/>
      </p:nvGrpSpPr>
      <p:grpSpPr>
        <a:xfrm>
          <a:off x="0" y="0"/>
          <a:ext cx="0" cy="0"/>
          <a:chOff x="0" y="0"/>
          <a:chExt cx="0" cy="0"/>
        </a:xfrm>
      </p:grpSpPr>
      <p:sp>
        <p:nvSpPr>
          <p:cNvPr id="334" name="Google Shape;334;p13">
            <a:extLst>
              <a:ext uri="{FF2B5EF4-FFF2-40B4-BE49-F238E27FC236}">
                <a16:creationId xmlns:a16="http://schemas.microsoft.com/office/drawing/2014/main" id="{E5D10670-7EA7-DB7F-F223-A609752615B6}"/>
              </a:ext>
            </a:extLst>
          </p:cNvPr>
          <p:cNvSpPr/>
          <p:nvPr/>
        </p:nvSpPr>
        <p:spPr>
          <a:xfrm>
            <a:off x="1"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5" name="Google Shape;335;p13">
            <a:extLst>
              <a:ext uri="{FF2B5EF4-FFF2-40B4-BE49-F238E27FC236}">
                <a16:creationId xmlns:a16="http://schemas.microsoft.com/office/drawing/2014/main" id="{3A52BBD9-252C-3390-F333-19BDAC97A1F6}"/>
              </a:ext>
            </a:extLst>
          </p:cNvPr>
          <p:cNvSpPr txBox="1">
            <a:spLocks noGrp="1"/>
          </p:cNvSpPr>
          <p:nvPr>
            <p:ph type="title"/>
          </p:nvPr>
        </p:nvSpPr>
        <p:spPr>
          <a:xfrm>
            <a:off x="1794897" y="624110"/>
            <a:ext cx="9712998"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en-GB" b="1" dirty="0"/>
              <a:t>D. Key Terms of Data Sharing Agreement</a:t>
            </a:r>
            <a:endParaRPr lang="en-GB" dirty="0"/>
          </a:p>
        </p:txBody>
      </p:sp>
      <p:sp>
        <p:nvSpPr>
          <p:cNvPr id="336" name="Google Shape;336;p13">
            <a:extLst>
              <a:ext uri="{FF2B5EF4-FFF2-40B4-BE49-F238E27FC236}">
                <a16:creationId xmlns:a16="http://schemas.microsoft.com/office/drawing/2014/main" id="{C77C0922-6055-D870-BAF4-7B67534DE6F7}"/>
              </a:ext>
            </a:extLst>
          </p:cNvPr>
          <p:cNvSpPr/>
          <p:nvPr/>
        </p:nvSpPr>
        <p:spPr>
          <a:xfrm>
            <a:off x="0" y="0"/>
            <a:ext cx="18288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7" name="Google Shape;337;p13">
            <a:extLst>
              <a:ext uri="{FF2B5EF4-FFF2-40B4-BE49-F238E27FC236}">
                <a16:creationId xmlns:a16="http://schemas.microsoft.com/office/drawing/2014/main" id="{81F62F65-2B0A-5719-73FA-981615516001}"/>
              </a:ext>
            </a:extLst>
          </p:cNvPr>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338" name="Google Shape;338;p13">
            <a:extLst>
              <a:ext uri="{FF2B5EF4-FFF2-40B4-BE49-F238E27FC236}">
                <a16:creationId xmlns:a16="http://schemas.microsoft.com/office/drawing/2014/main" id="{B234579E-AAE2-5DE1-BCAE-9669FE461597}"/>
              </a:ext>
            </a:extLst>
          </p:cNvPr>
          <p:cNvGrpSpPr/>
          <p:nvPr/>
        </p:nvGrpSpPr>
        <p:grpSpPr>
          <a:xfrm>
            <a:off x="2360942" y="2223937"/>
            <a:ext cx="7855312" cy="3652032"/>
            <a:chOff x="566045" y="954"/>
            <a:chExt cx="7855312" cy="3652032"/>
          </a:xfrm>
        </p:grpSpPr>
        <p:sp>
          <p:nvSpPr>
            <p:cNvPr id="339" name="Google Shape;339;p13">
              <a:extLst>
                <a:ext uri="{FF2B5EF4-FFF2-40B4-BE49-F238E27FC236}">
                  <a16:creationId xmlns:a16="http://schemas.microsoft.com/office/drawing/2014/main" id="{8F22C372-CD8F-7A5C-70A4-2F983BC2D5EF}"/>
                </a:ext>
              </a:extLst>
            </p:cNvPr>
            <p:cNvSpPr/>
            <p:nvPr/>
          </p:nvSpPr>
          <p:spPr>
            <a:xfrm>
              <a:off x="834780" y="954"/>
              <a:ext cx="840656" cy="840656"/>
            </a:xfrm>
            <a:prstGeom prst="round2DiagRect">
              <a:avLst>
                <a:gd name="adj1" fmla="val 29727"/>
                <a:gd name="adj2" fmla="val 0"/>
              </a:avLst>
            </a:prstGeom>
            <a:solidFill>
              <a:srgbClr val="DD7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a:extLst>
                <a:ext uri="{FF2B5EF4-FFF2-40B4-BE49-F238E27FC236}">
                  <a16:creationId xmlns:a16="http://schemas.microsoft.com/office/drawing/2014/main" id="{7B701E2C-2038-C44C-CBA3-F6DA7876BD06}"/>
                </a:ext>
              </a:extLst>
            </p:cNvPr>
            <p:cNvSpPr/>
            <p:nvPr/>
          </p:nvSpPr>
          <p:spPr>
            <a:xfrm>
              <a:off x="1013936" y="180111"/>
              <a:ext cx="482343" cy="48234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a:extLst>
                <a:ext uri="{FF2B5EF4-FFF2-40B4-BE49-F238E27FC236}">
                  <a16:creationId xmlns:a16="http://schemas.microsoft.com/office/drawing/2014/main" id="{473DE93B-9549-FC77-6294-A612F0FE511C}"/>
                </a:ext>
              </a:extLst>
            </p:cNvPr>
            <p:cNvSpPr/>
            <p:nvPr/>
          </p:nvSpPr>
          <p:spPr>
            <a:xfrm>
              <a:off x="566045" y="1103454"/>
              <a:ext cx="1378124" cy="551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a:extLst>
                <a:ext uri="{FF2B5EF4-FFF2-40B4-BE49-F238E27FC236}">
                  <a16:creationId xmlns:a16="http://schemas.microsoft.com/office/drawing/2014/main" id="{02C510C7-816F-08F9-AD80-4775F70606A0}"/>
                </a:ext>
              </a:extLst>
            </p:cNvPr>
            <p:cNvSpPr txBox="1"/>
            <p:nvPr/>
          </p:nvSpPr>
          <p:spPr>
            <a:xfrm>
              <a:off x="566045" y="1103454"/>
              <a:ext cx="1378124" cy="55125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GB" sz="1100" cap="none" dirty="0">
                  <a:solidFill>
                    <a:schemeClr val="dk1"/>
                  </a:solidFill>
                  <a:latin typeface="Century Gothic"/>
                  <a:ea typeface="Century Gothic"/>
                  <a:cs typeface="Century Gothic"/>
                  <a:sym typeface="Century Gothic"/>
                </a:rPr>
                <a:t>PURPOSE AND SCOPE OF SHARING. </a:t>
              </a:r>
              <a:endParaRPr sz="1100" dirty="0">
                <a:solidFill>
                  <a:schemeClr val="dk1"/>
                </a:solidFill>
                <a:latin typeface="Century Gothic"/>
                <a:ea typeface="Century Gothic"/>
                <a:cs typeface="Century Gothic"/>
                <a:sym typeface="Century Gothic"/>
              </a:endParaRPr>
            </a:p>
          </p:txBody>
        </p:sp>
        <p:sp>
          <p:nvSpPr>
            <p:cNvPr id="343" name="Google Shape;343;p13">
              <a:extLst>
                <a:ext uri="{FF2B5EF4-FFF2-40B4-BE49-F238E27FC236}">
                  <a16:creationId xmlns:a16="http://schemas.microsoft.com/office/drawing/2014/main" id="{4E40A8FF-FFC4-2BCD-7F42-CDAF8D3122E2}"/>
                </a:ext>
              </a:extLst>
            </p:cNvPr>
            <p:cNvSpPr/>
            <p:nvPr/>
          </p:nvSpPr>
          <p:spPr>
            <a:xfrm>
              <a:off x="2454077" y="954"/>
              <a:ext cx="840656" cy="840656"/>
            </a:xfrm>
            <a:prstGeom prst="round2DiagRect">
              <a:avLst>
                <a:gd name="adj1" fmla="val 29727"/>
                <a:gd name="adj2" fmla="val 0"/>
              </a:avLst>
            </a:prstGeom>
            <a:solidFill>
              <a:srgbClr val="9F8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a:extLst>
                <a:ext uri="{FF2B5EF4-FFF2-40B4-BE49-F238E27FC236}">
                  <a16:creationId xmlns:a16="http://schemas.microsoft.com/office/drawing/2014/main" id="{E6A9AAA2-7A40-E46B-1CDD-8A6BD1D1ECCE}"/>
                </a:ext>
              </a:extLst>
            </p:cNvPr>
            <p:cNvSpPr/>
            <p:nvPr/>
          </p:nvSpPr>
          <p:spPr>
            <a:xfrm>
              <a:off x="2633233" y="180111"/>
              <a:ext cx="482343" cy="48234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a:extLst>
                <a:ext uri="{FF2B5EF4-FFF2-40B4-BE49-F238E27FC236}">
                  <a16:creationId xmlns:a16="http://schemas.microsoft.com/office/drawing/2014/main" id="{A5E1F6C9-3F2A-BA75-E1C1-ABBB1D70798B}"/>
                </a:ext>
              </a:extLst>
            </p:cNvPr>
            <p:cNvSpPr/>
            <p:nvPr/>
          </p:nvSpPr>
          <p:spPr>
            <a:xfrm>
              <a:off x="2185342" y="1103454"/>
              <a:ext cx="1378124" cy="551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a:extLst>
                <a:ext uri="{FF2B5EF4-FFF2-40B4-BE49-F238E27FC236}">
                  <a16:creationId xmlns:a16="http://schemas.microsoft.com/office/drawing/2014/main" id="{289C354D-1C6F-1749-2F53-35EE8310BF2E}"/>
                </a:ext>
              </a:extLst>
            </p:cNvPr>
            <p:cNvSpPr txBox="1"/>
            <p:nvPr/>
          </p:nvSpPr>
          <p:spPr>
            <a:xfrm>
              <a:off x="2185342" y="1103454"/>
              <a:ext cx="1378124" cy="55125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GB" sz="1100" cap="none" dirty="0">
                  <a:solidFill>
                    <a:schemeClr val="dk1"/>
                  </a:solidFill>
                  <a:latin typeface="Century Gothic"/>
                  <a:ea typeface="Century Gothic"/>
                  <a:cs typeface="Century Gothic"/>
                  <a:sym typeface="Century Gothic"/>
                </a:rPr>
                <a:t>ROLES AND RESPONSIBILITIES OF THE PARTIES INVOLVED. </a:t>
              </a:r>
              <a:endParaRPr sz="1100" dirty="0">
                <a:solidFill>
                  <a:schemeClr val="dk1"/>
                </a:solidFill>
                <a:latin typeface="Century Gothic"/>
                <a:ea typeface="Century Gothic"/>
                <a:cs typeface="Century Gothic"/>
                <a:sym typeface="Century Gothic"/>
              </a:endParaRPr>
            </a:p>
          </p:txBody>
        </p:sp>
        <p:sp>
          <p:nvSpPr>
            <p:cNvPr id="347" name="Google Shape;347;p13">
              <a:extLst>
                <a:ext uri="{FF2B5EF4-FFF2-40B4-BE49-F238E27FC236}">
                  <a16:creationId xmlns:a16="http://schemas.microsoft.com/office/drawing/2014/main" id="{88D3683F-917B-9723-C325-7B5E72B4DBB6}"/>
                </a:ext>
              </a:extLst>
            </p:cNvPr>
            <p:cNvSpPr/>
            <p:nvPr/>
          </p:nvSpPr>
          <p:spPr>
            <a:xfrm>
              <a:off x="4073373" y="954"/>
              <a:ext cx="840656" cy="840656"/>
            </a:xfrm>
            <a:prstGeom prst="round2DiagRect">
              <a:avLst>
                <a:gd name="adj1" fmla="val 29727"/>
                <a:gd name="adj2" fmla="val 0"/>
              </a:avLst>
            </a:prstGeom>
            <a:solidFill>
              <a:srgbClr val="7085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a:extLst>
                <a:ext uri="{FF2B5EF4-FFF2-40B4-BE49-F238E27FC236}">
                  <a16:creationId xmlns:a16="http://schemas.microsoft.com/office/drawing/2014/main" id="{7B47F6B2-3DC9-F484-E9E8-E7CD19305610}"/>
                </a:ext>
              </a:extLst>
            </p:cNvPr>
            <p:cNvSpPr/>
            <p:nvPr/>
          </p:nvSpPr>
          <p:spPr>
            <a:xfrm>
              <a:off x="4252530" y="180111"/>
              <a:ext cx="482343" cy="48234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a:extLst>
                <a:ext uri="{FF2B5EF4-FFF2-40B4-BE49-F238E27FC236}">
                  <a16:creationId xmlns:a16="http://schemas.microsoft.com/office/drawing/2014/main" id="{32D4D54A-E407-C686-6E2D-16C3991F2C33}"/>
                </a:ext>
              </a:extLst>
            </p:cNvPr>
            <p:cNvSpPr/>
            <p:nvPr/>
          </p:nvSpPr>
          <p:spPr>
            <a:xfrm>
              <a:off x="3804639" y="1103454"/>
              <a:ext cx="1378124" cy="551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a:extLst>
                <a:ext uri="{FF2B5EF4-FFF2-40B4-BE49-F238E27FC236}">
                  <a16:creationId xmlns:a16="http://schemas.microsoft.com/office/drawing/2014/main" id="{79163F9F-2AB3-785D-7291-DD2810BBB637}"/>
                </a:ext>
              </a:extLst>
            </p:cNvPr>
            <p:cNvSpPr txBox="1"/>
            <p:nvPr/>
          </p:nvSpPr>
          <p:spPr>
            <a:xfrm>
              <a:off x="3804639" y="1103454"/>
              <a:ext cx="1378124" cy="55125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GB" sz="1100" cap="none">
                  <a:solidFill>
                    <a:schemeClr val="dk1"/>
                  </a:solidFill>
                  <a:latin typeface="Century Gothic"/>
                  <a:ea typeface="Century Gothic"/>
                  <a:cs typeface="Century Gothic"/>
                  <a:sym typeface="Century Gothic"/>
                </a:rPr>
                <a:t>DATA OWNERSHIP AND INTELLECTUAL PROPERTY RIGHTS. </a:t>
              </a:r>
              <a:endParaRPr sz="1100">
                <a:solidFill>
                  <a:schemeClr val="dk1"/>
                </a:solidFill>
                <a:latin typeface="Century Gothic"/>
                <a:ea typeface="Century Gothic"/>
                <a:cs typeface="Century Gothic"/>
                <a:sym typeface="Century Gothic"/>
              </a:endParaRPr>
            </a:p>
          </p:txBody>
        </p:sp>
        <p:sp>
          <p:nvSpPr>
            <p:cNvPr id="351" name="Google Shape;351;p13">
              <a:extLst>
                <a:ext uri="{FF2B5EF4-FFF2-40B4-BE49-F238E27FC236}">
                  <a16:creationId xmlns:a16="http://schemas.microsoft.com/office/drawing/2014/main" id="{E9CBA7A7-4886-CBCE-F9F5-0E6A85CCA8E5}"/>
                </a:ext>
              </a:extLst>
            </p:cNvPr>
            <p:cNvSpPr/>
            <p:nvPr/>
          </p:nvSpPr>
          <p:spPr>
            <a:xfrm>
              <a:off x="5692670" y="954"/>
              <a:ext cx="840656" cy="840656"/>
            </a:xfrm>
            <a:prstGeom prst="round2DiagRect">
              <a:avLst>
                <a:gd name="adj1" fmla="val 29727"/>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a:extLst>
                <a:ext uri="{FF2B5EF4-FFF2-40B4-BE49-F238E27FC236}">
                  <a16:creationId xmlns:a16="http://schemas.microsoft.com/office/drawing/2014/main" id="{BEF1A11C-942D-301F-5867-16125EBC10C0}"/>
                </a:ext>
              </a:extLst>
            </p:cNvPr>
            <p:cNvSpPr/>
            <p:nvPr/>
          </p:nvSpPr>
          <p:spPr>
            <a:xfrm>
              <a:off x="5871826" y="180111"/>
              <a:ext cx="482343" cy="48234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a:extLst>
                <a:ext uri="{FF2B5EF4-FFF2-40B4-BE49-F238E27FC236}">
                  <a16:creationId xmlns:a16="http://schemas.microsoft.com/office/drawing/2014/main" id="{F068988E-48D8-A14E-7F33-369C8BE8F162}"/>
                </a:ext>
              </a:extLst>
            </p:cNvPr>
            <p:cNvSpPr/>
            <p:nvPr/>
          </p:nvSpPr>
          <p:spPr>
            <a:xfrm>
              <a:off x="5423936" y="1103454"/>
              <a:ext cx="1378124" cy="551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a:extLst>
                <a:ext uri="{FF2B5EF4-FFF2-40B4-BE49-F238E27FC236}">
                  <a16:creationId xmlns:a16="http://schemas.microsoft.com/office/drawing/2014/main" id="{8CD8BA36-102A-9CA7-F6EF-072AC67088AE}"/>
                </a:ext>
              </a:extLst>
            </p:cNvPr>
            <p:cNvSpPr txBox="1"/>
            <p:nvPr/>
          </p:nvSpPr>
          <p:spPr>
            <a:xfrm>
              <a:off x="5423936" y="1103454"/>
              <a:ext cx="1378124" cy="55125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GB" sz="1100" cap="none">
                  <a:solidFill>
                    <a:schemeClr val="dk1"/>
                  </a:solidFill>
                  <a:latin typeface="Century Gothic"/>
                  <a:ea typeface="Century Gothic"/>
                  <a:cs typeface="Century Gothic"/>
                  <a:sym typeface="Century Gothic"/>
                </a:rPr>
                <a:t>CONFIDENTIALITY AND SECURITY MEASURES. </a:t>
              </a:r>
              <a:endParaRPr sz="1100">
                <a:solidFill>
                  <a:schemeClr val="dk1"/>
                </a:solidFill>
                <a:latin typeface="Century Gothic"/>
                <a:ea typeface="Century Gothic"/>
                <a:cs typeface="Century Gothic"/>
                <a:sym typeface="Century Gothic"/>
              </a:endParaRPr>
            </a:p>
          </p:txBody>
        </p:sp>
        <p:sp>
          <p:nvSpPr>
            <p:cNvPr id="355" name="Google Shape;355;p13">
              <a:extLst>
                <a:ext uri="{FF2B5EF4-FFF2-40B4-BE49-F238E27FC236}">
                  <a16:creationId xmlns:a16="http://schemas.microsoft.com/office/drawing/2014/main" id="{6C927D82-C73E-A83B-A56D-8967FDF44491}"/>
                </a:ext>
              </a:extLst>
            </p:cNvPr>
            <p:cNvSpPr/>
            <p:nvPr/>
          </p:nvSpPr>
          <p:spPr>
            <a:xfrm>
              <a:off x="7311967" y="954"/>
              <a:ext cx="840656" cy="840656"/>
            </a:xfrm>
            <a:prstGeom prst="round2DiagRect">
              <a:avLst>
                <a:gd name="adj1" fmla="val 29727"/>
                <a:gd name="adj2" fmla="val 0"/>
              </a:avLst>
            </a:prstGeom>
            <a:solidFill>
              <a:srgbClr val="6AA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a:extLst>
                <a:ext uri="{FF2B5EF4-FFF2-40B4-BE49-F238E27FC236}">
                  <a16:creationId xmlns:a16="http://schemas.microsoft.com/office/drawing/2014/main" id="{CC77AFAF-67B4-89FD-2A4F-0DE4E4C5B7AB}"/>
                </a:ext>
              </a:extLst>
            </p:cNvPr>
            <p:cNvSpPr/>
            <p:nvPr/>
          </p:nvSpPr>
          <p:spPr>
            <a:xfrm>
              <a:off x="7491123" y="180111"/>
              <a:ext cx="482343" cy="482343"/>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a:extLst>
                <a:ext uri="{FF2B5EF4-FFF2-40B4-BE49-F238E27FC236}">
                  <a16:creationId xmlns:a16="http://schemas.microsoft.com/office/drawing/2014/main" id="{67A32593-0ABD-B4E3-EA02-811C81501335}"/>
                </a:ext>
              </a:extLst>
            </p:cNvPr>
            <p:cNvSpPr/>
            <p:nvPr/>
          </p:nvSpPr>
          <p:spPr>
            <a:xfrm>
              <a:off x="7043233" y="1103454"/>
              <a:ext cx="1378124" cy="551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a:extLst>
                <a:ext uri="{FF2B5EF4-FFF2-40B4-BE49-F238E27FC236}">
                  <a16:creationId xmlns:a16="http://schemas.microsoft.com/office/drawing/2014/main" id="{CEA08503-7583-47DF-D6FD-D0E38F41F615}"/>
                </a:ext>
              </a:extLst>
            </p:cNvPr>
            <p:cNvSpPr txBox="1"/>
            <p:nvPr/>
          </p:nvSpPr>
          <p:spPr>
            <a:xfrm>
              <a:off x="7043233" y="1103454"/>
              <a:ext cx="1378124" cy="55125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GB" sz="1100" cap="none" dirty="0">
                  <a:solidFill>
                    <a:schemeClr val="dk1"/>
                  </a:solidFill>
                  <a:latin typeface="Century Gothic"/>
                  <a:ea typeface="Century Gothic"/>
                  <a:cs typeface="Century Gothic"/>
                  <a:sym typeface="Century Gothic"/>
                </a:rPr>
                <a:t>LIMITATION OF LIABILITY</a:t>
              </a:r>
              <a:endParaRPr sz="1100" dirty="0">
                <a:solidFill>
                  <a:schemeClr val="dk1"/>
                </a:solidFill>
                <a:latin typeface="Century Gothic"/>
                <a:ea typeface="Century Gothic"/>
                <a:cs typeface="Century Gothic"/>
                <a:sym typeface="Century Gothic"/>
              </a:endParaRPr>
            </a:p>
          </p:txBody>
        </p:sp>
        <p:sp>
          <p:nvSpPr>
            <p:cNvPr id="359" name="Google Shape;359;p13">
              <a:extLst>
                <a:ext uri="{FF2B5EF4-FFF2-40B4-BE49-F238E27FC236}">
                  <a16:creationId xmlns:a16="http://schemas.microsoft.com/office/drawing/2014/main" id="{A5218A65-39DC-13FD-972A-A9AB15EA852A}"/>
                </a:ext>
              </a:extLst>
            </p:cNvPr>
            <p:cNvSpPr/>
            <p:nvPr/>
          </p:nvSpPr>
          <p:spPr>
            <a:xfrm>
              <a:off x="3263725" y="1999236"/>
              <a:ext cx="840656" cy="840656"/>
            </a:xfrm>
            <a:prstGeom prst="round2DiagRect">
              <a:avLst>
                <a:gd name="adj1" fmla="val 29727"/>
                <a:gd name="adj2" fmla="val 0"/>
              </a:avLst>
            </a:prstGeom>
            <a:solidFill>
              <a:srgbClr val="DD7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a:extLst>
                <a:ext uri="{FF2B5EF4-FFF2-40B4-BE49-F238E27FC236}">
                  <a16:creationId xmlns:a16="http://schemas.microsoft.com/office/drawing/2014/main" id="{389445DE-A862-4A67-67FC-45D3AE9B98C7}"/>
                </a:ext>
              </a:extLst>
            </p:cNvPr>
            <p:cNvSpPr/>
            <p:nvPr/>
          </p:nvSpPr>
          <p:spPr>
            <a:xfrm>
              <a:off x="3442881" y="2178392"/>
              <a:ext cx="482343" cy="482343"/>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a:extLst>
                <a:ext uri="{FF2B5EF4-FFF2-40B4-BE49-F238E27FC236}">
                  <a16:creationId xmlns:a16="http://schemas.microsoft.com/office/drawing/2014/main" id="{E9288F50-A428-CA97-814D-5085B8D1E855}"/>
                </a:ext>
              </a:extLst>
            </p:cNvPr>
            <p:cNvSpPr/>
            <p:nvPr/>
          </p:nvSpPr>
          <p:spPr>
            <a:xfrm>
              <a:off x="2994991" y="3101736"/>
              <a:ext cx="1378124" cy="551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a:extLst>
                <a:ext uri="{FF2B5EF4-FFF2-40B4-BE49-F238E27FC236}">
                  <a16:creationId xmlns:a16="http://schemas.microsoft.com/office/drawing/2014/main" id="{408D32A5-605B-FB2F-3F17-FE065ECF70F2}"/>
                </a:ext>
              </a:extLst>
            </p:cNvPr>
            <p:cNvSpPr txBox="1"/>
            <p:nvPr/>
          </p:nvSpPr>
          <p:spPr>
            <a:xfrm>
              <a:off x="2994991" y="3101736"/>
              <a:ext cx="1378124" cy="55125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GB" sz="1100" cap="none">
                  <a:solidFill>
                    <a:schemeClr val="dk1"/>
                  </a:solidFill>
                  <a:latin typeface="Century Gothic"/>
                  <a:ea typeface="Century Gothic"/>
                  <a:cs typeface="Century Gothic"/>
                  <a:sym typeface="Century Gothic"/>
                </a:rPr>
                <a:t>DURATION OF THE AGREEMENT. </a:t>
              </a:r>
              <a:endParaRPr sz="1100">
                <a:solidFill>
                  <a:schemeClr val="dk1"/>
                </a:solidFill>
                <a:latin typeface="Century Gothic"/>
                <a:ea typeface="Century Gothic"/>
                <a:cs typeface="Century Gothic"/>
                <a:sym typeface="Century Gothic"/>
              </a:endParaRPr>
            </a:p>
          </p:txBody>
        </p:sp>
        <p:sp>
          <p:nvSpPr>
            <p:cNvPr id="363" name="Google Shape;363;p13">
              <a:extLst>
                <a:ext uri="{FF2B5EF4-FFF2-40B4-BE49-F238E27FC236}">
                  <a16:creationId xmlns:a16="http://schemas.microsoft.com/office/drawing/2014/main" id="{43A2F633-5A9F-BB2B-6B60-7AA13DE4C2B5}"/>
                </a:ext>
              </a:extLst>
            </p:cNvPr>
            <p:cNvSpPr/>
            <p:nvPr/>
          </p:nvSpPr>
          <p:spPr>
            <a:xfrm>
              <a:off x="4883022" y="1999236"/>
              <a:ext cx="840656" cy="840656"/>
            </a:xfrm>
            <a:prstGeom prst="round2DiagRect">
              <a:avLst>
                <a:gd name="adj1" fmla="val 29727"/>
                <a:gd name="adj2" fmla="val 0"/>
              </a:avLst>
            </a:prstGeom>
            <a:solidFill>
              <a:srgbClr val="9F8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a:extLst>
                <a:ext uri="{FF2B5EF4-FFF2-40B4-BE49-F238E27FC236}">
                  <a16:creationId xmlns:a16="http://schemas.microsoft.com/office/drawing/2014/main" id="{B980A6EF-5B73-FBB7-9F66-CEF95EE5BCA0}"/>
                </a:ext>
              </a:extLst>
            </p:cNvPr>
            <p:cNvSpPr/>
            <p:nvPr/>
          </p:nvSpPr>
          <p:spPr>
            <a:xfrm>
              <a:off x="5062178" y="2178392"/>
              <a:ext cx="482343" cy="482343"/>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a:extLst>
                <a:ext uri="{FF2B5EF4-FFF2-40B4-BE49-F238E27FC236}">
                  <a16:creationId xmlns:a16="http://schemas.microsoft.com/office/drawing/2014/main" id="{9B573E27-6EBA-94F4-FFEB-16B7CAE0F05E}"/>
                </a:ext>
              </a:extLst>
            </p:cNvPr>
            <p:cNvSpPr/>
            <p:nvPr/>
          </p:nvSpPr>
          <p:spPr>
            <a:xfrm>
              <a:off x="4614287" y="3101736"/>
              <a:ext cx="1378124" cy="551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a:extLst>
                <a:ext uri="{FF2B5EF4-FFF2-40B4-BE49-F238E27FC236}">
                  <a16:creationId xmlns:a16="http://schemas.microsoft.com/office/drawing/2014/main" id="{4F0F9ECE-9CBC-1694-E10E-CDBEAAEB388B}"/>
                </a:ext>
              </a:extLst>
            </p:cNvPr>
            <p:cNvSpPr txBox="1"/>
            <p:nvPr/>
          </p:nvSpPr>
          <p:spPr>
            <a:xfrm>
              <a:off x="4625717" y="3101736"/>
              <a:ext cx="1378124" cy="55125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GB" sz="1100" cap="none" dirty="0">
                  <a:solidFill>
                    <a:schemeClr val="dk1"/>
                  </a:solidFill>
                  <a:latin typeface="Century Gothic"/>
                  <a:ea typeface="Century Gothic"/>
                  <a:cs typeface="Century Gothic"/>
                  <a:sym typeface="Century Gothic"/>
                </a:rPr>
                <a:t>DISPUTE RESOLUTION &amp; GOVERNING LAW.</a:t>
              </a:r>
              <a:endParaRPr sz="1100" dirty="0">
                <a:solidFill>
                  <a:schemeClr val="dk1"/>
                </a:solidFill>
                <a:latin typeface="Century Gothic"/>
                <a:ea typeface="Century Gothic"/>
                <a:cs typeface="Century Gothic"/>
                <a:sym typeface="Century Gothic"/>
              </a:endParaRPr>
            </a:p>
          </p:txBody>
        </p:sp>
      </p:grpSp>
    </p:spTree>
    <p:extLst>
      <p:ext uri="{BB962C8B-B14F-4D97-AF65-F5344CB8AC3E}">
        <p14:creationId xmlns:p14="http://schemas.microsoft.com/office/powerpoint/2010/main" val="412247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370"/>
        <p:cNvGrpSpPr/>
        <p:nvPr/>
      </p:nvGrpSpPr>
      <p:grpSpPr>
        <a:xfrm>
          <a:off x="0" y="0"/>
          <a:ext cx="0" cy="0"/>
          <a:chOff x="0" y="0"/>
          <a:chExt cx="0" cy="0"/>
        </a:xfrm>
      </p:grpSpPr>
      <p:grpSp>
        <p:nvGrpSpPr>
          <p:cNvPr id="371" name="Google Shape;371;p14"/>
          <p:cNvGrpSpPr/>
          <p:nvPr/>
        </p:nvGrpSpPr>
        <p:grpSpPr>
          <a:xfrm>
            <a:off x="9" y="228600"/>
            <a:ext cx="2851523" cy="6638625"/>
            <a:chOff x="2487613" y="285750"/>
            <a:chExt cx="2428875" cy="5654676"/>
          </a:xfrm>
        </p:grpSpPr>
        <p:sp>
          <p:nvSpPr>
            <p:cNvPr id="372" name="Google Shape;372;p14"/>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73" name="Google Shape;373;p14"/>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74" name="Google Shape;374;p14"/>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75" name="Google Shape;375;p14"/>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76" name="Google Shape;376;p14"/>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77" name="Google Shape;377;p14"/>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78" name="Google Shape;378;p14"/>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79" name="Google Shape;379;p14"/>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0" name="Google Shape;380;p14"/>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1" name="Google Shape;381;p14"/>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2" name="Google Shape;382;p14"/>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3" name="Google Shape;383;p14"/>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grpSp>
        <p:nvGrpSpPr>
          <p:cNvPr id="384" name="Google Shape;384;p14"/>
          <p:cNvGrpSpPr/>
          <p:nvPr/>
        </p:nvGrpSpPr>
        <p:grpSpPr>
          <a:xfrm>
            <a:off x="27224" y="-786"/>
            <a:ext cx="2356675" cy="6854040"/>
            <a:chOff x="6627813" y="194833"/>
            <a:chExt cx="1952625" cy="5678918"/>
          </a:xfrm>
        </p:grpSpPr>
        <p:sp>
          <p:nvSpPr>
            <p:cNvPr id="385" name="Google Shape;385;p14"/>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6" name="Google Shape;386;p14"/>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7" name="Google Shape;387;p14"/>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8" name="Google Shape;388;p14"/>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89" name="Google Shape;389;p14"/>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90" name="Google Shape;390;p14"/>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91" name="Google Shape;391;p14"/>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92" name="Google Shape;392;p14"/>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93" name="Google Shape;393;p14"/>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94" name="Google Shape;394;p14"/>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95" name="Google Shape;395;p14"/>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96" name="Google Shape;396;p14"/>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sp>
        <p:nvSpPr>
          <p:cNvPr id="397" name="Google Shape;397;p14"/>
          <p:cNvSpPr/>
          <p:nvPr/>
        </p:nvSpPr>
        <p:spPr>
          <a:xfrm>
            <a:off x="0" y="0"/>
            <a:ext cx="18288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8" name="Google Shape;398;p14"/>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99" name="Google Shape;399;p14"/>
          <p:cNvSpPr/>
          <p:nvPr/>
        </p:nvSpPr>
        <p:spPr>
          <a:xfrm>
            <a:off x="2" y="0"/>
            <a:ext cx="12191998"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0" name="Google Shape;400;p14"/>
          <p:cNvSpPr/>
          <p:nvPr/>
        </p:nvSpPr>
        <p:spPr>
          <a:xfrm>
            <a:off x="1" y="0"/>
            <a:ext cx="2851515"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401" name="Google Shape;401;p14"/>
          <p:cNvGrpSpPr/>
          <p:nvPr/>
        </p:nvGrpSpPr>
        <p:grpSpPr>
          <a:xfrm>
            <a:off x="9" y="228600"/>
            <a:ext cx="2851523" cy="6638625"/>
            <a:chOff x="2487613" y="285750"/>
            <a:chExt cx="2428875" cy="5654676"/>
          </a:xfrm>
        </p:grpSpPr>
        <p:sp>
          <p:nvSpPr>
            <p:cNvPr id="402" name="Google Shape;402;p14"/>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03" name="Google Shape;403;p14"/>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04" name="Google Shape;404;p14"/>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05" name="Google Shape;405;p14"/>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06" name="Google Shape;406;p14"/>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07" name="Google Shape;407;p14"/>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08" name="Google Shape;408;p14"/>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09" name="Google Shape;409;p14"/>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0" name="Google Shape;410;p14"/>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1" name="Google Shape;411;p14"/>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2" name="Google Shape;412;p14"/>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3" name="Google Shape;413;p14"/>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rgbClr val="B1AB92">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grpSp>
        <p:nvGrpSpPr>
          <p:cNvPr id="414" name="Google Shape;414;p14"/>
          <p:cNvGrpSpPr/>
          <p:nvPr/>
        </p:nvGrpSpPr>
        <p:grpSpPr>
          <a:xfrm>
            <a:off x="27224" y="-786"/>
            <a:ext cx="2356675" cy="6854040"/>
            <a:chOff x="6627813" y="194833"/>
            <a:chExt cx="1952625" cy="5678918"/>
          </a:xfrm>
        </p:grpSpPr>
        <p:sp>
          <p:nvSpPr>
            <p:cNvPr id="415" name="Google Shape;415;p14"/>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6" name="Google Shape;416;p14"/>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7" name="Google Shape;417;p14"/>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8" name="Google Shape;418;p14"/>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9" name="Google Shape;419;p14"/>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0" name="Google Shape;420;p14"/>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1" name="Google Shape;421;p14"/>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2" name="Google Shape;422;p14"/>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3" name="Google Shape;423;p14"/>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4" name="Google Shape;424;p14"/>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5" name="Google Shape;425;p14"/>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6" name="Google Shape;426;p14"/>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rgbClr val="58533E">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sp>
        <p:nvSpPr>
          <p:cNvPr id="427" name="Google Shape;427;p14"/>
          <p:cNvSpPr/>
          <p:nvPr/>
        </p:nvSpPr>
        <p:spPr>
          <a:xfrm rot="10800000" flipH="1">
            <a:off x="-159" y="3411452"/>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8" name="Google Shape;428;p14"/>
          <p:cNvSpPr txBox="1">
            <a:spLocks noGrp="1"/>
          </p:cNvSpPr>
          <p:nvPr>
            <p:ph type="body" idx="4294967295"/>
          </p:nvPr>
        </p:nvSpPr>
        <p:spPr>
          <a:xfrm>
            <a:off x="3373062" y="377190"/>
            <a:ext cx="8131550" cy="586754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4000"/>
              <a:buNone/>
            </a:pPr>
            <a:r>
              <a:rPr lang="en-GB" sz="4000" b="1"/>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169"/>
        <p:cNvGrpSpPr/>
        <p:nvPr/>
      </p:nvGrpSpPr>
      <p:grpSpPr>
        <a:xfrm>
          <a:off x="0" y="0"/>
          <a:ext cx="0" cy="0"/>
          <a:chOff x="0" y="0"/>
          <a:chExt cx="0" cy="0"/>
        </a:xfrm>
      </p:grpSpPr>
      <p:sp>
        <p:nvSpPr>
          <p:cNvPr id="170" name="Google Shape;170;p2"/>
          <p:cNvSpPr/>
          <p:nvPr/>
        </p:nvSpPr>
        <p:spPr>
          <a:xfrm>
            <a:off x="1" y="0"/>
            <a:ext cx="4059079"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1" name="Google Shape;171;p2"/>
          <p:cNvSpPr txBox="1">
            <a:spLocks noGrp="1"/>
          </p:cNvSpPr>
          <p:nvPr>
            <p:ph type="title"/>
          </p:nvPr>
        </p:nvSpPr>
        <p:spPr>
          <a:xfrm>
            <a:off x="1259893" y="3101093"/>
            <a:ext cx="2454052" cy="302934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000"/>
              <a:buFont typeface="Century Gothic"/>
              <a:buNone/>
            </a:pPr>
            <a:r>
              <a:rPr lang="en-GB" sz="3000" b="1">
                <a:solidFill>
                  <a:schemeClr val="lt1"/>
                </a:solidFill>
              </a:rPr>
              <a:t>Introduction</a:t>
            </a:r>
            <a:endParaRPr/>
          </a:p>
        </p:txBody>
      </p:sp>
      <p:sp>
        <p:nvSpPr>
          <p:cNvPr id="172" name="Google Shape;172;p2"/>
          <p:cNvSpPr/>
          <p:nvPr/>
        </p:nvSpPr>
        <p:spPr>
          <a:xfrm rot="10800000" flipH="1">
            <a:off x="-159" y="3179901"/>
            <a:ext cx="1098194" cy="514066"/>
          </a:xfrm>
          <a:custGeom>
            <a:avLst/>
            <a:gdLst/>
            <a:ahLst/>
            <a:cxnLst/>
            <a:rect l="l" t="t" r="r" b="b"/>
            <a:pathLst>
              <a:path w="6883" h="10168" extrusionOk="0">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3" name="Google Shape;173;p2"/>
          <p:cNvSpPr/>
          <p:nvPr/>
        </p:nvSpPr>
        <p:spPr>
          <a:xfrm>
            <a:off x="4795736" y="0"/>
            <a:ext cx="7396264" cy="6858000"/>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174" name="Google Shape;174;p2"/>
          <p:cNvGrpSpPr/>
          <p:nvPr/>
        </p:nvGrpSpPr>
        <p:grpSpPr>
          <a:xfrm>
            <a:off x="4713144" y="645664"/>
            <a:ext cx="6832212" cy="5256552"/>
            <a:chOff x="0" y="4113"/>
            <a:chExt cx="6832212" cy="5256552"/>
          </a:xfrm>
        </p:grpSpPr>
        <p:sp>
          <p:nvSpPr>
            <p:cNvPr id="175" name="Google Shape;175;p2"/>
            <p:cNvSpPr/>
            <p:nvPr/>
          </p:nvSpPr>
          <p:spPr>
            <a:xfrm>
              <a:off x="0" y="4113"/>
              <a:ext cx="6832212" cy="87609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65017" y="201233"/>
              <a:ext cx="481850" cy="48185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011886" y="4113"/>
              <a:ext cx="5820325" cy="8760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txBox="1"/>
            <p:nvPr/>
          </p:nvSpPr>
          <p:spPr>
            <a:xfrm>
              <a:off x="1011886" y="4113"/>
              <a:ext cx="5820325" cy="876092"/>
            </a:xfrm>
            <a:prstGeom prst="rect">
              <a:avLst/>
            </a:prstGeom>
            <a:noFill/>
            <a:ln>
              <a:noFill/>
            </a:ln>
          </p:spPr>
          <p:txBody>
            <a:bodyPr spcFirstLastPara="1" wrap="square" lIns="92700" tIns="92700" rIns="92700" bIns="92700" anchor="ctr" anchorCtr="0">
              <a:noAutofit/>
            </a:bodyPr>
            <a:lstStyle/>
            <a:p>
              <a:pPr marL="0" marR="0" lvl="0" indent="0" algn="l" rtl="0">
                <a:lnSpc>
                  <a:spcPct val="100000"/>
                </a:lnSpc>
                <a:spcBef>
                  <a:spcPts val="0"/>
                </a:spcBef>
                <a:spcAft>
                  <a:spcPts val="0"/>
                </a:spcAft>
                <a:buClr>
                  <a:schemeClr val="dk1"/>
                </a:buClr>
                <a:buSzPts val="1900"/>
                <a:buFont typeface="Century Gothic"/>
                <a:buNone/>
              </a:pPr>
              <a:r>
                <a:rPr lang="en-GB" sz="1900">
                  <a:solidFill>
                    <a:schemeClr val="dk1"/>
                  </a:solidFill>
                  <a:latin typeface="Century Gothic"/>
                  <a:ea typeface="Century Gothic"/>
                  <a:cs typeface="Century Gothic"/>
                  <a:sym typeface="Century Gothic"/>
                </a:rPr>
                <a:t>Importance of data in health research.</a:t>
              </a:r>
              <a:endParaRPr sz="1900">
                <a:solidFill>
                  <a:schemeClr val="dk1"/>
                </a:solidFill>
                <a:latin typeface="Century Gothic"/>
                <a:ea typeface="Century Gothic"/>
                <a:cs typeface="Century Gothic"/>
                <a:sym typeface="Century Gothic"/>
              </a:endParaRPr>
            </a:p>
          </p:txBody>
        </p:sp>
        <p:sp>
          <p:nvSpPr>
            <p:cNvPr id="179" name="Google Shape;179;p2"/>
            <p:cNvSpPr/>
            <p:nvPr/>
          </p:nvSpPr>
          <p:spPr>
            <a:xfrm>
              <a:off x="0" y="1099228"/>
              <a:ext cx="6832212" cy="87609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65017" y="1296349"/>
              <a:ext cx="481850" cy="48185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011886" y="1099228"/>
              <a:ext cx="5820325" cy="8760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txBox="1"/>
            <p:nvPr/>
          </p:nvSpPr>
          <p:spPr>
            <a:xfrm>
              <a:off x="1011886" y="1099228"/>
              <a:ext cx="5820325" cy="876092"/>
            </a:xfrm>
            <a:prstGeom prst="rect">
              <a:avLst/>
            </a:prstGeom>
            <a:noFill/>
            <a:ln>
              <a:noFill/>
            </a:ln>
          </p:spPr>
          <p:txBody>
            <a:bodyPr spcFirstLastPara="1" wrap="square" lIns="92700" tIns="92700" rIns="92700" bIns="92700" anchor="ctr" anchorCtr="0">
              <a:noAutofit/>
            </a:bodyPr>
            <a:lstStyle/>
            <a:p>
              <a:pPr marL="0" marR="0" lvl="0" indent="0" algn="l" rtl="0">
                <a:lnSpc>
                  <a:spcPct val="100000"/>
                </a:lnSpc>
                <a:spcBef>
                  <a:spcPts val="0"/>
                </a:spcBef>
                <a:spcAft>
                  <a:spcPts val="0"/>
                </a:spcAft>
                <a:buClr>
                  <a:schemeClr val="dk1"/>
                </a:buClr>
                <a:buSzPts val="1900"/>
                <a:buFont typeface="Century Gothic"/>
                <a:buNone/>
              </a:pPr>
              <a:r>
                <a:rPr lang="en-GB" sz="1900">
                  <a:solidFill>
                    <a:schemeClr val="dk1"/>
                  </a:solidFill>
                  <a:latin typeface="Century Gothic"/>
                  <a:ea typeface="Century Gothic"/>
                  <a:cs typeface="Century Gothic"/>
                  <a:sym typeface="Century Gothic"/>
                </a:rPr>
                <a:t>What data protection entails.</a:t>
              </a:r>
              <a:endParaRPr sz="1900">
                <a:solidFill>
                  <a:schemeClr val="dk1"/>
                </a:solidFill>
                <a:latin typeface="Century Gothic"/>
                <a:ea typeface="Century Gothic"/>
                <a:cs typeface="Century Gothic"/>
                <a:sym typeface="Century Gothic"/>
              </a:endParaRPr>
            </a:p>
          </p:txBody>
        </p:sp>
        <p:sp>
          <p:nvSpPr>
            <p:cNvPr id="183" name="Google Shape;183;p2"/>
            <p:cNvSpPr/>
            <p:nvPr/>
          </p:nvSpPr>
          <p:spPr>
            <a:xfrm>
              <a:off x="0" y="2194343"/>
              <a:ext cx="6832212" cy="87609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65017" y="2391464"/>
              <a:ext cx="481850" cy="48185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011886" y="2194343"/>
              <a:ext cx="5820325" cy="8760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txBox="1"/>
            <p:nvPr/>
          </p:nvSpPr>
          <p:spPr>
            <a:xfrm>
              <a:off x="1011886" y="2194343"/>
              <a:ext cx="5820325" cy="876092"/>
            </a:xfrm>
            <a:prstGeom prst="rect">
              <a:avLst/>
            </a:prstGeom>
            <a:noFill/>
            <a:ln>
              <a:noFill/>
            </a:ln>
          </p:spPr>
          <p:txBody>
            <a:bodyPr spcFirstLastPara="1" wrap="square" lIns="92700" tIns="92700" rIns="92700" bIns="92700" anchor="ctr" anchorCtr="0">
              <a:noAutofit/>
            </a:bodyPr>
            <a:lstStyle/>
            <a:p>
              <a:pPr marL="0" marR="0" lvl="0" indent="0" algn="l" rtl="0">
                <a:lnSpc>
                  <a:spcPct val="100000"/>
                </a:lnSpc>
                <a:spcBef>
                  <a:spcPts val="0"/>
                </a:spcBef>
                <a:spcAft>
                  <a:spcPts val="0"/>
                </a:spcAft>
                <a:buClr>
                  <a:schemeClr val="dk1"/>
                </a:buClr>
                <a:buSzPts val="1900"/>
                <a:buFont typeface="Century Gothic"/>
                <a:buNone/>
              </a:pPr>
              <a:r>
                <a:rPr lang="en-GB" sz="1900">
                  <a:solidFill>
                    <a:schemeClr val="dk1"/>
                  </a:solidFill>
                  <a:latin typeface="Century Gothic"/>
                  <a:ea typeface="Century Gothic"/>
                  <a:cs typeface="Century Gothic"/>
                  <a:sym typeface="Century Gothic"/>
                </a:rPr>
                <a:t>Significance of data protection to research conduct.</a:t>
              </a:r>
              <a:endParaRPr sz="1900">
                <a:solidFill>
                  <a:schemeClr val="dk1"/>
                </a:solidFill>
                <a:latin typeface="Century Gothic"/>
                <a:ea typeface="Century Gothic"/>
                <a:cs typeface="Century Gothic"/>
                <a:sym typeface="Century Gothic"/>
              </a:endParaRPr>
            </a:p>
          </p:txBody>
        </p:sp>
        <p:sp>
          <p:nvSpPr>
            <p:cNvPr id="187" name="Google Shape;187;p2"/>
            <p:cNvSpPr/>
            <p:nvPr/>
          </p:nvSpPr>
          <p:spPr>
            <a:xfrm>
              <a:off x="0" y="3289458"/>
              <a:ext cx="6832212" cy="87609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65017" y="3486579"/>
              <a:ext cx="481850" cy="481850"/>
            </a:xfrm>
            <a:prstGeom prst="rect">
              <a:avLst/>
            </a:prstGeom>
            <a:blipFill rotWithShape="1">
              <a:blip r:embed="rId6">
                <a:alphaModFix/>
              </a:blip>
              <a:stretch>
                <a:fillRect/>
              </a:stretch>
            </a:blipFill>
            <a:ln w="15875" cap="rnd"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011886" y="3289458"/>
              <a:ext cx="5820325" cy="8760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txBox="1"/>
            <p:nvPr/>
          </p:nvSpPr>
          <p:spPr>
            <a:xfrm>
              <a:off x="1011886" y="3289458"/>
              <a:ext cx="5820325" cy="876092"/>
            </a:xfrm>
            <a:prstGeom prst="rect">
              <a:avLst/>
            </a:prstGeom>
            <a:noFill/>
            <a:ln>
              <a:noFill/>
            </a:ln>
          </p:spPr>
          <p:txBody>
            <a:bodyPr spcFirstLastPara="1" wrap="square" lIns="92700" tIns="92700" rIns="92700" bIns="92700" anchor="ctr" anchorCtr="0">
              <a:noAutofit/>
            </a:bodyPr>
            <a:lstStyle/>
            <a:p>
              <a:pPr marL="0" marR="0" lvl="0" indent="0" algn="l" rtl="0">
                <a:lnSpc>
                  <a:spcPct val="100000"/>
                </a:lnSpc>
                <a:spcBef>
                  <a:spcPts val="0"/>
                </a:spcBef>
                <a:spcAft>
                  <a:spcPts val="0"/>
                </a:spcAft>
                <a:buClr>
                  <a:schemeClr val="dk1"/>
                </a:buClr>
                <a:buSzPts val="1900"/>
                <a:buFont typeface="Century Gothic"/>
                <a:buNone/>
              </a:pPr>
              <a:r>
                <a:rPr lang="en-GB" sz="1900">
                  <a:solidFill>
                    <a:schemeClr val="dk1"/>
                  </a:solidFill>
                  <a:latin typeface="Century Gothic"/>
                  <a:ea typeface="Century Gothic"/>
                  <a:cs typeface="Century Gothic"/>
                  <a:sym typeface="Century Gothic"/>
                </a:rPr>
                <a:t>Data classification and sensitivity</a:t>
              </a:r>
              <a:endParaRPr/>
            </a:p>
          </p:txBody>
        </p:sp>
        <p:sp>
          <p:nvSpPr>
            <p:cNvPr id="191" name="Google Shape;191;p2"/>
            <p:cNvSpPr/>
            <p:nvPr/>
          </p:nvSpPr>
          <p:spPr>
            <a:xfrm>
              <a:off x="0" y="4384573"/>
              <a:ext cx="6832212" cy="876092"/>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65017" y="4581694"/>
              <a:ext cx="481850" cy="48185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11886" y="4384573"/>
              <a:ext cx="5820325" cy="8760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txBox="1"/>
            <p:nvPr/>
          </p:nvSpPr>
          <p:spPr>
            <a:xfrm>
              <a:off x="1011886" y="4384573"/>
              <a:ext cx="5820325" cy="876092"/>
            </a:xfrm>
            <a:prstGeom prst="rect">
              <a:avLst/>
            </a:prstGeom>
            <a:noFill/>
            <a:ln>
              <a:noFill/>
            </a:ln>
          </p:spPr>
          <p:txBody>
            <a:bodyPr spcFirstLastPara="1" wrap="square" lIns="92700" tIns="92700" rIns="92700" bIns="92700" anchor="ctr" anchorCtr="0">
              <a:noAutofit/>
            </a:bodyPr>
            <a:lstStyle/>
            <a:p>
              <a:pPr marL="0" marR="0" lvl="0" indent="0" algn="l" rtl="0">
                <a:lnSpc>
                  <a:spcPct val="100000"/>
                </a:lnSpc>
                <a:spcBef>
                  <a:spcPts val="0"/>
                </a:spcBef>
                <a:spcAft>
                  <a:spcPts val="0"/>
                </a:spcAft>
                <a:buClr>
                  <a:schemeClr val="dk1"/>
                </a:buClr>
                <a:buSzPts val="1900"/>
                <a:buFont typeface="Century Gothic"/>
                <a:buNone/>
              </a:pPr>
              <a:r>
                <a:rPr lang="en-GB" sz="1900" b="1">
                  <a:solidFill>
                    <a:schemeClr val="dk1"/>
                  </a:solidFill>
                  <a:latin typeface="Century Gothic"/>
                  <a:ea typeface="Century Gothic"/>
                  <a:cs typeface="Century Gothic"/>
                  <a:sym typeface="Century Gothic"/>
                </a:rPr>
                <a:t>Poser: How do we balance data utilisation/sharing with privacy/ethics?</a:t>
              </a:r>
              <a:endParaRPr sz="1900">
                <a:solidFill>
                  <a:schemeClr val="dk1"/>
                </a:solidFill>
                <a:latin typeface="Century Gothic"/>
                <a:ea typeface="Century Gothic"/>
                <a:cs typeface="Century Gothic"/>
                <a:sym typeface="Century Gothic"/>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198"/>
        <p:cNvGrpSpPr/>
        <p:nvPr/>
      </p:nvGrpSpPr>
      <p:grpSpPr>
        <a:xfrm>
          <a:off x="0" y="0"/>
          <a:ext cx="0" cy="0"/>
          <a:chOff x="0" y="0"/>
          <a:chExt cx="0" cy="0"/>
        </a:xfrm>
      </p:grpSpPr>
      <p:sp>
        <p:nvSpPr>
          <p:cNvPr id="199" name="Google Shape;199;p3"/>
          <p:cNvSpPr/>
          <p:nvPr/>
        </p:nvSpPr>
        <p:spPr>
          <a:xfrm>
            <a:off x="1"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0" name="Google Shape;200;p3"/>
          <p:cNvSpPr txBox="1">
            <a:spLocks noGrp="1"/>
          </p:cNvSpPr>
          <p:nvPr>
            <p:ph type="title"/>
          </p:nvPr>
        </p:nvSpPr>
        <p:spPr>
          <a:xfrm>
            <a:off x="1794897" y="624110"/>
            <a:ext cx="9712998" cy="12808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GB" sz="2800" b="1"/>
              <a:t>Data Protection Principles in Health Research:</a:t>
            </a:r>
            <a:br>
              <a:rPr lang="en-GB" sz="2800" b="1"/>
            </a:br>
            <a:r>
              <a:rPr lang="en-GB" sz="2800" b="1"/>
              <a:t>A. The Legal and Ethical Framework</a:t>
            </a:r>
            <a:br>
              <a:rPr lang="en-GB" sz="2800" b="1"/>
            </a:br>
            <a:endParaRPr sz="2800" b="1"/>
          </a:p>
        </p:txBody>
      </p:sp>
      <p:sp>
        <p:nvSpPr>
          <p:cNvPr id="201" name="Google Shape;201;p3"/>
          <p:cNvSpPr/>
          <p:nvPr/>
        </p:nvSpPr>
        <p:spPr>
          <a:xfrm>
            <a:off x="0" y="0"/>
            <a:ext cx="18288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2" name="Google Shape;202;p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203" name="Google Shape;203;p3"/>
          <p:cNvGrpSpPr/>
          <p:nvPr/>
        </p:nvGrpSpPr>
        <p:grpSpPr>
          <a:xfrm>
            <a:off x="684104" y="1727200"/>
            <a:ext cx="11116008" cy="5007428"/>
            <a:chOff x="0" y="0"/>
            <a:chExt cx="11116008" cy="5007428"/>
          </a:xfrm>
        </p:grpSpPr>
        <p:sp>
          <p:nvSpPr>
            <p:cNvPr id="204" name="Google Shape;204;p3"/>
            <p:cNvSpPr/>
            <p:nvPr/>
          </p:nvSpPr>
          <p:spPr>
            <a:xfrm>
              <a:off x="0" y="0"/>
              <a:ext cx="9448607" cy="1502228"/>
            </a:xfrm>
            <a:prstGeom prst="roundRect">
              <a:avLst>
                <a:gd name="adj" fmla="val 10000"/>
              </a:avLst>
            </a:prstGeom>
            <a:gradFill>
              <a:gsLst>
                <a:gs pos="0">
                  <a:srgbClr val="DF8A47"/>
                </a:gs>
                <a:gs pos="100000">
                  <a:srgbClr val="CC7213"/>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txBox="1"/>
            <p:nvPr/>
          </p:nvSpPr>
          <p:spPr>
            <a:xfrm>
              <a:off x="43999" y="43999"/>
              <a:ext cx="7827585" cy="141423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entury Gothic"/>
                <a:buNone/>
              </a:pPr>
              <a:r>
                <a:rPr lang="en-GB" sz="1800" b="1">
                  <a:solidFill>
                    <a:schemeClr val="lt1"/>
                  </a:solidFill>
                  <a:latin typeface="Century Gothic"/>
                  <a:ea typeface="Century Gothic"/>
                  <a:cs typeface="Century Gothic"/>
                  <a:sym typeface="Century Gothic"/>
                </a:rPr>
                <a:t>Data Protection Laws: Constitution 1999 (eg. s 37); NDPA 2023; NHA 2014.</a:t>
              </a:r>
              <a:endParaRPr sz="1800">
                <a:solidFill>
                  <a:schemeClr val="lt1"/>
                </a:solidFill>
                <a:latin typeface="Century Gothic"/>
                <a:ea typeface="Century Gothic"/>
                <a:cs typeface="Century Gothic"/>
                <a:sym typeface="Century Gothic"/>
              </a:endParaRPr>
            </a:p>
          </p:txBody>
        </p:sp>
        <p:sp>
          <p:nvSpPr>
            <p:cNvPr id="206" name="Google Shape;206;p3"/>
            <p:cNvSpPr/>
            <p:nvPr/>
          </p:nvSpPr>
          <p:spPr>
            <a:xfrm>
              <a:off x="833700" y="1752600"/>
              <a:ext cx="9448607" cy="1502228"/>
            </a:xfrm>
            <a:prstGeom prst="roundRect">
              <a:avLst>
                <a:gd name="adj" fmla="val 10000"/>
              </a:avLst>
            </a:prstGeom>
            <a:gradFill>
              <a:gsLst>
                <a:gs pos="0">
                  <a:srgbClr val="C19053"/>
                </a:gs>
                <a:gs pos="100000">
                  <a:srgbClr val="AE792F"/>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p:nvPr/>
          </p:nvSpPr>
          <p:spPr>
            <a:xfrm>
              <a:off x="877699" y="1796599"/>
              <a:ext cx="7550460" cy="141423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entury Gothic"/>
                <a:buNone/>
              </a:pPr>
              <a:r>
                <a:rPr lang="en-GB" sz="1800" b="1">
                  <a:solidFill>
                    <a:schemeClr val="lt1"/>
                  </a:solidFill>
                  <a:latin typeface="Century Gothic"/>
                  <a:ea typeface="Century Gothic"/>
                  <a:cs typeface="Century Gothic"/>
                  <a:sym typeface="Century Gothic"/>
                </a:rPr>
                <a:t>Ethical Guidelines from NHREC and NAFDAC: NCHRE 2007; Policy Statement on Storage of Human Samples in Biobanks and Biorepositories in Nigeria 2013; Guidelines for GCP 2020.</a:t>
              </a:r>
              <a:endParaRPr sz="1800">
                <a:solidFill>
                  <a:schemeClr val="lt1"/>
                </a:solidFill>
                <a:latin typeface="Century Gothic"/>
                <a:ea typeface="Century Gothic"/>
                <a:cs typeface="Century Gothic"/>
                <a:sym typeface="Century Gothic"/>
              </a:endParaRPr>
            </a:p>
          </p:txBody>
        </p:sp>
        <p:sp>
          <p:nvSpPr>
            <p:cNvPr id="208" name="Google Shape;208;p3"/>
            <p:cNvSpPr/>
            <p:nvPr/>
          </p:nvSpPr>
          <p:spPr>
            <a:xfrm>
              <a:off x="1667401" y="3505200"/>
              <a:ext cx="9448607" cy="1502228"/>
            </a:xfrm>
            <a:prstGeom prst="roundRect">
              <a:avLst>
                <a:gd name="adj" fmla="val 10000"/>
              </a:avLst>
            </a:prstGeom>
            <a:gradFill>
              <a:gsLst>
                <a:gs pos="0">
                  <a:srgbClr val="A68D65"/>
                </a:gs>
                <a:gs pos="100000">
                  <a:srgbClr val="927749"/>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txBox="1"/>
            <p:nvPr/>
          </p:nvSpPr>
          <p:spPr>
            <a:xfrm>
              <a:off x="1711400" y="3549199"/>
              <a:ext cx="7550460" cy="1414230"/>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GB" sz="1400" b="1">
                  <a:solidFill>
                    <a:schemeClr val="lt1"/>
                  </a:solidFill>
                  <a:latin typeface="Century Gothic"/>
                  <a:ea typeface="Century Gothic"/>
                  <a:cs typeface="Century Gothic"/>
                  <a:sym typeface="Century Gothic"/>
                </a:rPr>
                <a:t>Regional and International Instruments: AU Data Policy Framework 2022, AU Convention on Cyber Security and Personal Data Protection 2014 (Malabo Convention) and the ECOWAS Supplementary Act on Personal Data Protection 2010; WHO Standards and operational guidance for ethics review of health-related research with human participants 2011; Universal Declaration on Bioethics and Human Rights (UDBHR) 1997; Nuremberg Code 1947; Declaration of Helsinki (DoH) 1964; The Belmont Report 1978</a:t>
              </a:r>
              <a:endParaRPr sz="1400">
                <a:solidFill>
                  <a:schemeClr val="lt1"/>
                </a:solidFill>
                <a:latin typeface="Century Gothic"/>
                <a:ea typeface="Century Gothic"/>
                <a:cs typeface="Century Gothic"/>
                <a:sym typeface="Century Gothic"/>
              </a:endParaRPr>
            </a:p>
          </p:txBody>
        </p:sp>
        <p:sp>
          <p:nvSpPr>
            <p:cNvPr id="210" name="Google Shape;210;p3"/>
            <p:cNvSpPr/>
            <p:nvPr/>
          </p:nvSpPr>
          <p:spPr>
            <a:xfrm>
              <a:off x="8472158" y="1139190"/>
              <a:ext cx="976448" cy="976448"/>
            </a:xfrm>
            <a:prstGeom prst="downArrow">
              <a:avLst>
                <a:gd name="adj1" fmla="val 55000"/>
                <a:gd name="adj2" fmla="val 45000"/>
              </a:avLst>
            </a:prstGeom>
            <a:solidFill>
              <a:srgbClr val="F2D7CB">
                <a:alpha val="89803"/>
              </a:srgbClr>
            </a:solidFill>
            <a:ln w="9525" cap="rnd" cmpd="sng">
              <a:solidFill>
                <a:srgbClr val="F2D7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txBox="1"/>
            <p:nvPr/>
          </p:nvSpPr>
          <p:spPr>
            <a:xfrm>
              <a:off x="8691859" y="1139190"/>
              <a:ext cx="537046" cy="73477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Century Gothic"/>
                <a:buNone/>
              </a:pPr>
              <a:endParaRPr sz="3600">
                <a:solidFill>
                  <a:schemeClr val="dk1"/>
                </a:solidFill>
                <a:latin typeface="Century Gothic"/>
                <a:ea typeface="Century Gothic"/>
                <a:cs typeface="Century Gothic"/>
                <a:sym typeface="Century Gothic"/>
              </a:endParaRPr>
            </a:p>
          </p:txBody>
        </p:sp>
        <p:sp>
          <p:nvSpPr>
            <p:cNvPr id="212" name="Google Shape;212;p3"/>
            <p:cNvSpPr/>
            <p:nvPr/>
          </p:nvSpPr>
          <p:spPr>
            <a:xfrm>
              <a:off x="9305859" y="2881775"/>
              <a:ext cx="976448" cy="976448"/>
            </a:xfrm>
            <a:prstGeom prst="downArrow">
              <a:avLst>
                <a:gd name="adj1" fmla="val 55000"/>
                <a:gd name="adj2" fmla="val 45000"/>
              </a:avLst>
            </a:prstGeom>
            <a:solidFill>
              <a:srgbClr val="DDD7CF">
                <a:alpha val="89803"/>
              </a:srgbClr>
            </a:solidFill>
            <a:ln w="9525" cap="rnd" cmpd="sng">
              <a:solidFill>
                <a:srgbClr val="DDD7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txBox="1"/>
            <p:nvPr/>
          </p:nvSpPr>
          <p:spPr>
            <a:xfrm>
              <a:off x="9525560" y="2881775"/>
              <a:ext cx="537046" cy="73477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Century Gothic"/>
                <a:buNone/>
              </a:pPr>
              <a:endParaRPr sz="3600">
                <a:solidFill>
                  <a:schemeClr val="dk1"/>
                </a:solidFill>
                <a:latin typeface="Century Gothic"/>
                <a:ea typeface="Century Gothic"/>
                <a:cs typeface="Century Gothic"/>
                <a:sym typeface="Century Gothic"/>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217"/>
        <p:cNvGrpSpPr/>
        <p:nvPr/>
      </p:nvGrpSpPr>
      <p:grpSpPr>
        <a:xfrm>
          <a:off x="0" y="0"/>
          <a:ext cx="0" cy="0"/>
          <a:chOff x="0" y="0"/>
          <a:chExt cx="0" cy="0"/>
        </a:xfrm>
      </p:grpSpPr>
      <p:sp>
        <p:nvSpPr>
          <p:cNvPr id="218" name="Google Shape;218;p4"/>
          <p:cNvSpPr txBox="1">
            <a:spLocks noGrp="1"/>
          </p:cNvSpPr>
          <p:nvPr>
            <p:ph type="title"/>
          </p:nvPr>
        </p:nvSpPr>
        <p:spPr>
          <a:xfrm>
            <a:off x="1668780" y="270325"/>
            <a:ext cx="9835831" cy="84433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en-GB" b="1"/>
              <a:t>B. Fundamental Terms in Data Protection</a:t>
            </a:r>
            <a:endParaRPr/>
          </a:p>
        </p:txBody>
      </p:sp>
      <p:sp>
        <p:nvSpPr>
          <p:cNvPr id="219" name="Google Shape;219;p4"/>
          <p:cNvSpPr txBox="1">
            <a:spLocks noGrp="1"/>
          </p:cNvSpPr>
          <p:nvPr>
            <p:ph type="body" idx="1"/>
          </p:nvPr>
        </p:nvSpPr>
        <p:spPr>
          <a:xfrm>
            <a:off x="687390" y="1257299"/>
            <a:ext cx="8342310" cy="5330375"/>
          </a:xfrm>
          <a:prstGeom prst="rect">
            <a:avLst/>
          </a:prstGeom>
          <a:noFill/>
          <a:ln>
            <a:noFill/>
          </a:ln>
        </p:spPr>
        <p:txBody>
          <a:bodyPr spcFirstLastPara="1" wrap="square" lIns="91425" tIns="45700" rIns="91425" bIns="45700" anchor="t" anchorCtr="0">
            <a:noAutofit/>
          </a:bodyPr>
          <a:lstStyle/>
          <a:p>
            <a:pPr marL="342900" lvl="0" indent="-342900" algn="l" rtl="0">
              <a:lnSpc>
                <a:spcPct val="160000"/>
              </a:lnSpc>
              <a:spcBef>
                <a:spcPts val="0"/>
              </a:spcBef>
              <a:spcAft>
                <a:spcPts val="0"/>
              </a:spcAft>
              <a:buSzPts val="1300"/>
              <a:buFont typeface="Arial" panose="020B0604020202020204" pitchFamily="34" charset="0"/>
              <a:buChar char="•"/>
            </a:pPr>
            <a:r>
              <a:rPr lang="en-GB" sz="1300" b="1" dirty="0"/>
              <a:t>Personal data/Information </a:t>
            </a:r>
            <a:r>
              <a:rPr lang="en-GB" sz="1300" dirty="0"/>
              <a:t>– means any information relating to an individual, who can be identified or is identifiable, directly or indirectly, by reference to an identifier such as a name, an identification number, location data, an online identifier or one or more factors specific to the physical, physiological, genetic, cultural, social, or economic identity of that individual.</a:t>
            </a:r>
            <a:endParaRPr dirty="0"/>
          </a:p>
          <a:p>
            <a:pPr marL="342900" lvl="0" indent="-342900" algn="l" rtl="0">
              <a:lnSpc>
                <a:spcPct val="160000"/>
              </a:lnSpc>
              <a:spcBef>
                <a:spcPts val="1000"/>
              </a:spcBef>
              <a:spcAft>
                <a:spcPts val="0"/>
              </a:spcAft>
              <a:buSzPts val="1300"/>
              <a:buFont typeface="Arial" panose="020B0604020202020204" pitchFamily="34" charset="0"/>
              <a:buChar char="•"/>
            </a:pPr>
            <a:r>
              <a:rPr lang="en-GB" sz="1300" b="1" dirty="0"/>
              <a:t>Data processing </a:t>
            </a:r>
            <a:r>
              <a:rPr lang="en-GB" sz="1300" dirty="0"/>
              <a:t>- means any operation or set of operations which is performed on personal data, whether or not by automated means, such as collection, recording, organisation, structuring, storage, adaptation, alteration, retrieval, consultation, use, disclosure by transmission, dissemination or otherwise making available … does not include the mere transit of data originating outside Nigeria.</a:t>
            </a:r>
            <a:endParaRPr dirty="0"/>
          </a:p>
          <a:p>
            <a:pPr marL="342900" lvl="0" indent="-342900" algn="l" rtl="0">
              <a:lnSpc>
                <a:spcPct val="160000"/>
              </a:lnSpc>
              <a:spcBef>
                <a:spcPts val="1000"/>
              </a:spcBef>
              <a:spcAft>
                <a:spcPts val="0"/>
              </a:spcAft>
              <a:buSzPts val="1300"/>
              <a:buFont typeface="Arial" panose="020B0604020202020204" pitchFamily="34" charset="0"/>
              <a:buChar char="•"/>
            </a:pPr>
            <a:r>
              <a:rPr lang="en-GB" sz="1300" b="1" dirty="0"/>
              <a:t>Data subject </a:t>
            </a:r>
            <a:r>
              <a:rPr lang="en-GB" sz="1300" dirty="0"/>
              <a:t>- means an individual to whom personal data relates.</a:t>
            </a:r>
            <a:endParaRPr dirty="0"/>
          </a:p>
          <a:p>
            <a:pPr marL="342900" lvl="0" indent="-342900" algn="l" rtl="0">
              <a:lnSpc>
                <a:spcPct val="160000"/>
              </a:lnSpc>
              <a:spcBef>
                <a:spcPts val="1000"/>
              </a:spcBef>
              <a:spcAft>
                <a:spcPts val="0"/>
              </a:spcAft>
              <a:buSzPts val="1300"/>
              <a:buFont typeface="Arial" panose="020B0604020202020204" pitchFamily="34" charset="0"/>
              <a:buChar char="•"/>
            </a:pPr>
            <a:r>
              <a:rPr lang="en-GB" sz="1300" b="1" dirty="0"/>
              <a:t>Data controller </a:t>
            </a:r>
            <a:r>
              <a:rPr lang="en-GB" sz="1300" dirty="0"/>
              <a:t>- an individual, private entity, public commission, agency or any other body who, alone or jointly with others, determines the purposes and means of processing of personal data.</a:t>
            </a:r>
            <a:endParaRPr dirty="0"/>
          </a:p>
          <a:p>
            <a:pPr marL="342900" lvl="0" indent="-342900" algn="l" rtl="0">
              <a:lnSpc>
                <a:spcPct val="160000"/>
              </a:lnSpc>
              <a:spcBef>
                <a:spcPts val="1000"/>
              </a:spcBef>
              <a:spcAft>
                <a:spcPts val="0"/>
              </a:spcAft>
              <a:buSzPts val="1300"/>
              <a:buFont typeface="Arial" panose="020B0604020202020204" pitchFamily="34" charset="0"/>
              <a:buChar char="•"/>
            </a:pPr>
            <a:r>
              <a:rPr lang="en-GB" sz="1300" b="1" dirty="0"/>
              <a:t>Data processor </a:t>
            </a:r>
            <a:r>
              <a:rPr lang="en-GB" sz="1300" dirty="0"/>
              <a:t>- means an individual, private entity, public authority, or any other body, who processes personal data on behalf of or at the direction of a data controller or another data processor.</a:t>
            </a:r>
            <a:endParaRPr dirty="0"/>
          </a:p>
          <a:p>
            <a:pPr marL="368300" lvl="0" indent="-285750" algn="l" rtl="0">
              <a:lnSpc>
                <a:spcPct val="160000"/>
              </a:lnSpc>
              <a:spcBef>
                <a:spcPts val="1000"/>
              </a:spcBef>
              <a:spcAft>
                <a:spcPts val="0"/>
              </a:spcAft>
              <a:buSzPts val="1300"/>
              <a:buFont typeface="Arial" panose="020B0604020202020204" pitchFamily="34" charset="0"/>
              <a:buChar char="•"/>
            </a:pPr>
            <a:endParaRPr sz="1300" dirty="0"/>
          </a:p>
        </p:txBody>
      </p:sp>
      <p:pic>
        <p:nvPicPr>
          <p:cNvPr id="220" name="Google Shape;220;p4" descr="Laptop Secure"/>
          <p:cNvPicPr preferRelativeResize="0"/>
          <p:nvPr/>
        </p:nvPicPr>
        <p:blipFill rotWithShape="1">
          <a:blip r:embed="rId3">
            <a:alphaModFix/>
          </a:blip>
          <a:srcRect/>
          <a:stretch/>
        </p:blipFill>
        <p:spPr>
          <a:xfrm>
            <a:off x="9029700" y="2485906"/>
            <a:ext cx="2873159" cy="28731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224"/>
        <p:cNvGrpSpPr/>
        <p:nvPr/>
      </p:nvGrpSpPr>
      <p:grpSpPr>
        <a:xfrm>
          <a:off x="0" y="0"/>
          <a:ext cx="0" cy="0"/>
          <a:chOff x="0" y="0"/>
          <a:chExt cx="0" cy="0"/>
        </a:xfrm>
      </p:grpSpPr>
      <p:sp>
        <p:nvSpPr>
          <p:cNvPr id="225" name="Google Shape;225;p5"/>
          <p:cNvSpPr txBox="1">
            <a:spLocks noGrp="1"/>
          </p:cNvSpPr>
          <p:nvPr>
            <p:ph type="title"/>
          </p:nvPr>
        </p:nvSpPr>
        <p:spPr>
          <a:xfrm>
            <a:off x="1817371" y="365760"/>
            <a:ext cx="9687242" cy="89154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en-GB" b="1"/>
              <a:t>B. Fundamental Terms in Data Protection (Cont.)</a:t>
            </a:r>
            <a:endParaRPr/>
          </a:p>
        </p:txBody>
      </p:sp>
      <p:sp>
        <p:nvSpPr>
          <p:cNvPr id="226" name="Google Shape;226;p5"/>
          <p:cNvSpPr txBox="1">
            <a:spLocks noGrp="1"/>
          </p:cNvSpPr>
          <p:nvPr>
            <p:ph type="body" idx="1"/>
          </p:nvPr>
        </p:nvSpPr>
        <p:spPr>
          <a:xfrm>
            <a:off x="880110" y="1257300"/>
            <a:ext cx="8401050" cy="550926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1300"/>
              <a:buFont typeface="Arial" panose="020B0604020202020204" pitchFamily="34" charset="0"/>
              <a:buChar char="•"/>
            </a:pPr>
            <a:r>
              <a:rPr lang="en-GB" sz="1300" b="1" dirty="0"/>
              <a:t>Anonymisation</a:t>
            </a:r>
            <a:r>
              <a:rPr lang="en-GB" sz="1300" dirty="0"/>
              <a:t> – The act of permanently and completely removing personal identifiers from data, such as converting personally identifiable information into aggregated data. Anonymised data is data that can no longer be associated with an individual in any manner. Once this data is stripped of personally identifying elements, those elements can never be re-associated with the data or the underlying individual. </a:t>
            </a:r>
            <a:r>
              <a:rPr lang="en-GB" sz="1300" b="1" dirty="0"/>
              <a:t>NHREC</a:t>
            </a:r>
            <a:endParaRPr sz="1300" dirty="0"/>
          </a:p>
          <a:p>
            <a:pPr marL="342900" lvl="0" indent="-342900" algn="l" rtl="0">
              <a:lnSpc>
                <a:spcPct val="150000"/>
              </a:lnSpc>
              <a:spcBef>
                <a:spcPts val="1000"/>
              </a:spcBef>
              <a:spcAft>
                <a:spcPts val="0"/>
              </a:spcAft>
              <a:buSzPts val="1300"/>
              <a:buFont typeface="Arial" panose="020B0604020202020204" pitchFamily="34" charset="0"/>
              <a:buChar char="•"/>
            </a:pPr>
            <a:r>
              <a:rPr lang="en-GB" sz="1300" b="1" dirty="0"/>
              <a:t>De-identification</a:t>
            </a:r>
            <a:r>
              <a:rPr lang="en-GB" sz="1300" dirty="0"/>
              <a:t> – Without reference to health information, de-identification involves the removal of personally identifying information in order to protect personal privacy. De-identified data is not necessarily anonymised data because the personally identifying information may be able to be re-associated with the data at a later time. Anonymised data is a particularised subset of de-identified data. </a:t>
            </a:r>
            <a:r>
              <a:rPr lang="en-GB" sz="1300" b="1" dirty="0"/>
              <a:t>NHREC</a:t>
            </a:r>
            <a:r>
              <a:rPr lang="en-GB" sz="1300" dirty="0"/>
              <a:t> does not consider "de-identified" and "anonymised" as synonymous terms. </a:t>
            </a:r>
            <a:r>
              <a:rPr lang="en-GB" sz="1300" b="1" dirty="0"/>
              <a:t>NHREC</a:t>
            </a:r>
            <a:endParaRPr sz="1300" dirty="0"/>
          </a:p>
          <a:p>
            <a:pPr marL="342900" lvl="0" indent="-342900" algn="l" rtl="0">
              <a:lnSpc>
                <a:spcPct val="150000"/>
              </a:lnSpc>
              <a:spcBef>
                <a:spcPts val="1000"/>
              </a:spcBef>
              <a:spcAft>
                <a:spcPts val="0"/>
              </a:spcAft>
              <a:buSzPts val="1300"/>
              <a:buFont typeface="Arial" panose="020B0604020202020204" pitchFamily="34" charset="0"/>
              <a:buChar char="•"/>
            </a:pPr>
            <a:r>
              <a:rPr lang="en-GB" sz="1300" b="1" dirty="0"/>
              <a:t>Pseudonymisation</a:t>
            </a:r>
            <a:r>
              <a:rPr lang="en-GB" sz="1300" dirty="0"/>
              <a:t> – means the processing of personal data in such a manner that the personal data can no longer be attributed to a specific data subject without the use of additional information, provided that such additional information is kept separately and is subject to technical and organisational measures to ensure that the personal data are not attributed to an identified or identifiable natural person. </a:t>
            </a:r>
            <a:r>
              <a:rPr lang="en-GB" sz="1300" b="1" dirty="0"/>
              <a:t>NDPA</a:t>
            </a:r>
            <a:endParaRPr dirty="0"/>
          </a:p>
          <a:p>
            <a:pPr marL="342900" lvl="0" indent="-342900" algn="l" rtl="0">
              <a:lnSpc>
                <a:spcPct val="150000"/>
              </a:lnSpc>
              <a:spcBef>
                <a:spcPts val="1000"/>
              </a:spcBef>
              <a:spcAft>
                <a:spcPts val="0"/>
              </a:spcAft>
              <a:buSzPts val="1300"/>
              <a:buFont typeface="Arial" panose="020B0604020202020204" pitchFamily="34" charset="0"/>
              <a:buChar char="•"/>
            </a:pPr>
            <a:r>
              <a:rPr lang="en-GB" sz="1300" b="1" dirty="0"/>
              <a:t>Re-identification</a:t>
            </a:r>
            <a:endParaRPr dirty="0"/>
          </a:p>
          <a:p>
            <a:pPr marL="368300" lvl="0" indent="-285750" algn="l" rtl="0">
              <a:lnSpc>
                <a:spcPct val="150000"/>
              </a:lnSpc>
              <a:spcBef>
                <a:spcPts val="1000"/>
              </a:spcBef>
              <a:spcAft>
                <a:spcPts val="0"/>
              </a:spcAft>
              <a:buSzPts val="1300"/>
              <a:buFont typeface="Arial" panose="020B0604020202020204" pitchFamily="34" charset="0"/>
              <a:buChar char="•"/>
            </a:pPr>
            <a:endParaRPr sz="1300" dirty="0"/>
          </a:p>
        </p:txBody>
      </p:sp>
      <p:pic>
        <p:nvPicPr>
          <p:cNvPr id="227" name="Google Shape;227;p5" descr="Lock"/>
          <p:cNvPicPr preferRelativeResize="0"/>
          <p:nvPr/>
        </p:nvPicPr>
        <p:blipFill rotWithShape="1">
          <a:blip r:embed="rId3">
            <a:alphaModFix/>
          </a:blip>
          <a:srcRect/>
          <a:stretch/>
        </p:blipFill>
        <p:spPr>
          <a:xfrm>
            <a:off x="8631452" y="2561913"/>
            <a:ext cx="2873159" cy="28731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231"/>
        <p:cNvGrpSpPr/>
        <p:nvPr/>
      </p:nvGrpSpPr>
      <p:grpSpPr>
        <a:xfrm>
          <a:off x="0" y="0"/>
          <a:ext cx="0" cy="0"/>
          <a:chOff x="0" y="0"/>
          <a:chExt cx="0" cy="0"/>
        </a:xfrm>
      </p:grpSpPr>
      <p:sp>
        <p:nvSpPr>
          <p:cNvPr id="232" name="Google Shape;232;p6"/>
          <p:cNvSpPr/>
          <p:nvPr/>
        </p:nvSpPr>
        <p:spPr>
          <a:xfrm>
            <a:off x="-7620" y="-1"/>
            <a:ext cx="12207240" cy="6858001"/>
          </a:xfrm>
          <a:prstGeom prst="rect">
            <a:avLst/>
          </a:prstGeom>
          <a:gradFill>
            <a:gsLst>
              <a:gs pos="0">
                <a:srgbClr val="FFFFFF"/>
              </a:gs>
              <a:gs pos="100000">
                <a:srgbClr val="DDE6C3"/>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33" name="Google Shape;233;p6" descr="Pen placed on top of a signature line"/>
          <p:cNvPicPr preferRelativeResize="0"/>
          <p:nvPr/>
        </p:nvPicPr>
        <p:blipFill rotWithShape="1">
          <a:blip r:embed="rId3">
            <a:alphaModFix amt="40000"/>
          </a:blip>
          <a:srcRect t="7865" b="7865"/>
          <a:stretch/>
        </p:blipFill>
        <p:spPr>
          <a:xfrm>
            <a:off x="20" y="10"/>
            <a:ext cx="12191980" cy="6857990"/>
          </a:xfrm>
          <a:prstGeom prst="rect">
            <a:avLst/>
          </a:prstGeom>
          <a:noFill/>
          <a:ln>
            <a:noFill/>
          </a:ln>
        </p:spPr>
      </p:pic>
      <p:grpSp>
        <p:nvGrpSpPr>
          <p:cNvPr id="234" name="Google Shape;234;p6"/>
          <p:cNvGrpSpPr/>
          <p:nvPr/>
        </p:nvGrpSpPr>
        <p:grpSpPr>
          <a:xfrm>
            <a:off x="9" y="228600"/>
            <a:ext cx="2851523" cy="6638625"/>
            <a:chOff x="2487613" y="285750"/>
            <a:chExt cx="2428875" cy="5654676"/>
          </a:xfrm>
        </p:grpSpPr>
        <p:sp>
          <p:nvSpPr>
            <p:cNvPr id="235" name="Google Shape;235;p6"/>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36" name="Google Shape;236;p6"/>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37" name="Google Shape;237;p6"/>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38" name="Google Shape;238;p6"/>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39" name="Google Shape;239;p6"/>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0" name="Google Shape;240;p6"/>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1" name="Google Shape;241;p6"/>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2" name="Google Shape;242;p6"/>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3" name="Google Shape;243;p6"/>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4" name="Google Shape;244;p6"/>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5" name="Google Shape;245;p6"/>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46" name="Google Shape;246;p6"/>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sp>
        <p:nvSpPr>
          <p:cNvPr id="247" name="Google Shape;247;p6"/>
          <p:cNvSpPr txBox="1">
            <a:spLocks noGrp="1"/>
          </p:cNvSpPr>
          <p:nvPr>
            <p:ph type="title"/>
          </p:nvPr>
        </p:nvSpPr>
        <p:spPr>
          <a:xfrm>
            <a:off x="2008682" y="266882"/>
            <a:ext cx="9407993"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2800"/>
              <a:buFont typeface="Century Gothic"/>
              <a:buNone/>
            </a:pPr>
            <a:r>
              <a:rPr lang="en-GB" sz="2800" b="1"/>
              <a:t>C. Conditions that must be met for personal data to be processed lawfully</a:t>
            </a:r>
            <a:endParaRPr sz="2800" b="1"/>
          </a:p>
        </p:txBody>
      </p:sp>
      <p:grpSp>
        <p:nvGrpSpPr>
          <p:cNvPr id="248" name="Google Shape;248;p6"/>
          <p:cNvGrpSpPr/>
          <p:nvPr/>
        </p:nvGrpSpPr>
        <p:grpSpPr>
          <a:xfrm>
            <a:off x="27224" y="-786"/>
            <a:ext cx="2356675" cy="6854040"/>
            <a:chOff x="6627813" y="194833"/>
            <a:chExt cx="1952625" cy="5678918"/>
          </a:xfrm>
        </p:grpSpPr>
        <p:sp>
          <p:nvSpPr>
            <p:cNvPr id="249" name="Google Shape;249;p6"/>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0" name="Google Shape;250;p6"/>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1" name="Google Shape;251;p6"/>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2" name="Google Shape;252;p6"/>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3" name="Google Shape;253;p6"/>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4" name="Google Shape;254;p6"/>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5" name="Google Shape;255;p6"/>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6" name="Google Shape;256;p6"/>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7" name="Google Shape;257;p6"/>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8" name="Google Shape;258;p6"/>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59" name="Google Shape;259;p6"/>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60" name="Google Shape;260;p6"/>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sp>
        <p:nvSpPr>
          <p:cNvPr id="261" name="Google Shape;261;p6"/>
          <p:cNvSpPr/>
          <p:nvPr/>
        </p:nvSpPr>
        <p:spPr>
          <a:xfrm>
            <a:off x="0" y="0"/>
            <a:ext cx="18288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2" name="Google Shape;262;p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63" name="Google Shape;263;p6"/>
          <p:cNvSpPr txBox="1">
            <a:spLocks noGrp="1"/>
          </p:cNvSpPr>
          <p:nvPr>
            <p:ph type="body" idx="1"/>
          </p:nvPr>
        </p:nvSpPr>
        <p:spPr>
          <a:xfrm>
            <a:off x="794487" y="1309267"/>
            <a:ext cx="10710125" cy="529107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SzPct val="100000"/>
              <a:buFont typeface="Arial" panose="020B0604020202020204" pitchFamily="34" charset="0"/>
              <a:buChar char="•"/>
            </a:pPr>
            <a:r>
              <a:rPr lang="en-GB" b="1" dirty="0"/>
              <a:t>Obtaining the consent of the data subject is one of the most significant requirements for data processing </a:t>
            </a:r>
            <a:r>
              <a:rPr lang="en-GB" dirty="0"/>
              <a:t>– A Consent means any freely given, specific, informed, and unambiguous indication, whether by a written or oral statement or an affirmative action, of an individual’s agreement to the processing of personal data relating to him or to another individual on whose behalf he has the permission to provide such consent</a:t>
            </a:r>
            <a:endParaRPr dirty="0"/>
          </a:p>
          <a:p>
            <a:pPr marL="342900" lvl="0" indent="-342900" algn="l" rtl="0">
              <a:lnSpc>
                <a:spcPct val="150000"/>
              </a:lnSpc>
              <a:spcBef>
                <a:spcPts val="1000"/>
              </a:spcBef>
              <a:spcAft>
                <a:spcPts val="0"/>
              </a:spcAft>
              <a:buSzPct val="100000"/>
              <a:buFont typeface="Arial" panose="020B0604020202020204" pitchFamily="34" charset="0"/>
              <a:buChar char="•"/>
            </a:pPr>
            <a:r>
              <a:rPr lang="en-GB" b="1" dirty="0"/>
              <a:t>Consent of the data subject may not be necessary where data processing is:</a:t>
            </a:r>
            <a:endParaRPr dirty="0"/>
          </a:p>
          <a:p>
            <a:pPr marL="742950" lvl="1" indent="-285750" algn="l" rtl="0">
              <a:lnSpc>
                <a:spcPct val="150000"/>
              </a:lnSpc>
              <a:spcBef>
                <a:spcPts val="1000"/>
              </a:spcBef>
              <a:spcAft>
                <a:spcPts val="0"/>
              </a:spcAft>
              <a:buSzPct val="100000"/>
              <a:buFont typeface="Arial" panose="020B0604020202020204" pitchFamily="34" charset="0"/>
              <a:buChar char="•"/>
            </a:pPr>
            <a:r>
              <a:rPr lang="en-GB" dirty="0"/>
              <a:t>for the performance of a contract to which the data subject is a party or to take steps at the request of the data subject prior to entering into a contract,</a:t>
            </a:r>
            <a:endParaRPr dirty="0"/>
          </a:p>
          <a:p>
            <a:pPr marL="742950" lvl="1" indent="-285750" algn="l" rtl="0">
              <a:lnSpc>
                <a:spcPct val="150000"/>
              </a:lnSpc>
              <a:spcBef>
                <a:spcPts val="1000"/>
              </a:spcBef>
              <a:spcAft>
                <a:spcPts val="0"/>
              </a:spcAft>
              <a:buSzPct val="100000"/>
              <a:buFont typeface="Arial" panose="020B0604020202020204" pitchFamily="34" charset="0"/>
              <a:buChar char="•"/>
            </a:pPr>
            <a:r>
              <a:rPr lang="en-GB" dirty="0"/>
              <a:t>for compliance with a legal obligation to which the data controller or data processor is subject,</a:t>
            </a:r>
            <a:endParaRPr dirty="0"/>
          </a:p>
          <a:p>
            <a:pPr marL="742950" lvl="1" indent="-285750" algn="l" rtl="0">
              <a:lnSpc>
                <a:spcPct val="150000"/>
              </a:lnSpc>
              <a:spcBef>
                <a:spcPts val="1000"/>
              </a:spcBef>
              <a:spcAft>
                <a:spcPts val="0"/>
              </a:spcAft>
              <a:buSzPct val="100000"/>
              <a:buFont typeface="Arial" panose="020B0604020202020204" pitchFamily="34" charset="0"/>
              <a:buChar char="•"/>
            </a:pPr>
            <a:r>
              <a:rPr lang="en-GB" dirty="0"/>
              <a:t>to protect the vital interest of the data subject or another person,</a:t>
            </a:r>
            <a:endParaRPr dirty="0"/>
          </a:p>
          <a:p>
            <a:pPr marL="742950" lvl="1" indent="-285750" algn="l" rtl="0">
              <a:lnSpc>
                <a:spcPct val="150000"/>
              </a:lnSpc>
              <a:spcBef>
                <a:spcPts val="1000"/>
              </a:spcBef>
              <a:spcAft>
                <a:spcPts val="0"/>
              </a:spcAft>
              <a:buSzPct val="100000"/>
              <a:buFont typeface="Arial" panose="020B0604020202020204" pitchFamily="34" charset="0"/>
              <a:buChar char="•"/>
            </a:pPr>
            <a:r>
              <a:rPr lang="en-GB" dirty="0"/>
              <a:t>for the performance of a task carried out in the public interest or in the exercise of official authority vested in the data controller or data processor, or</a:t>
            </a:r>
            <a:endParaRPr dirty="0"/>
          </a:p>
          <a:p>
            <a:pPr marL="742950" lvl="1" indent="-285750" algn="l" rtl="0">
              <a:lnSpc>
                <a:spcPct val="150000"/>
              </a:lnSpc>
              <a:spcBef>
                <a:spcPts val="1000"/>
              </a:spcBef>
              <a:spcAft>
                <a:spcPts val="0"/>
              </a:spcAft>
              <a:buSzPct val="100000"/>
              <a:buFont typeface="Arial" panose="020B0604020202020204" pitchFamily="34" charset="0"/>
              <a:buChar char="•"/>
            </a:pPr>
            <a:r>
              <a:rPr lang="en-GB" dirty="0"/>
              <a:t>for the purposes of the legitimate interests pursued by the data controller or data processor, or by a third party to whom the data is disclosed.</a:t>
            </a:r>
            <a:endParaRPr dirty="0"/>
          </a:p>
          <a:p>
            <a:pPr marL="836931" lvl="1" indent="-285750" algn="l" rtl="0">
              <a:lnSpc>
                <a:spcPct val="150000"/>
              </a:lnSpc>
              <a:spcBef>
                <a:spcPts val="1000"/>
              </a:spcBef>
              <a:spcAft>
                <a:spcPts val="0"/>
              </a:spcAft>
              <a:buSzPct val="100000"/>
              <a:buFont typeface="Arial" panose="020B0604020202020204" pitchFamily="34" charset="0"/>
              <a:buChar char="•"/>
            </a:pPr>
            <a:endParaRPr dirty="0"/>
          </a:p>
          <a:p>
            <a:pPr marL="836931" lvl="1" indent="-285750" algn="l" rtl="0">
              <a:lnSpc>
                <a:spcPct val="150000"/>
              </a:lnSpc>
              <a:spcBef>
                <a:spcPts val="1000"/>
              </a:spcBef>
              <a:spcAft>
                <a:spcPts val="0"/>
              </a:spcAft>
              <a:buSzPct val="100000"/>
              <a:buFont typeface="Arial" panose="020B0604020202020204" pitchFamily="34" charset="0"/>
              <a:buChar char="•"/>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267"/>
        <p:cNvGrpSpPr/>
        <p:nvPr/>
      </p:nvGrpSpPr>
      <p:grpSpPr>
        <a:xfrm>
          <a:off x="0" y="0"/>
          <a:ext cx="0" cy="0"/>
          <a:chOff x="0" y="0"/>
          <a:chExt cx="0" cy="0"/>
        </a:xfrm>
      </p:grpSpPr>
      <p:sp>
        <p:nvSpPr>
          <p:cNvPr id="268" name="Google Shape;268;p7"/>
          <p:cNvSpPr/>
          <p:nvPr/>
        </p:nvSpPr>
        <p:spPr>
          <a:xfrm>
            <a:off x="1"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9" name="Google Shape;269;p7"/>
          <p:cNvSpPr txBox="1">
            <a:spLocks noGrp="1"/>
          </p:cNvSpPr>
          <p:nvPr>
            <p:ph type="title"/>
          </p:nvPr>
        </p:nvSpPr>
        <p:spPr>
          <a:xfrm>
            <a:off x="1794897" y="624110"/>
            <a:ext cx="9712998"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en-GB" b="1"/>
              <a:t>Principles of Data Protection</a:t>
            </a:r>
            <a:endParaRPr/>
          </a:p>
        </p:txBody>
      </p:sp>
      <p:sp>
        <p:nvSpPr>
          <p:cNvPr id="270" name="Google Shape;270;p7"/>
          <p:cNvSpPr/>
          <p:nvPr/>
        </p:nvSpPr>
        <p:spPr>
          <a:xfrm>
            <a:off x="0" y="0"/>
            <a:ext cx="18288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1" name="Google Shape;271;p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272" name="Google Shape;272;p7"/>
          <p:cNvGrpSpPr/>
          <p:nvPr/>
        </p:nvGrpSpPr>
        <p:grpSpPr>
          <a:xfrm>
            <a:off x="1794897" y="2224387"/>
            <a:ext cx="8987403" cy="3651132"/>
            <a:chOff x="0" y="1404"/>
            <a:chExt cx="8987403" cy="3651132"/>
          </a:xfrm>
        </p:grpSpPr>
        <p:sp>
          <p:nvSpPr>
            <p:cNvPr id="273" name="Google Shape;273;p7"/>
            <p:cNvSpPr/>
            <p:nvPr/>
          </p:nvSpPr>
          <p:spPr>
            <a:xfrm>
              <a:off x="0" y="1404"/>
              <a:ext cx="2808563" cy="1685138"/>
            </a:xfrm>
            <a:prstGeom prst="rect">
              <a:avLst/>
            </a:prstGeom>
            <a:gradFill>
              <a:gsLst>
                <a:gs pos="0">
                  <a:srgbClr val="DF8A47"/>
                </a:gs>
                <a:gs pos="100000">
                  <a:srgbClr val="CC7213"/>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txBox="1"/>
            <p:nvPr/>
          </p:nvSpPr>
          <p:spPr>
            <a:xfrm>
              <a:off x="0" y="1404"/>
              <a:ext cx="2808563" cy="1685138"/>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GB" sz="2300">
                  <a:solidFill>
                    <a:schemeClr val="lt1"/>
                  </a:solidFill>
                  <a:latin typeface="Century Gothic"/>
                  <a:ea typeface="Century Gothic"/>
                  <a:cs typeface="Century Gothic"/>
                  <a:sym typeface="Century Gothic"/>
                </a:rPr>
                <a:t>Lawfulness, fairness and transparency</a:t>
              </a:r>
              <a:endParaRPr sz="2300">
                <a:solidFill>
                  <a:schemeClr val="lt1"/>
                </a:solidFill>
                <a:latin typeface="Century Gothic"/>
                <a:ea typeface="Century Gothic"/>
                <a:cs typeface="Century Gothic"/>
                <a:sym typeface="Century Gothic"/>
              </a:endParaRPr>
            </a:p>
          </p:txBody>
        </p:sp>
        <p:sp>
          <p:nvSpPr>
            <p:cNvPr id="275" name="Google Shape;275;p7"/>
            <p:cNvSpPr/>
            <p:nvPr/>
          </p:nvSpPr>
          <p:spPr>
            <a:xfrm>
              <a:off x="3089420" y="1404"/>
              <a:ext cx="2808563" cy="1685138"/>
            </a:xfrm>
            <a:prstGeom prst="rect">
              <a:avLst/>
            </a:prstGeom>
            <a:gradFill>
              <a:gsLst>
                <a:gs pos="0">
                  <a:srgbClr val="D38D4A"/>
                </a:gs>
                <a:gs pos="100000">
                  <a:srgbClr val="C0761F"/>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txBox="1"/>
            <p:nvPr/>
          </p:nvSpPr>
          <p:spPr>
            <a:xfrm>
              <a:off x="3089420" y="1404"/>
              <a:ext cx="2808563" cy="1685138"/>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GB" sz="2300">
                  <a:solidFill>
                    <a:schemeClr val="lt1"/>
                  </a:solidFill>
                  <a:latin typeface="Century Gothic"/>
                  <a:ea typeface="Century Gothic"/>
                  <a:cs typeface="Century Gothic"/>
                  <a:sym typeface="Century Gothic"/>
                </a:rPr>
                <a:t>Purpose limitation</a:t>
              </a:r>
              <a:endParaRPr sz="2300">
                <a:solidFill>
                  <a:schemeClr val="lt1"/>
                </a:solidFill>
                <a:latin typeface="Century Gothic"/>
                <a:ea typeface="Century Gothic"/>
                <a:cs typeface="Century Gothic"/>
                <a:sym typeface="Century Gothic"/>
              </a:endParaRPr>
            </a:p>
            <a:p>
              <a:pPr marL="171450" marR="0" lvl="1" indent="-171450" algn="l" rtl="0">
                <a:lnSpc>
                  <a:spcPct val="90000"/>
                </a:lnSpc>
                <a:spcBef>
                  <a:spcPts val="805"/>
                </a:spcBef>
                <a:spcAft>
                  <a:spcPts val="0"/>
                </a:spcAft>
                <a:buClr>
                  <a:schemeClr val="lt1"/>
                </a:buClr>
                <a:buSzPts val="1800"/>
                <a:buFont typeface="Century Gothic"/>
                <a:buChar char="•"/>
              </a:pPr>
              <a:r>
                <a:rPr lang="en-GB" sz="1800" b="0" i="0" u="none" strike="noStrike" cap="none">
                  <a:solidFill>
                    <a:schemeClr val="lt1"/>
                  </a:solidFill>
                  <a:latin typeface="Century Gothic"/>
                  <a:ea typeface="Century Gothic"/>
                  <a:cs typeface="Century Gothic"/>
                  <a:sym typeface="Century Gothic"/>
                </a:rPr>
                <a:t>Further processing for historical, statistical or scientific purposes</a:t>
              </a:r>
              <a:endParaRPr sz="1800" b="0" i="0" u="none" strike="noStrike" cap="none">
                <a:solidFill>
                  <a:schemeClr val="lt1"/>
                </a:solidFill>
                <a:latin typeface="Century Gothic"/>
                <a:ea typeface="Century Gothic"/>
                <a:cs typeface="Century Gothic"/>
                <a:sym typeface="Century Gothic"/>
              </a:endParaRPr>
            </a:p>
          </p:txBody>
        </p:sp>
        <p:sp>
          <p:nvSpPr>
            <p:cNvPr id="277" name="Google Shape;277;p7"/>
            <p:cNvSpPr/>
            <p:nvPr/>
          </p:nvSpPr>
          <p:spPr>
            <a:xfrm>
              <a:off x="6178840" y="1404"/>
              <a:ext cx="2808563" cy="1685138"/>
            </a:xfrm>
            <a:prstGeom prst="rect">
              <a:avLst/>
            </a:prstGeom>
            <a:gradFill>
              <a:gsLst>
                <a:gs pos="0">
                  <a:srgbClr val="C88F50"/>
                </a:gs>
                <a:gs pos="100000">
                  <a:srgbClr val="B5782A"/>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txBox="1"/>
            <p:nvPr/>
          </p:nvSpPr>
          <p:spPr>
            <a:xfrm>
              <a:off x="6178840" y="1404"/>
              <a:ext cx="2808563" cy="1685138"/>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GB" sz="2300">
                  <a:solidFill>
                    <a:schemeClr val="lt1"/>
                  </a:solidFill>
                  <a:latin typeface="Century Gothic"/>
                  <a:ea typeface="Century Gothic"/>
                  <a:cs typeface="Century Gothic"/>
                  <a:sym typeface="Century Gothic"/>
                </a:rPr>
                <a:t>Proportionality or data minimisation</a:t>
              </a:r>
              <a:endParaRPr sz="2300">
                <a:solidFill>
                  <a:schemeClr val="lt1"/>
                </a:solidFill>
                <a:latin typeface="Century Gothic"/>
                <a:ea typeface="Century Gothic"/>
                <a:cs typeface="Century Gothic"/>
                <a:sym typeface="Century Gothic"/>
              </a:endParaRPr>
            </a:p>
          </p:txBody>
        </p:sp>
        <p:sp>
          <p:nvSpPr>
            <p:cNvPr id="279" name="Google Shape;279;p7"/>
            <p:cNvSpPr/>
            <p:nvPr/>
          </p:nvSpPr>
          <p:spPr>
            <a:xfrm>
              <a:off x="0" y="1967398"/>
              <a:ext cx="2808563" cy="1685138"/>
            </a:xfrm>
            <a:prstGeom prst="rect">
              <a:avLst/>
            </a:prstGeom>
            <a:gradFill>
              <a:gsLst>
                <a:gs pos="0">
                  <a:srgbClr val="BC9056"/>
                </a:gs>
                <a:gs pos="100000">
                  <a:srgbClr val="A97935"/>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txBox="1"/>
            <p:nvPr/>
          </p:nvSpPr>
          <p:spPr>
            <a:xfrm>
              <a:off x="0" y="1967398"/>
              <a:ext cx="2808563" cy="1685138"/>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GB" sz="2300">
                  <a:solidFill>
                    <a:schemeClr val="lt1"/>
                  </a:solidFill>
                  <a:latin typeface="Century Gothic"/>
                  <a:ea typeface="Century Gothic"/>
                  <a:cs typeface="Century Gothic"/>
                  <a:sym typeface="Century Gothic"/>
                </a:rPr>
                <a:t>Storage limitation</a:t>
              </a:r>
              <a:endParaRPr sz="2300">
                <a:solidFill>
                  <a:schemeClr val="lt1"/>
                </a:solidFill>
                <a:latin typeface="Century Gothic"/>
                <a:ea typeface="Century Gothic"/>
                <a:cs typeface="Century Gothic"/>
                <a:sym typeface="Century Gothic"/>
              </a:endParaRPr>
            </a:p>
          </p:txBody>
        </p:sp>
        <p:sp>
          <p:nvSpPr>
            <p:cNvPr id="281" name="Google Shape;281;p7"/>
            <p:cNvSpPr/>
            <p:nvPr/>
          </p:nvSpPr>
          <p:spPr>
            <a:xfrm>
              <a:off x="3089420" y="1967398"/>
              <a:ext cx="2808563" cy="1685138"/>
            </a:xfrm>
            <a:prstGeom prst="rect">
              <a:avLst/>
            </a:prstGeom>
            <a:gradFill>
              <a:gsLst>
                <a:gs pos="0">
                  <a:srgbClr val="B08F5D"/>
                </a:gs>
                <a:gs pos="100000">
                  <a:srgbClr val="9C793F"/>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txBox="1"/>
            <p:nvPr/>
          </p:nvSpPr>
          <p:spPr>
            <a:xfrm>
              <a:off x="3089420" y="1967398"/>
              <a:ext cx="2808563" cy="1685138"/>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GB" sz="2300">
                  <a:solidFill>
                    <a:schemeClr val="lt1"/>
                  </a:solidFill>
                  <a:latin typeface="Century Gothic"/>
                  <a:ea typeface="Century Gothic"/>
                  <a:cs typeface="Century Gothic"/>
                  <a:sym typeface="Century Gothic"/>
                </a:rPr>
                <a:t>Data quality</a:t>
              </a:r>
              <a:endParaRPr sz="2300">
                <a:solidFill>
                  <a:schemeClr val="lt1"/>
                </a:solidFill>
                <a:latin typeface="Century Gothic"/>
                <a:ea typeface="Century Gothic"/>
                <a:cs typeface="Century Gothic"/>
                <a:sym typeface="Century Gothic"/>
              </a:endParaRPr>
            </a:p>
          </p:txBody>
        </p:sp>
        <p:sp>
          <p:nvSpPr>
            <p:cNvPr id="283" name="Google Shape;283;p7"/>
            <p:cNvSpPr/>
            <p:nvPr/>
          </p:nvSpPr>
          <p:spPr>
            <a:xfrm>
              <a:off x="6178840" y="1967398"/>
              <a:ext cx="2808563" cy="1685138"/>
            </a:xfrm>
            <a:prstGeom prst="rect">
              <a:avLst/>
            </a:prstGeom>
            <a:gradFill>
              <a:gsLst>
                <a:gs pos="0">
                  <a:srgbClr val="A68D65"/>
                </a:gs>
                <a:gs pos="100000">
                  <a:srgbClr val="927749"/>
                </a:gs>
              </a:gsLst>
              <a:lin ang="5400000" scaled="0"/>
            </a:gradFill>
            <a:ln>
              <a:noFill/>
            </a:ln>
            <a:effectLst>
              <a:outerShdw blurRad="38100" dist="25400" dir="5400000" rotWithShape="0">
                <a:srgbClr val="000000">
                  <a:alpha val="2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txBox="1"/>
            <p:nvPr/>
          </p:nvSpPr>
          <p:spPr>
            <a:xfrm>
              <a:off x="6178840" y="1967398"/>
              <a:ext cx="2808563" cy="1685138"/>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entury Gothic"/>
                <a:buNone/>
              </a:pPr>
              <a:r>
                <a:rPr lang="en-GB" sz="2300">
                  <a:solidFill>
                    <a:schemeClr val="lt1"/>
                  </a:solidFill>
                  <a:latin typeface="Century Gothic"/>
                  <a:ea typeface="Century Gothic"/>
                  <a:cs typeface="Century Gothic"/>
                  <a:sym typeface="Century Gothic"/>
                </a:rPr>
                <a:t>Data security</a:t>
              </a:r>
              <a:endParaRPr sz="2300">
                <a:solidFill>
                  <a:schemeClr val="lt1"/>
                </a:solidFill>
                <a:latin typeface="Century Gothic"/>
                <a:ea typeface="Century Gothic"/>
                <a:cs typeface="Century Gothic"/>
                <a:sym typeface="Century Gothic"/>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288"/>
        <p:cNvGrpSpPr/>
        <p:nvPr/>
      </p:nvGrpSpPr>
      <p:grpSpPr>
        <a:xfrm>
          <a:off x="0" y="0"/>
          <a:ext cx="0" cy="0"/>
          <a:chOff x="0" y="0"/>
          <a:chExt cx="0" cy="0"/>
        </a:xfrm>
      </p:grpSpPr>
      <p:sp>
        <p:nvSpPr>
          <p:cNvPr id="289" name="Google Shape;289;p8"/>
          <p:cNvSpPr/>
          <p:nvPr/>
        </p:nvSpPr>
        <p:spPr>
          <a:xfrm>
            <a:off x="1"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0" name="Google Shape;290;p8"/>
          <p:cNvSpPr txBox="1">
            <a:spLocks noGrp="1"/>
          </p:cNvSpPr>
          <p:nvPr>
            <p:ph type="title"/>
          </p:nvPr>
        </p:nvSpPr>
        <p:spPr>
          <a:xfrm>
            <a:off x="1794897" y="327578"/>
            <a:ext cx="9927410"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en-GB" b="1"/>
              <a:t>Data Sharing Policy/Agreement:</a:t>
            </a:r>
            <a:br>
              <a:rPr lang="en-GB" b="1"/>
            </a:br>
            <a:r>
              <a:rPr lang="en-GB" b="1"/>
              <a:t>A. Forms/Significance of Data Sharing</a:t>
            </a:r>
            <a:endParaRPr/>
          </a:p>
        </p:txBody>
      </p:sp>
      <p:sp>
        <p:nvSpPr>
          <p:cNvPr id="291" name="Google Shape;291;p8"/>
          <p:cNvSpPr/>
          <p:nvPr/>
        </p:nvSpPr>
        <p:spPr>
          <a:xfrm>
            <a:off x="0" y="0"/>
            <a:ext cx="18288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92" name="Google Shape;292;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grpSp>
        <p:nvGrpSpPr>
          <p:cNvPr id="293" name="Google Shape;293;p8"/>
          <p:cNvGrpSpPr/>
          <p:nvPr/>
        </p:nvGrpSpPr>
        <p:grpSpPr>
          <a:xfrm>
            <a:off x="790082" y="1608460"/>
            <a:ext cx="10306689" cy="2674937"/>
            <a:chOff x="265426" y="111130"/>
            <a:chExt cx="10306689" cy="2674937"/>
          </a:xfrm>
        </p:grpSpPr>
        <p:sp>
          <p:nvSpPr>
            <p:cNvPr id="294" name="Google Shape;294;p8"/>
            <p:cNvSpPr/>
            <p:nvPr/>
          </p:nvSpPr>
          <p:spPr>
            <a:xfrm>
              <a:off x="816445" y="276714"/>
              <a:ext cx="1510523" cy="1510523"/>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587836" y="1931668"/>
              <a:ext cx="4315781" cy="6473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txBox="1"/>
            <p:nvPr/>
          </p:nvSpPr>
          <p:spPr>
            <a:xfrm>
              <a:off x="587836" y="1931668"/>
              <a:ext cx="4315781" cy="6473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Century Gothic"/>
                <a:buNone/>
              </a:pPr>
              <a:r>
                <a:rPr lang="en-GB" sz="2400" b="1">
                  <a:solidFill>
                    <a:schemeClr val="dk1"/>
                  </a:solidFill>
                  <a:latin typeface="Century Gothic"/>
                  <a:ea typeface="Century Gothic"/>
                  <a:cs typeface="Century Gothic"/>
                  <a:sym typeface="Century Gothic"/>
                </a:rPr>
                <a:t>Forms of Data Sharing</a:t>
              </a:r>
              <a:endParaRPr sz="2400">
                <a:solidFill>
                  <a:schemeClr val="dk1"/>
                </a:solidFill>
                <a:latin typeface="Century Gothic"/>
                <a:ea typeface="Century Gothic"/>
                <a:cs typeface="Century Gothic"/>
                <a:sym typeface="Century Gothic"/>
              </a:endParaRPr>
            </a:p>
          </p:txBody>
        </p:sp>
        <p:sp>
          <p:nvSpPr>
            <p:cNvPr id="297" name="Google Shape;297;p8"/>
            <p:cNvSpPr/>
            <p:nvPr/>
          </p:nvSpPr>
          <p:spPr>
            <a:xfrm>
              <a:off x="265426" y="2685741"/>
              <a:ext cx="4560442" cy="1003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txBox="1"/>
            <p:nvPr/>
          </p:nvSpPr>
          <p:spPr>
            <a:xfrm>
              <a:off x="265426" y="2685741"/>
              <a:ext cx="4560442" cy="1003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700"/>
                <a:buFont typeface="Century Gothic"/>
                <a:buNone/>
              </a:pPr>
              <a:r>
                <a:rPr lang="en-GB" sz="1700">
                  <a:solidFill>
                    <a:schemeClr val="dk1"/>
                  </a:solidFill>
                  <a:latin typeface="Century Gothic"/>
                  <a:ea typeface="Century Gothic"/>
                  <a:cs typeface="Century Gothic"/>
                  <a:sym typeface="Century Gothic"/>
                </a:rPr>
                <a:t>a. Sharing within research teams.</a:t>
              </a:r>
              <a:endParaRPr sz="1700">
                <a:solidFill>
                  <a:schemeClr val="dk1"/>
                </a:solidFill>
                <a:latin typeface="Century Gothic"/>
                <a:ea typeface="Century Gothic"/>
                <a:cs typeface="Century Gothic"/>
                <a:sym typeface="Century Gothic"/>
              </a:endParaRPr>
            </a:p>
            <a:p>
              <a:pPr marL="0" marR="0" lvl="0" indent="0" algn="l" rtl="0">
                <a:lnSpc>
                  <a:spcPct val="100000"/>
                </a:lnSpc>
                <a:spcBef>
                  <a:spcPts val="595"/>
                </a:spcBef>
                <a:spcAft>
                  <a:spcPts val="0"/>
                </a:spcAft>
                <a:buClr>
                  <a:schemeClr val="dk1"/>
                </a:buClr>
                <a:buSzPts val="1700"/>
                <a:buFont typeface="Century Gothic"/>
                <a:buNone/>
              </a:pPr>
              <a:r>
                <a:rPr lang="en-GB" sz="1700">
                  <a:solidFill>
                    <a:schemeClr val="dk1"/>
                  </a:solidFill>
                  <a:latin typeface="Century Gothic"/>
                  <a:ea typeface="Century Gothic"/>
                  <a:cs typeface="Century Gothic"/>
                  <a:sym typeface="Century Gothic"/>
                </a:rPr>
                <a:t>b. Sharing with collaborators (national and international).</a:t>
              </a:r>
              <a:endParaRPr sz="1700">
                <a:solidFill>
                  <a:schemeClr val="dk1"/>
                </a:solidFill>
                <a:latin typeface="Century Gothic"/>
                <a:ea typeface="Century Gothic"/>
                <a:cs typeface="Century Gothic"/>
                <a:sym typeface="Century Gothic"/>
              </a:endParaRPr>
            </a:p>
            <a:p>
              <a:pPr marL="0" marR="0" lvl="0" indent="0" algn="l" rtl="0">
                <a:lnSpc>
                  <a:spcPct val="100000"/>
                </a:lnSpc>
                <a:spcBef>
                  <a:spcPts val="595"/>
                </a:spcBef>
                <a:spcAft>
                  <a:spcPts val="0"/>
                </a:spcAft>
                <a:buClr>
                  <a:schemeClr val="dk1"/>
                </a:buClr>
                <a:buSzPts val="1700"/>
                <a:buFont typeface="Century Gothic"/>
                <a:buNone/>
              </a:pPr>
              <a:r>
                <a:rPr lang="en-GB" sz="1700">
                  <a:solidFill>
                    <a:schemeClr val="dk1"/>
                  </a:solidFill>
                  <a:latin typeface="Century Gothic"/>
                  <a:ea typeface="Century Gothic"/>
                  <a:cs typeface="Century Gothic"/>
                  <a:sym typeface="Century Gothic"/>
                </a:rPr>
                <a:t>c. Open data sharing (repositories, publications.</a:t>
              </a:r>
              <a:endParaRPr sz="1700">
                <a:solidFill>
                  <a:schemeClr val="dk1"/>
                </a:solidFill>
                <a:latin typeface="Century Gothic"/>
                <a:ea typeface="Century Gothic"/>
                <a:cs typeface="Century Gothic"/>
                <a:sym typeface="Century Gothic"/>
              </a:endParaRPr>
            </a:p>
          </p:txBody>
        </p:sp>
        <p:sp>
          <p:nvSpPr>
            <p:cNvPr id="299" name="Google Shape;299;p8"/>
            <p:cNvSpPr/>
            <p:nvPr/>
          </p:nvSpPr>
          <p:spPr>
            <a:xfrm>
              <a:off x="6053063" y="111130"/>
              <a:ext cx="1510523" cy="151052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6098787" y="1931668"/>
              <a:ext cx="4315781" cy="6473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txBox="1"/>
            <p:nvPr/>
          </p:nvSpPr>
          <p:spPr>
            <a:xfrm>
              <a:off x="6098787" y="1931668"/>
              <a:ext cx="4315781" cy="6473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400"/>
                <a:buFont typeface="Century Gothic"/>
                <a:buNone/>
              </a:pPr>
              <a:r>
                <a:rPr lang="en-GB" sz="2400" b="1">
                  <a:solidFill>
                    <a:schemeClr val="dk1"/>
                  </a:solidFill>
                  <a:latin typeface="Century Gothic"/>
                  <a:ea typeface="Century Gothic"/>
                  <a:cs typeface="Century Gothic"/>
                  <a:sym typeface="Century Gothic"/>
                </a:rPr>
                <a:t>Significance of Data Sharing </a:t>
              </a:r>
              <a:endParaRPr sz="2400">
                <a:solidFill>
                  <a:schemeClr val="dk1"/>
                </a:solidFill>
                <a:latin typeface="Century Gothic"/>
                <a:ea typeface="Century Gothic"/>
                <a:cs typeface="Century Gothic"/>
                <a:sym typeface="Century Gothic"/>
              </a:endParaRPr>
            </a:p>
          </p:txBody>
        </p:sp>
        <p:sp>
          <p:nvSpPr>
            <p:cNvPr id="302" name="Google Shape;302;p8"/>
            <p:cNvSpPr/>
            <p:nvPr/>
          </p:nvSpPr>
          <p:spPr>
            <a:xfrm>
              <a:off x="5964113" y="2685741"/>
              <a:ext cx="4608002" cy="1003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txBox="1"/>
            <p:nvPr/>
          </p:nvSpPr>
          <p:spPr>
            <a:xfrm>
              <a:off x="5964113" y="2685741"/>
              <a:ext cx="4608002" cy="1003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700"/>
                <a:buFont typeface="Century Gothic"/>
                <a:buNone/>
              </a:pPr>
              <a:r>
                <a:rPr lang="en-GB" sz="1700">
                  <a:solidFill>
                    <a:schemeClr val="dk1"/>
                  </a:solidFill>
                  <a:latin typeface="Century Gothic"/>
                  <a:ea typeface="Century Gothic"/>
                  <a:cs typeface="Century Gothic"/>
                  <a:sym typeface="Century Gothic"/>
                </a:rPr>
                <a:t>a. Maximising the use of an important resource.</a:t>
              </a:r>
              <a:endParaRPr/>
            </a:p>
            <a:p>
              <a:pPr marL="0" marR="0" lvl="0" indent="0" algn="l" rtl="0">
                <a:lnSpc>
                  <a:spcPct val="100000"/>
                </a:lnSpc>
                <a:spcBef>
                  <a:spcPts val="595"/>
                </a:spcBef>
                <a:spcAft>
                  <a:spcPts val="0"/>
                </a:spcAft>
                <a:buClr>
                  <a:schemeClr val="dk1"/>
                </a:buClr>
                <a:buSzPts val="1700"/>
                <a:buFont typeface="Century Gothic"/>
                <a:buNone/>
              </a:pPr>
              <a:r>
                <a:rPr lang="en-GB" sz="1700">
                  <a:solidFill>
                    <a:schemeClr val="dk1"/>
                  </a:solidFill>
                  <a:latin typeface="Century Gothic"/>
                  <a:ea typeface="Century Gothic"/>
                  <a:cs typeface="Century Gothic"/>
                  <a:sym typeface="Century Gothic"/>
                </a:rPr>
                <a:t>b. Researchers can build upon the work of others and avoid duplication of efforts.</a:t>
              </a:r>
              <a:endParaRPr sz="1700">
                <a:solidFill>
                  <a:schemeClr val="dk1"/>
                </a:solidFill>
                <a:latin typeface="Century Gothic"/>
                <a:ea typeface="Century Gothic"/>
                <a:cs typeface="Century Gothic"/>
                <a:sym typeface="Century Gothic"/>
              </a:endParaRPr>
            </a:p>
            <a:p>
              <a:pPr marL="0" marR="0" lvl="0" indent="0" algn="l" rtl="0">
                <a:lnSpc>
                  <a:spcPct val="100000"/>
                </a:lnSpc>
                <a:spcBef>
                  <a:spcPts val="595"/>
                </a:spcBef>
                <a:spcAft>
                  <a:spcPts val="0"/>
                </a:spcAft>
                <a:buClr>
                  <a:schemeClr val="dk1"/>
                </a:buClr>
                <a:buSzPts val="1700"/>
                <a:buFont typeface="Century Gothic"/>
                <a:buNone/>
              </a:pPr>
              <a:r>
                <a:rPr lang="en-GB" sz="1700">
                  <a:solidFill>
                    <a:schemeClr val="dk1"/>
                  </a:solidFill>
                  <a:latin typeface="Century Gothic"/>
                  <a:ea typeface="Century Gothic"/>
                  <a:cs typeface="Century Gothic"/>
                  <a:sym typeface="Century Gothic"/>
                </a:rPr>
                <a:t>c. Help accelerate the pace of discovery and improve the impact of research and innovation on healthcare.</a:t>
              </a:r>
              <a:endParaRPr sz="1700">
                <a:solidFill>
                  <a:schemeClr val="dk1"/>
                </a:solidFill>
                <a:latin typeface="Century Gothic"/>
                <a:ea typeface="Century Gothic"/>
                <a:cs typeface="Century Gothic"/>
                <a:sym typeface="Century Gothic"/>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9"/>
          <p:cNvSpPr txBox="1">
            <a:spLocks noGrp="1"/>
          </p:cNvSpPr>
          <p:nvPr>
            <p:ph type="title"/>
          </p:nvPr>
        </p:nvSpPr>
        <p:spPr>
          <a:xfrm>
            <a:off x="1714500" y="372650"/>
            <a:ext cx="9790112" cy="5760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2800"/>
              <a:buFont typeface="Century Gothic"/>
              <a:buNone/>
            </a:pPr>
            <a:r>
              <a:rPr lang="en-GB" sz="2800" b="1"/>
              <a:t>B. Challenges of Data Sharing</a:t>
            </a:r>
            <a:endParaRPr/>
          </a:p>
        </p:txBody>
      </p:sp>
      <p:sp>
        <p:nvSpPr>
          <p:cNvPr id="309" name="Google Shape;309;p9"/>
          <p:cNvSpPr txBox="1">
            <a:spLocks noGrp="1"/>
          </p:cNvSpPr>
          <p:nvPr>
            <p:ph type="body" idx="1"/>
          </p:nvPr>
        </p:nvSpPr>
        <p:spPr>
          <a:xfrm>
            <a:off x="880110" y="1257300"/>
            <a:ext cx="10624502" cy="532638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800"/>
              <a:buNone/>
            </a:pPr>
            <a:r>
              <a:rPr lang="en-GB" b="1"/>
              <a:t>I. Ethical and Legal Challenges</a:t>
            </a:r>
            <a:endParaRPr/>
          </a:p>
          <a:p>
            <a:pPr marL="342900" lvl="0" indent="-342900" algn="l" rtl="0">
              <a:spcBef>
                <a:spcPts val="1000"/>
              </a:spcBef>
              <a:spcAft>
                <a:spcPts val="0"/>
              </a:spcAft>
              <a:buSzPts val="1800"/>
              <a:buFont typeface="Arial"/>
              <a:buChar char="•"/>
            </a:pPr>
            <a:r>
              <a:rPr lang="en-GB" b="1"/>
              <a:t>Data privacy concerns:</a:t>
            </a:r>
            <a:r>
              <a:rPr lang="en-GB"/>
              <a:t> Fear of sharing sensitive information.</a:t>
            </a:r>
            <a:endParaRPr/>
          </a:p>
          <a:p>
            <a:pPr marL="342900" lvl="0" indent="-342900" algn="l" rtl="0">
              <a:spcBef>
                <a:spcPts val="1000"/>
              </a:spcBef>
              <a:spcAft>
                <a:spcPts val="0"/>
              </a:spcAft>
              <a:buSzPts val="1800"/>
              <a:buFont typeface="Arial"/>
              <a:buChar char="•"/>
            </a:pPr>
            <a:r>
              <a:rPr lang="en-GB" b="1"/>
              <a:t>Data de-identification and re-identification risks: </a:t>
            </a:r>
            <a:r>
              <a:rPr lang="en-GB"/>
              <a:t>Concerns about the possibility of identifying individuals from anonymised data.</a:t>
            </a:r>
            <a:endParaRPr/>
          </a:p>
          <a:p>
            <a:pPr marL="342900" lvl="0" indent="-342900" algn="l" rtl="0">
              <a:spcBef>
                <a:spcPts val="1000"/>
              </a:spcBef>
              <a:spcAft>
                <a:spcPts val="0"/>
              </a:spcAft>
              <a:buSzPts val="1800"/>
              <a:buFont typeface="Arial"/>
              <a:buChar char="•"/>
            </a:pPr>
            <a:r>
              <a:rPr lang="en-GB" b="1"/>
              <a:t>Need for participants' consent:</a:t>
            </a:r>
            <a:r>
              <a:rPr lang="en-GB"/>
              <a:t> The complexity and necessity of obtaining and managing informed consent.</a:t>
            </a:r>
            <a:endParaRPr/>
          </a:p>
          <a:p>
            <a:pPr marL="342900" lvl="0" indent="-342900" algn="l" rtl="0">
              <a:spcBef>
                <a:spcPts val="1000"/>
              </a:spcBef>
              <a:spcAft>
                <a:spcPts val="0"/>
              </a:spcAft>
              <a:buSzPts val="1800"/>
              <a:buFont typeface="Arial"/>
              <a:buChar char="•"/>
            </a:pPr>
            <a:r>
              <a:rPr lang="en-GB" b="1"/>
              <a:t>Ethico-Legal Constraints:</a:t>
            </a:r>
            <a:r>
              <a:rPr lang="en-GB"/>
              <a:t> Lack of a data governance framework; lack of well-defined guidelines for data sharing.</a:t>
            </a:r>
            <a:endParaRPr/>
          </a:p>
          <a:p>
            <a:pPr marL="342900" lvl="0" indent="-342900" algn="l" rtl="0">
              <a:spcBef>
                <a:spcPts val="1000"/>
              </a:spcBef>
              <a:spcAft>
                <a:spcPts val="0"/>
              </a:spcAft>
              <a:buSzPts val="1800"/>
              <a:buFont typeface="Arial"/>
              <a:buChar char="•"/>
            </a:pPr>
            <a:r>
              <a:rPr lang="en-GB" b="1"/>
              <a:t>Concerns about data ownership:</a:t>
            </a:r>
            <a:r>
              <a:rPr lang="en-GB"/>
              <a:t> Disputes or uncertainties regarding who owns the shared data.</a:t>
            </a:r>
            <a:endParaRPr/>
          </a:p>
          <a:p>
            <a:pPr marL="342900" lvl="0" indent="-342900" algn="l" rtl="0">
              <a:spcBef>
                <a:spcPts val="1000"/>
              </a:spcBef>
              <a:spcAft>
                <a:spcPts val="0"/>
              </a:spcAft>
              <a:buSzPts val="1800"/>
              <a:buFont typeface="Arial"/>
              <a:buChar char="•"/>
            </a:pPr>
            <a:r>
              <a:rPr lang="en-GB" b="1"/>
              <a:t>Liability issues:</a:t>
            </a:r>
            <a:r>
              <a:rPr lang="en-GB"/>
              <a:t> Legal responsibilities related to data breaches, misuse, or errors.</a:t>
            </a:r>
            <a:endParaRPr/>
          </a:p>
          <a:p>
            <a:pPr marL="342900" lvl="0" indent="-342900" algn="l" rtl="0">
              <a:spcBef>
                <a:spcPts val="1000"/>
              </a:spcBef>
              <a:spcAft>
                <a:spcPts val="0"/>
              </a:spcAft>
              <a:buSzPts val="1800"/>
              <a:buNone/>
            </a:pPr>
            <a:r>
              <a:rPr lang="en-GB" b="1"/>
              <a:t>II. Technical and Infrastructure Challenges</a:t>
            </a:r>
            <a:endParaRPr/>
          </a:p>
          <a:p>
            <a:pPr marL="342900" lvl="0" indent="-342900" algn="l" rtl="0">
              <a:spcBef>
                <a:spcPts val="1000"/>
              </a:spcBef>
              <a:spcAft>
                <a:spcPts val="0"/>
              </a:spcAft>
              <a:buSzPts val="1800"/>
              <a:buFont typeface="Arial"/>
              <a:buChar char="•"/>
            </a:pPr>
            <a:r>
              <a:rPr lang="en-GB" b="1"/>
              <a:t>Data interoperability:</a:t>
            </a:r>
            <a:r>
              <a:rPr lang="en-GB"/>
              <a:t> Difficulty combining and using data from different sources due to format or system incompatibilities.</a:t>
            </a:r>
            <a:endParaRPr/>
          </a:p>
          <a:p>
            <a:pPr marL="342900" lvl="0" indent="-342900" algn="l" rtl="0">
              <a:spcBef>
                <a:spcPts val="1000"/>
              </a:spcBef>
              <a:spcAft>
                <a:spcPts val="0"/>
              </a:spcAft>
              <a:buSzPts val="1800"/>
              <a:buFont typeface="Arial"/>
              <a:buChar char="•"/>
            </a:pPr>
            <a:r>
              <a:rPr lang="en-GB" b="1"/>
              <a:t>Time- and effort-intensive requirements to organise data:</a:t>
            </a:r>
            <a:r>
              <a:rPr lang="en-GB"/>
              <a:t> The significant work needed to clean, structure, and document data for sharing.</a:t>
            </a:r>
            <a:endParaRPr/>
          </a:p>
        </p:txBody>
      </p:sp>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1710</Words>
  <Application>Microsoft Macintosh PowerPoint</Application>
  <PresentationFormat>Widescreen</PresentationFormat>
  <Paragraphs>96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Noto Sans Symbols</vt:lpstr>
      <vt:lpstr>Wisp</vt:lpstr>
      <vt:lpstr>Data Protection and Data Sharing Policy/Agreement </vt:lpstr>
      <vt:lpstr>Introduction</vt:lpstr>
      <vt:lpstr>Data Protection Principles in Health Research: A. The Legal and Ethical Framework </vt:lpstr>
      <vt:lpstr>B. Fundamental Terms in Data Protection</vt:lpstr>
      <vt:lpstr>B. Fundamental Terms in Data Protection (Cont.)</vt:lpstr>
      <vt:lpstr>C. Conditions that must be met for personal data to be processed lawfully</vt:lpstr>
      <vt:lpstr>Principles of Data Protection</vt:lpstr>
      <vt:lpstr>Data Sharing Policy/Agreement: A. Forms/Significance of Data Sharing</vt:lpstr>
      <vt:lpstr>B. Challenges of Data Sharing</vt:lpstr>
      <vt:lpstr>B. Challenges of Data Sharing (Cont.)</vt:lpstr>
      <vt:lpstr>C. Regulatory Framework for Data Sharing in Nigeria</vt:lpstr>
      <vt:lpstr>C. Regulatory Framework for Data Sharing in Nigeria (Cont.)</vt:lpstr>
      <vt:lpstr>D. Key Terms of Data Sharing Agreement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Microsoft Office User</cp:lastModifiedBy>
  <cp:revision>2</cp:revision>
  <dcterms:created xsi:type="dcterms:W3CDTF">2025-04-12T18:40:38Z</dcterms:created>
  <dcterms:modified xsi:type="dcterms:W3CDTF">2025-04-21T06:25:21Z</dcterms:modified>
</cp:coreProperties>
</file>