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3" r:id="rId3"/>
    <p:sldId id="523" r:id="rId5"/>
    <p:sldId id="496" r:id="rId6"/>
    <p:sldId id="497" r:id="rId7"/>
    <p:sldId id="498" r:id="rId8"/>
    <p:sldId id="470" r:id="rId9"/>
    <p:sldId id="524" r:id="rId10"/>
    <p:sldId id="471" r:id="rId11"/>
    <p:sldId id="528" r:id="rId12"/>
    <p:sldId id="472" r:id="rId13"/>
    <p:sldId id="502" r:id="rId14"/>
    <p:sldId id="474" r:id="rId15"/>
    <p:sldId id="503" r:id="rId16"/>
    <p:sldId id="475" r:id="rId17"/>
    <p:sldId id="525" r:id="rId18"/>
    <p:sldId id="476" r:id="rId19"/>
    <p:sldId id="504" r:id="rId20"/>
    <p:sldId id="518" r:id="rId21"/>
    <p:sldId id="505" r:id="rId22"/>
    <p:sldId id="479" r:id="rId23"/>
    <p:sldId id="480" r:id="rId24"/>
    <p:sldId id="511" r:id="rId25"/>
    <p:sldId id="481" r:id="rId26"/>
    <p:sldId id="526" r:id="rId27"/>
    <p:sldId id="527" r:id="rId28"/>
    <p:sldId id="482" r:id="rId29"/>
    <p:sldId id="512" r:id="rId30"/>
    <p:sldId id="494" r:id="rId31"/>
    <p:sldId id="514" r:id="rId32"/>
    <p:sldId id="484" r:id="rId33"/>
    <p:sldId id="485" r:id="rId34"/>
    <p:sldId id="517" r:id="rId35"/>
    <p:sldId id="488" r:id="rId36"/>
    <p:sldId id="529" r:id="rId37"/>
    <p:sldId id="495" r:id="rId38"/>
    <p:sldId id="490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C2C6E-7B15-43D3-AA70-465858885C8F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FA4A5-F4C6-4BDF-8543-60D4DE1124D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2548-9990-4DD3-8AFA-BC55AA492179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4255-7FC3-4A24-AEBD-4E9A22902F94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1860-82F6-4861-9C0A-CC98D5ACEE74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12D1E-5177-4ED1-9798-55DCAFD0A046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384E-4F25-4C38-982D-D4498E786833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C0E0-A687-4070-A594-5B3E0C73E1E6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B60F-474F-4C51-BC65-9C985B2DC1DD}" type="datetime1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BF184-8C03-49F2-8CAA-90E61F72C1F0}" type="datetime1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0F96-4C1D-47DC-8D90-2AF8975D23C0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53EF3-B24A-4039-A7B2-99A453525D70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AB936-B0C9-479F-9EB2-75BAC983F1A7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455E9-AD4A-4BB9-A2A3-59A398D93D5C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8185" y="272357"/>
            <a:ext cx="10393251" cy="2387600"/>
          </a:xfrm>
        </p:spPr>
        <p:txBody>
          <a:bodyPr>
            <a:normAutofit fontScale="90000"/>
          </a:bodyPr>
          <a:lstStyle/>
          <a:p>
            <a:r>
              <a:rPr lang="en-US" altLang="en-US" b="1">
                <a:solidFill>
                  <a:srgbClr val="FF0000"/>
                </a:solidFill>
                <a:sym typeface="+mn-ea"/>
              </a:rPr>
              <a:t>Fostering Transparency in Research: Challenges and Best Practices</a:t>
            </a:r>
            <a:r>
              <a:rPr lang="en-US" altLang="en-US" b="1">
                <a:solidFill>
                  <a:srgbClr val="FF0000"/>
                </a:solidFill>
                <a:uFillTx/>
                <a:sym typeface="+mn-ea"/>
              </a:rPr>
              <a:t> </a:t>
            </a:r>
            <a:endParaRPr lang="en-US" altLang="en-US" sz="5000" b="1" dirty="0">
              <a:solidFill>
                <a:srgbClr val="FF0000"/>
              </a:solidFill>
              <a:uFillTx/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576" y="2923504"/>
            <a:ext cx="11539471" cy="3432846"/>
          </a:xfrm>
        </p:spPr>
        <p:txBody>
          <a:bodyPr>
            <a:normAutofit fontScale="77500" lnSpcReduction="20000"/>
          </a:bodyPr>
          <a:lstStyle/>
          <a:p>
            <a:r>
              <a:rPr lang="en-US" sz="7110" b="1" dirty="0" smtClean="0">
                <a:solidFill>
                  <a:schemeClr val="tx1"/>
                </a:solidFill>
                <a:uFillTx/>
              </a:rPr>
              <a:t>Professor Adebayo O. </a:t>
            </a:r>
            <a:r>
              <a:rPr lang="en-US" sz="7110" b="1" dirty="0" err="1" smtClean="0">
                <a:solidFill>
                  <a:schemeClr val="tx1"/>
                </a:solidFill>
                <a:uFillTx/>
              </a:rPr>
              <a:t>Adejumo</a:t>
            </a:r>
            <a:r>
              <a:rPr lang="en-US" sz="7110" b="1" dirty="0" smtClean="0">
                <a:solidFill>
                  <a:schemeClr val="tx1"/>
                </a:solidFill>
                <a:uFillTx/>
              </a:rPr>
              <a:t> </a:t>
            </a:r>
            <a:endParaRPr lang="en-US" sz="7700" dirty="0" smtClean="0"/>
          </a:p>
          <a:p>
            <a:r>
              <a:rPr lang="en-US" sz="3500" dirty="0" smtClean="0"/>
              <a:t>Dept. of Psychology, Univ. of Ibadan,</a:t>
            </a:r>
            <a:endParaRPr lang="en-US" sz="3500" dirty="0" smtClean="0"/>
          </a:p>
          <a:p>
            <a:r>
              <a:rPr lang="en-US" sz="3500" dirty="0" smtClean="0"/>
              <a:t>Ibadan, Nigeria</a:t>
            </a:r>
            <a:endParaRPr lang="en-US" sz="3500" dirty="0" smtClean="0"/>
          </a:p>
          <a:p>
            <a:r>
              <a:rPr lang="en-US" sz="3500" dirty="0" smtClean="0"/>
              <a:t>&amp; </a:t>
            </a:r>
            <a:endParaRPr lang="en-US" sz="3500" dirty="0" smtClean="0"/>
          </a:p>
          <a:p>
            <a:r>
              <a:rPr lang="en-US" sz="3500" dirty="0" smtClean="0"/>
              <a:t>Center for Bioethics &amp; Research, Ibadan</a:t>
            </a:r>
            <a:endParaRPr lang="en-US" sz="3500" dirty="0" smtClean="0"/>
          </a:p>
          <a:p>
            <a:endParaRPr lang="en-US" sz="3500" dirty="0" smtClean="0"/>
          </a:p>
          <a:p>
            <a:r>
              <a:rPr lang="en-US" sz="3500" dirty="0" smtClean="0"/>
              <a:t>April 30, 2025</a:t>
            </a:r>
            <a:endParaRPr lang="en-US" sz="35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8E9D1-FAFC-47F9-BE5A-BC2CE3BAE318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6260"/>
          </a:xfrm>
        </p:spPr>
        <p:txBody>
          <a:bodyPr>
            <a:normAutofit fontScale="90000"/>
          </a:bodyPr>
          <a:p>
            <a:r>
              <a:rPr lang="en-US" altLang="en-US" b="1">
                <a:solidFill>
                  <a:srgbClr val="FF0000"/>
                </a:solidFill>
                <a:sym typeface="+mn-ea"/>
              </a:rPr>
              <a:t>Relevance of Transparency in Modern Research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110" y="1437005"/>
            <a:ext cx="10986135" cy="4740275"/>
          </a:xfrm>
        </p:spPr>
        <p:txBody>
          <a:bodyPr>
            <a:normAutofit lnSpcReduction="10000"/>
          </a:bodyPr>
          <a:p>
            <a:pPr marL="514350" indent="-514350">
              <a:buFont typeface="+mj-lt"/>
              <a:buAutoNum type="romanLcPeriod"/>
            </a:pPr>
            <a:r>
              <a:rPr lang="en-US" altLang="en-US">
                <a:sym typeface="+mn-ea"/>
              </a:rPr>
              <a:t>-ensures credibility, reproducibility, and ethical integrity. </a:t>
            </a:r>
            <a:endParaRPr lang="en-US" altLang="en-US">
              <a:sym typeface="+mn-ea"/>
            </a:endParaRPr>
          </a:p>
          <a:p>
            <a:pPr marL="514350" indent="-514350">
              <a:buFont typeface="+mj-lt"/>
              <a:buAutoNum type="romanLcPeriod"/>
            </a:pPr>
            <a:endParaRPr lang="en-US" altLang="en-US">
              <a:sym typeface="+mn-ea"/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altLang="en-US">
                <a:sym typeface="+mn-ea"/>
              </a:rPr>
              <a:t>-fosters trust among scientists and the public, preventing misinformation and bias. </a:t>
            </a:r>
            <a:endParaRPr lang="en-US" altLang="en-US">
              <a:sym typeface="+mn-ea"/>
            </a:endParaRPr>
          </a:p>
          <a:p>
            <a:pPr marL="514350" indent="-514350">
              <a:buFont typeface="+mj-lt"/>
              <a:buAutoNum type="romanLcPeriod"/>
            </a:pPr>
            <a:endParaRPr lang="en-US" altLang="en-US">
              <a:sym typeface="+mn-ea"/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altLang="en-US">
                <a:sym typeface="+mn-ea"/>
              </a:rPr>
              <a:t>-Open-access data and peer-reviewed publications enhance collaboration, accelerating innovation. </a:t>
            </a:r>
            <a:endParaRPr lang="en-US" altLang="en-US">
              <a:sym typeface="+mn-ea"/>
            </a:endParaRPr>
          </a:p>
          <a:p>
            <a:pPr marL="514350" indent="-514350">
              <a:buFont typeface="+mj-lt"/>
              <a:buAutoNum type="romanLcPeriod"/>
            </a:pPr>
            <a:endParaRPr lang="en-US" altLang="en-US">
              <a:sym typeface="+mn-ea"/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altLang="en-US">
                <a:sym typeface="+mn-ea"/>
              </a:rPr>
              <a:t>-transparent methodologies allow scrutiny, improving scientific rigor and accountability while driving progress across disciplines and global knowledge-sharing.</a:t>
            </a:r>
            <a:endParaRPr lang="en-US" altLang="en-US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3765"/>
          </a:xfrm>
        </p:spPr>
        <p:txBody>
          <a:bodyPr/>
          <a:p>
            <a:pPr algn="ctr"/>
            <a:r>
              <a:rPr lang="en-US" b="1">
                <a:solidFill>
                  <a:srgbClr val="FF0000"/>
                </a:solidFill>
              </a:rPr>
              <a:t>Challenges in Data Sharing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205" y="1278890"/>
            <a:ext cx="11115040" cy="5334000"/>
          </a:xfrm>
        </p:spPr>
        <p:txBody>
          <a:bodyPr>
            <a:normAutofit lnSpcReduction="20000"/>
          </a:bodyPr>
          <a:p>
            <a:r>
              <a:rPr lang="en-US" altLang="en-US"/>
              <a:t>Privacy concerns, ethical risks, and intellectual property restrictions.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Technical barriers like incompatible formats and lack of standardized protocols hinder accessibility.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Limited funding, costs of infrastructure, and institutional resistance may  slow adoption.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Fear of misinterpretation or misuse discourage researchers</a:t>
            </a:r>
            <a:endParaRPr lang="en-US" altLang="en-US"/>
          </a:p>
          <a:p>
            <a:endParaRPr lang="en-US" altLang="en-US"/>
          </a:p>
          <a:p>
            <a:r>
              <a:rPr lang="en-US" altLang="en-US">
                <a:solidFill>
                  <a:srgbClr val="FF0000"/>
                </a:solidFill>
              </a:rPr>
              <a:t>N.B</a:t>
            </a:r>
            <a:r>
              <a:rPr lang="en-US" altLang="en-US"/>
              <a:t> Balancing transparency with data security remains critical in advancing scientific collaboration while protecting sensitive information and ensuring responsible use.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520"/>
          </a:xfrm>
        </p:spPr>
        <p:txBody>
          <a:bodyPr>
            <a:normAutofit fontScale="90000"/>
          </a:bodyPr>
          <a:p>
            <a:pPr algn="ctr"/>
            <a:r>
              <a:rPr lang="en-US" altLang="en-US" sz="4890" b="1">
                <a:solidFill>
                  <a:srgbClr val="FF0000"/>
                </a:solidFill>
                <a:uFillTx/>
                <a:sym typeface="+mn-ea"/>
              </a:rPr>
              <a:t>Addressing Publication Bias</a:t>
            </a:r>
            <a:endParaRPr lang="en-US" altLang="en-US" sz="4890" b="1">
              <a:solidFill>
                <a:srgbClr val="FF0000"/>
              </a:solidFill>
              <a:uFillTx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110" y="1060450"/>
            <a:ext cx="11127105" cy="5116830"/>
          </a:xfrm>
        </p:spPr>
        <p:txBody>
          <a:bodyPr>
            <a:normAutofit/>
          </a:bodyPr>
          <a:p>
            <a:endParaRPr lang="en-US" altLang="en-US"/>
          </a:p>
          <a:p>
            <a:r>
              <a:rPr lang="en-US" altLang="en-US"/>
              <a:t>Tendency for research studies to be published based on the nature and direction of their results, rather than their quality or scientific merit.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Studies with positive or significant findings are more likely to be published, while those with null or negative results often remain unpublished.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Can lead to a skewed understanding of a research topic, as the published literature may not accurately represent all findings.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8205"/>
          </a:xfrm>
        </p:spPr>
        <p:txBody>
          <a:bodyPr/>
          <a:p>
            <a:pPr algn="ctr"/>
            <a:r>
              <a:rPr lang="en-US" b="1">
                <a:solidFill>
                  <a:srgbClr val="FF0000"/>
                </a:solidFill>
              </a:rPr>
              <a:t>Addressing Publication Bias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585" y="1424305"/>
            <a:ext cx="10610215" cy="4752975"/>
          </a:xfrm>
        </p:spPr>
        <p:txBody>
          <a:bodyPr/>
          <a:p>
            <a:r>
              <a:rPr lang="en-US" altLang="en-US"/>
              <a:t>Encouraging the publication of null results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Promoting transparency in research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Using pre-registration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Open data practices, and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Incentivizing journals to prioritize study quality over outcomes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995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Transparency in Methodology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60" y="960120"/>
            <a:ext cx="11102340" cy="5635625"/>
          </a:xfrm>
        </p:spPr>
        <p:txBody>
          <a:bodyPr>
            <a:normAutofit fontScale="90000"/>
          </a:bodyPr>
          <a:p>
            <a:r>
              <a:rPr lang="en-US" altLang="en-US"/>
              <a:t>Clearly document procedures, data sources, and analytical techniques.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Provide detailed explanations for decisions made, ensuring replicability.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Disclose limitations and potential biases.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Use open-access repositories for data sharing.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Engage peer review and ethical oversight.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Maintain honesty in reporting results, fostering trust and credibility in findings.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0935"/>
          </a:xfrm>
        </p:spPr>
        <p:txBody>
          <a:bodyPr/>
          <a:p>
            <a:r>
              <a:rPr lang="en-US" b="1">
                <a:solidFill>
                  <a:srgbClr val="FF0000"/>
                </a:solidFill>
              </a:rPr>
              <a:t>Case Study of Transparency in Nigeria: COVID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880" y="1495425"/>
            <a:ext cx="10662920" cy="4681855"/>
          </a:xfrm>
        </p:spPr>
        <p:txBody>
          <a:bodyPr>
            <a:normAutofit/>
          </a:bodyPr>
          <a:p>
            <a:r>
              <a:rPr lang="en-US" altLang="en-US"/>
              <a:t>E.g. In PH research, the lack of open access to data from studies conducted during the COVID-19 pandemic in Nigeria slowed collaborative efforts and limited the ability of other researchers to verify findings or build upon them.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Furthermore, researchers in Nigeria often face challenges in pre-registering studies due to limited awareness or access to platforms that facilitate this practice.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70" y="365125"/>
            <a:ext cx="11587480" cy="585470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Ethical and Legal Barriers to Research Transparency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005" y="1141730"/>
            <a:ext cx="10913745" cy="5215255"/>
          </a:xfrm>
        </p:spPr>
        <p:txBody>
          <a:bodyPr>
            <a:normAutofit fontScale="90000"/>
          </a:bodyPr>
          <a:p>
            <a:r>
              <a:rPr lang="en-US" altLang="en-US"/>
              <a:t>Confidentiality concerns</a:t>
            </a:r>
            <a:endParaRPr lang="en-US" altLang="en-US"/>
          </a:p>
          <a:p>
            <a:r>
              <a:rPr lang="en-US" altLang="en-US"/>
              <a:t>Data protection laws, and </a:t>
            </a:r>
            <a:endParaRPr lang="en-US" altLang="en-US"/>
          </a:p>
          <a:p>
            <a:r>
              <a:rPr lang="en-US" altLang="en-US"/>
              <a:t>Intellectual property restrictions.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Researchers must safeguard participants’ privacy, comply with regulations like GDPR </a:t>
            </a:r>
            <a:r>
              <a:rPr lang="en-US" altLang="en-US" sz="1335">
                <a:solidFill>
                  <a:schemeClr val="tx1"/>
                </a:solidFill>
                <a:uFillTx/>
              </a:rPr>
              <a:t>(General Data Protection Regulation- comprehensive privacy and security law enacted by EU on May 25, 2018, toughest) </a:t>
            </a:r>
            <a:r>
              <a:rPr lang="en-US" altLang="en-US"/>
              <a:t>and respect proprietary rights.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Ethical dilemmas arise in sensitive topics, limiting data sharing.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Navigating these challenges requires careful compliance and ethical oversight.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775"/>
          </a:xfrm>
        </p:spPr>
        <p:txBody>
          <a:bodyPr/>
          <a:p>
            <a:pPr algn="ctr"/>
            <a:r>
              <a:rPr lang="en-US" b="1">
                <a:solidFill>
                  <a:srgbClr val="FF0000"/>
                </a:solidFill>
              </a:rPr>
              <a:t>Case Study on Lack of Transparency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25" y="1231265"/>
            <a:ext cx="10798175" cy="4946015"/>
          </a:xfrm>
        </p:spPr>
        <p:txBody>
          <a:bodyPr>
            <a:normAutofit lnSpcReduction="20000"/>
          </a:bodyPr>
          <a:p>
            <a:r>
              <a:rPr lang="en-US" altLang="en-US"/>
              <a:t>In 2018, a pharmaceutical study withheld critical data on adverse drug effects, leading to widespread use of a medication later linked to severe health issues.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Lack of transparency in sharing trial results delayed corrective actions, eroded public trust, and highlighted the need for stricter regulations to ensure ethical research practices.</a:t>
            </a:r>
            <a:endParaRPr lang="en-US" altLang="en-US"/>
          </a:p>
          <a:p>
            <a:endParaRPr lang="en-US" altLang="en-US" sz="2000"/>
          </a:p>
          <a:p>
            <a:endParaRPr lang="en-US" altLang="en-US" sz="2000"/>
          </a:p>
          <a:p>
            <a:r>
              <a:rPr lang="en-US" altLang="en-US" sz="2200">
                <a:solidFill>
                  <a:srgbClr val="FF0000"/>
                </a:solidFill>
                <a:uFillTx/>
              </a:rPr>
              <a:t>E.g. Pharmaceutical companies may withhold critical data, such as the case of GlaxoSmithKline's failure to report safety data about the drug Avandia, which led to significant legal and ethical scrutiny. </a:t>
            </a:r>
            <a:endParaRPr lang="en-US" altLang="en-US" sz="2200">
              <a:solidFill>
                <a:srgbClr val="FF0000"/>
              </a:solidFill>
              <a:uFillTx/>
            </a:endParaRPr>
          </a:p>
          <a:p>
            <a:r>
              <a:rPr lang="en-US" altLang="en-US" sz="2200">
                <a:solidFill>
                  <a:schemeClr val="tx1"/>
                </a:solidFill>
                <a:uFillTx/>
              </a:rPr>
              <a:t>Reference: https://www.justice.gov/archives/opa/pr/glaxosmithkline-plead-guilty-and-pay-3-billion-resolve-fraud-allegations-and-failure-report</a:t>
            </a:r>
            <a:endParaRPr lang="en-US" altLang="en-US" sz="2200">
              <a:solidFill>
                <a:schemeClr val="tx1"/>
              </a:solidFill>
              <a:uFillTx/>
            </a:endParaRPr>
          </a:p>
          <a:p>
            <a:endParaRPr lang="en-US" altLang="en-US" sz="2200">
              <a:solidFill>
                <a:schemeClr val="tx1"/>
              </a:solidFill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b="1">
                <a:solidFill>
                  <a:srgbClr val="FF0000"/>
                </a:solidFill>
              </a:rPr>
              <a:t>Challenges in </a:t>
            </a:r>
            <a:r>
              <a:rPr lang="en-US" altLang="en-US" b="1">
                <a:solidFill>
                  <a:srgbClr val="FF0000"/>
                </a:solidFill>
                <a:sym typeface="+mn-ea"/>
              </a:rPr>
              <a:t>Fostering transparent research in Nigeria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85" y="1441450"/>
            <a:ext cx="10661015" cy="4735830"/>
          </a:xfrm>
        </p:spPr>
        <p:txBody>
          <a:bodyPr/>
          <a:p>
            <a:r>
              <a:rPr lang="en-US" altLang="en-US"/>
              <a:t>Inadequate funding-</a:t>
            </a:r>
            <a:r>
              <a:rPr lang="en-US" altLang="en-US" sz="2400"/>
              <a:t>limits access to quality resources and infrastructure</a:t>
            </a:r>
            <a:r>
              <a:rPr lang="en-US" altLang="en-US"/>
              <a:t>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Bureaucratic red tape and corruption-</a:t>
            </a:r>
            <a:r>
              <a:rPr lang="en-US" altLang="en-US" sz="2400"/>
              <a:t> hinder policy implementation.</a:t>
            </a:r>
            <a:endParaRPr lang="en-US" altLang="en-US" sz="2400"/>
          </a:p>
          <a:p>
            <a:endParaRPr lang="en-US" altLang="en-US"/>
          </a:p>
          <a:p>
            <a:r>
              <a:rPr lang="en-US" altLang="en-US"/>
              <a:t>Limited public awareness-</a:t>
            </a:r>
            <a:r>
              <a:rPr lang="en-US" altLang="en-US" sz="2400"/>
              <a:t> reduces demand for accountability.</a:t>
            </a:r>
            <a:r>
              <a:rPr lang="en-US" altLang="en-US"/>
              <a:t>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Insufficient training in research ethics- </a:t>
            </a:r>
            <a:r>
              <a:rPr lang="en-US" altLang="en-US" sz="2400"/>
              <a:t>affects transparency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W</a:t>
            </a:r>
            <a:r>
              <a:rPr lang="en-US" altLang="en-US"/>
              <a:t>eak enforcement of intellectual property laws- </a:t>
            </a:r>
            <a:r>
              <a:rPr lang="en-US" altLang="en-US" sz="2400"/>
              <a:t>deters knowledge sharing.</a:t>
            </a:r>
            <a:endParaRPr lang="en-US" alt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120"/>
          </a:xfrm>
        </p:spPr>
        <p:txBody>
          <a:bodyPr>
            <a:normAutofit fontScale="90000"/>
          </a:bodyPr>
          <a:p>
            <a:pPr algn="ctr"/>
            <a:r>
              <a:rPr lang="en-US" b="1">
                <a:solidFill>
                  <a:srgbClr val="FF0000"/>
                </a:solidFill>
              </a:rPr>
              <a:t>Best Practices for Transparency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360" y="943610"/>
            <a:ext cx="10937875" cy="5233670"/>
          </a:xfrm>
        </p:spPr>
        <p:txBody>
          <a:bodyPr>
            <a:normAutofit fontScale="90000"/>
          </a:bodyPr>
          <a:p>
            <a:r>
              <a:rPr lang="en-US" altLang="en-US"/>
              <a:t>FAIR Principles</a:t>
            </a:r>
            <a:endParaRPr lang="en-US" altLang="en-US"/>
          </a:p>
          <a:p>
            <a:r>
              <a:rPr lang="en-US" altLang="en-US"/>
              <a:t>Open Access Journals</a:t>
            </a:r>
            <a:endParaRPr lang="en-US" altLang="en-US"/>
          </a:p>
          <a:p>
            <a:r>
              <a:rPr lang="en-US" altLang="en-US"/>
              <a:t>Using Technology to Enhance Transparency</a:t>
            </a:r>
            <a:endParaRPr lang="en-US" altLang="en-US"/>
          </a:p>
          <a:p>
            <a:r>
              <a:rPr lang="en-US" altLang="en-US"/>
              <a:t>Institutional Support</a:t>
            </a:r>
            <a:endParaRPr lang="en-US" altLang="en-US"/>
          </a:p>
          <a:p>
            <a:r>
              <a:rPr lang="en-US" altLang="en-US"/>
              <a:t>Transparency and Peer Review</a:t>
            </a:r>
            <a:endParaRPr lang="en-US" altLang="en-US"/>
          </a:p>
          <a:p>
            <a:r>
              <a:rPr lang="en-US" altLang="en-US"/>
              <a:t>Training Researchers on Transparency</a:t>
            </a:r>
            <a:endParaRPr lang="en-US" altLang="en-US"/>
          </a:p>
          <a:p>
            <a:r>
              <a:rPr lang="en-US" altLang="en-US"/>
              <a:t>Role of International Organizations</a:t>
            </a:r>
            <a:endParaRPr lang="en-US" altLang="en-US"/>
          </a:p>
          <a:p>
            <a:r>
              <a:rPr lang="en-US" altLang="en-US"/>
              <a:t>Addressing Resistance to Transparency</a:t>
            </a:r>
            <a:endParaRPr lang="en-US" altLang="en-US"/>
          </a:p>
          <a:p>
            <a:r>
              <a:rPr lang="en-US" altLang="en-US"/>
              <a:t>Successful Implementation Examples</a:t>
            </a:r>
            <a:endParaRPr lang="en-US" altLang="en-US"/>
          </a:p>
          <a:p>
            <a:r>
              <a:rPr lang="en-US" altLang="en-US"/>
              <a:t>Challenges Specific to Different Fields</a:t>
            </a:r>
            <a:endParaRPr lang="en-US" altLang="en-US"/>
          </a:p>
          <a:p>
            <a:r>
              <a:rPr lang="en-US" altLang="en-US"/>
              <a:t>Collaboration as a Tool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FF0000"/>
                </a:solidFill>
                <a:sym typeface="+mn-ea"/>
              </a:rPr>
              <a:t>Outline</a:t>
            </a:r>
            <a:endParaRPr 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b="1">
                <a:solidFill>
                  <a:schemeClr val="tx1"/>
                </a:solidFill>
                <a:sym typeface="+mn-ea"/>
              </a:rPr>
              <a:t>Transparency in Research: Meaning &amp; Background</a:t>
            </a:r>
            <a:endParaRPr lang="en-US" b="1">
              <a:solidFill>
                <a:schemeClr val="tx1"/>
              </a:solidFill>
              <a:sym typeface="+mn-ea"/>
            </a:endParaRPr>
          </a:p>
          <a:p>
            <a:endParaRPr lang="en-US" b="1">
              <a:solidFill>
                <a:schemeClr val="tx1"/>
              </a:solidFill>
              <a:sym typeface="+mn-ea"/>
            </a:endParaRPr>
          </a:p>
          <a:p>
            <a:r>
              <a:rPr lang="en-US" b="1">
                <a:solidFill>
                  <a:schemeClr val="tx1"/>
                </a:solidFill>
                <a:sym typeface="+mn-ea"/>
              </a:rPr>
              <a:t>Challenges in f</a:t>
            </a:r>
            <a:r>
              <a:rPr lang="en-US" altLang="en-US" b="1">
                <a:solidFill>
                  <a:schemeClr val="tx1"/>
                </a:solidFill>
                <a:sym typeface="+mn-ea"/>
              </a:rPr>
              <a:t>ostering transparent research in </a:t>
            </a:r>
            <a:endParaRPr lang="en-US" b="1">
              <a:solidFill>
                <a:schemeClr val="tx1"/>
              </a:solidFill>
              <a:sym typeface="+mn-ea"/>
            </a:endParaRPr>
          </a:p>
          <a:p>
            <a:endParaRPr lang="en-US" b="1">
              <a:solidFill>
                <a:schemeClr val="tx1"/>
              </a:solidFill>
              <a:sym typeface="+mn-ea"/>
            </a:endParaRPr>
          </a:p>
          <a:p>
            <a:r>
              <a:rPr lang="en-US" b="1">
                <a:solidFill>
                  <a:schemeClr val="tx1"/>
                </a:solidFill>
                <a:sym typeface="+mn-ea"/>
              </a:rPr>
              <a:t>Best Practices for transparency in research</a:t>
            </a:r>
            <a:endParaRPr lang="en-US" b="1">
              <a:solidFill>
                <a:schemeClr val="tx1"/>
              </a:solidFill>
              <a:sym typeface="+mn-ea"/>
            </a:endParaRPr>
          </a:p>
          <a:p>
            <a:endParaRPr lang="en-US" b="1">
              <a:solidFill>
                <a:schemeClr val="tx1"/>
              </a:solidFill>
            </a:endParaRPr>
          </a:p>
          <a:p>
            <a:r>
              <a:rPr lang="en-US" b="1">
                <a:solidFill>
                  <a:schemeClr val="tx1"/>
                </a:solidFill>
              </a:rPr>
              <a:t>Conclusion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300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FAIR Principles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585" y="1114425"/>
            <a:ext cx="10610215" cy="5062855"/>
          </a:xfrm>
        </p:spPr>
        <p:txBody>
          <a:bodyPr>
            <a:normAutofit/>
          </a:bodyPr>
          <a:p>
            <a:r>
              <a:rPr lang="en-US" altLang="en-US"/>
              <a:t>Findable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Accessible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Interoperable, and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Reusable (FAIR)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 These FAIR ideas should be integrated in research workflows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515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Open Access Journals: Benefits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815" y="1146175"/>
            <a:ext cx="10703560" cy="512064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-Greater Visibility &amp; Reach – Freely available to anyone with an internet connection, increasing the accessibility of research to a wider audience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-Higher Citation Rates – Articles tend to be cited more frequently than those behind paywalls-greater academic impact &amp; recognition.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-Faster Dissemination of Knowledge – Without access restrictions, new findings can spread quickly across disciplines, fostering collaboration.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-Public &amp; Global Benefit – Supports knowledge equity, thereby helping researchers in developing countries and institutions with limited resources to access valuable academic content without financial constraints.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4685"/>
          </a:xfrm>
        </p:spPr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- </a:t>
            </a:r>
            <a:r>
              <a:rPr lang="en-US" altLang="en-US" b="1">
                <a:solidFill>
                  <a:srgbClr val="FF0000"/>
                </a:solidFill>
                <a:sym typeface="+mn-ea"/>
              </a:rPr>
              <a:t>Examples of popular open-access journals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5" y="1170305"/>
            <a:ext cx="10880725" cy="5335905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PLOS ONE</a:t>
            </a:r>
            <a:r>
              <a:rPr lang="en-US" altLang="en-US"/>
              <a:t>: A multidisciplinary journal covering science and medicine.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Nature Communications:</a:t>
            </a:r>
            <a:r>
              <a:rPr lang="en-US" altLang="en-US"/>
              <a:t> Publishes research in biology, physics, chemistry, and earth sciences.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BMC Biology</a:t>
            </a:r>
            <a:r>
              <a:rPr lang="en-US" altLang="en-US"/>
              <a:t>: Focuses on molecular, cellular, and systems biology.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Scientific Reports</a:t>
            </a:r>
            <a:r>
              <a:rPr lang="en-US" altLang="en-US"/>
              <a:t>: A journal from Nature Publishing Group with a broad scope.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eLife:</a:t>
            </a:r>
            <a:r>
              <a:rPr lang="en-US" altLang="en-US"/>
              <a:t> Covers life sciences and biomedicine.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Frontiers in Psychology</a:t>
            </a:r>
            <a:r>
              <a:rPr lang="en-US" altLang="en-US"/>
              <a:t>: Specializes in psychological research.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PLOS Medicine</a:t>
            </a:r>
            <a:r>
              <a:rPr lang="en-US" altLang="en-US"/>
              <a:t>: Focuses on medical research and public health.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Journal of Machine Learning Research</a:t>
            </a:r>
            <a:r>
              <a:rPr lang="en-US" altLang="en-US"/>
              <a:t>: Dedicated to machine learning and artificial intelligence.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>
                <a:solidFill>
                  <a:srgbClr val="FF0000"/>
                </a:solidFill>
              </a:rPr>
              <a:t>Royal Society Open Science: </a:t>
            </a:r>
            <a:r>
              <a:rPr lang="en-US" altLang="en-US"/>
              <a:t>Publishes research across all scientific disciplines.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 fontScale="90000"/>
          </a:bodyPr>
          <a:p>
            <a:r>
              <a:rPr lang="en-US" altLang="en-US" b="1">
                <a:solidFill>
                  <a:srgbClr val="FF0000"/>
                </a:solidFill>
                <a:sym typeface="+mn-ea"/>
              </a:rPr>
              <a:t>How to Use Technology to Enhance Transparency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11032490" cy="5110480"/>
          </a:xfrm>
        </p:spPr>
        <p:txBody>
          <a:bodyPr>
            <a:normAutofit lnSpcReduction="10000"/>
          </a:bodyPr>
          <a:p>
            <a:r>
              <a:rPr lang="en-US" altLang="en-US"/>
              <a:t>Through open-access platforms, data-sharing repositories, and collaborative tools.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Blockchain ensures data integrity &amp; security, while AI detects biases.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Preprint servers promote early dissemination, and digital tools foster reproducibility. 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These advancements build trust, enhance accountability, and democratize access to research findings.</a:t>
            </a:r>
            <a:endParaRPr lang="en-US" altLang="en-US"/>
          </a:p>
          <a:p>
            <a:endParaRPr lang="en-US" alt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20" y="365125"/>
            <a:ext cx="11567795" cy="775335"/>
          </a:xfrm>
        </p:spPr>
        <p:txBody>
          <a:bodyPr>
            <a:normAutofit fontScale="90000"/>
          </a:bodyPr>
          <a:p>
            <a:r>
              <a:rPr lang="en-US" b="1">
                <a:solidFill>
                  <a:srgbClr val="FF0000"/>
                </a:solidFill>
              </a:rPr>
              <a:t>Use of Technology in Enhancing Research Transparency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5" y="1238250"/>
            <a:ext cx="11004550" cy="5255895"/>
          </a:xfrm>
        </p:spPr>
        <p:txBody>
          <a:bodyPr>
            <a:normAutofit fontScale="90000"/>
          </a:bodyPr>
          <a:p>
            <a:r>
              <a:rPr lang="en-US" altLang="en-US" b="1">
                <a:solidFill>
                  <a:srgbClr val="FF0000"/>
                </a:solidFill>
              </a:rPr>
              <a:t>Block Chain Technology</a:t>
            </a:r>
            <a:r>
              <a:rPr lang="en-US" altLang="en-US"/>
              <a:t>: Blockchain provides a secure and immutable ledger for recording research data, ensuring traceability and accountability.</a:t>
            </a:r>
            <a:endParaRPr lang="en-US" altLang="en-US"/>
          </a:p>
          <a:p>
            <a:endParaRPr lang="en-US" altLang="en-US"/>
          </a:p>
          <a:p>
            <a:r>
              <a:rPr lang="en-US" altLang="en-US" b="1">
                <a:solidFill>
                  <a:srgbClr val="FF0000"/>
                </a:solidFill>
              </a:rPr>
              <a:t>Open Data Platform</a:t>
            </a:r>
            <a:r>
              <a:rPr lang="en-US" altLang="en-US">
                <a:solidFill>
                  <a:srgbClr val="FF0000"/>
                </a:solidFill>
              </a:rPr>
              <a:t>s</a:t>
            </a:r>
            <a:r>
              <a:rPr lang="en-US" altLang="en-US"/>
              <a:t>: Platforms like Zenodo and Figshare allow researchers to share datasets openly, promoting collaboration and transparency.</a:t>
            </a:r>
            <a:endParaRPr lang="en-US" altLang="en-US"/>
          </a:p>
          <a:p>
            <a:endParaRPr lang="en-US" altLang="en-US"/>
          </a:p>
          <a:p>
            <a:r>
              <a:rPr lang="en-US" altLang="en-US" b="1">
                <a:solidFill>
                  <a:srgbClr val="FF0000"/>
                </a:solidFill>
              </a:rPr>
              <a:t>Artificial Intelligence (AI)</a:t>
            </a:r>
            <a:r>
              <a:rPr lang="en-US" altLang="en-US"/>
              <a:t>: AI tools can analyze large datasets and provide insights into research methodologies, making processes more transparent</a:t>
            </a:r>
            <a:endParaRPr lang="en-US" altLang="en-US"/>
          </a:p>
          <a:p>
            <a:endParaRPr lang="en-US" altLang="en-US"/>
          </a:p>
          <a:p>
            <a:r>
              <a:rPr lang="en-US" altLang="en-US" b="1">
                <a:solidFill>
                  <a:srgbClr val="FF0000"/>
                </a:solidFill>
              </a:rPr>
              <a:t>Digital Annotation Tools</a:t>
            </a:r>
            <a:r>
              <a:rPr lang="en-US" altLang="en-US"/>
              <a:t>: Initiatives like Active Citation (AC) and Annotation for Transparency Initiative (ATI) enable researchers to provide detailed annotations for their claims, enhancing clarity.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810" y="365125"/>
            <a:ext cx="11628755" cy="737870"/>
          </a:xfrm>
        </p:spPr>
        <p:txBody>
          <a:bodyPr>
            <a:normAutofit fontScale="90000"/>
          </a:bodyPr>
          <a:p>
            <a:r>
              <a:rPr lang="en-US" b="1">
                <a:solidFill>
                  <a:srgbClr val="FF0000"/>
                </a:solidFill>
                <a:sym typeface="+mn-ea"/>
              </a:rPr>
              <a:t>Use of Technology in Enhancing Research Transparency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190" y="1297305"/>
            <a:ext cx="11040745" cy="4879975"/>
          </a:xfrm>
        </p:spPr>
        <p:txBody>
          <a:bodyPr/>
          <a:p>
            <a:r>
              <a:rPr lang="en-US" altLang="en-US" b="1">
                <a:solidFill>
                  <a:srgbClr val="FF0000"/>
                </a:solidFill>
                <a:sym typeface="+mn-ea"/>
              </a:rPr>
              <a:t>Preprint Servers</a:t>
            </a:r>
            <a:r>
              <a:rPr lang="en-US" altLang="en-US">
                <a:sym typeface="+mn-ea"/>
              </a:rPr>
              <a:t>: Websites like arXiv and bioRxiv allow researchers to share their findings before peer review, fostering open discussion.</a:t>
            </a:r>
            <a:endParaRPr lang="en-US" altLang="en-US"/>
          </a:p>
          <a:p>
            <a:endParaRPr lang="en-US" altLang="en-US">
              <a:sym typeface="+mn-ea"/>
            </a:endParaRPr>
          </a:p>
          <a:p>
            <a:r>
              <a:rPr lang="en-US" altLang="en-US" b="1">
                <a:solidFill>
                  <a:srgbClr val="FF0000"/>
                </a:solidFill>
                <a:sym typeface="+mn-ea"/>
              </a:rPr>
              <a:t>Electronic Lab Notebooks (ELNs):</a:t>
            </a:r>
            <a:r>
              <a:rPr lang="en-US" altLang="en-US">
                <a:sym typeface="+mn-ea"/>
              </a:rPr>
              <a:t> ELNs help researchers document their experiments digitally, ensuring accurate and accessible records</a:t>
            </a:r>
            <a:endParaRPr lang="en-US" altLang="en-US"/>
          </a:p>
          <a:p>
            <a:endParaRPr lang="en-US" altLang="en-US">
              <a:sym typeface="+mn-ea"/>
            </a:endParaRPr>
          </a:p>
          <a:p>
            <a:r>
              <a:rPr lang="en-US" altLang="en-US" b="1">
                <a:solidFill>
                  <a:srgbClr val="FF0000"/>
                </a:solidFill>
                <a:sym typeface="+mn-ea"/>
              </a:rPr>
              <a:t>Version Control Systems:</a:t>
            </a:r>
            <a:r>
              <a:rPr lang="en-US" altLang="en-US">
                <a:sym typeface="+mn-ea"/>
              </a:rPr>
              <a:t> Tools like GitHub enable researchers to track changes in their work, ensuring transparency in the development process.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310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Institutional Support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065" y="1048385"/>
            <a:ext cx="11399520" cy="5540375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 altLang="en-US" sz="2875">
                <a:solidFill>
                  <a:schemeClr val="tx1"/>
                </a:solidFill>
                <a:uFillTx/>
              </a:rPr>
              <a:t>1-</a:t>
            </a:r>
            <a:r>
              <a:rPr lang="en-US" altLang="en-US" sz="2875" b="1">
                <a:solidFill>
                  <a:schemeClr val="tx1"/>
                </a:solidFill>
                <a:uFillTx/>
              </a:rPr>
              <a:t> </a:t>
            </a:r>
            <a:r>
              <a:rPr lang="en-US" altLang="en-US" sz="2875" b="1">
                <a:solidFill>
                  <a:srgbClr val="FF0000"/>
                </a:solidFill>
                <a:uFillTx/>
              </a:rPr>
              <a:t>Open Access Policies</a:t>
            </a:r>
            <a:r>
              <a:rPr lang="en-US" altLang="en-US" sz="2875">
                <a:solidFill>
                  <a:schemeClr val="tx1"/>
                </a:solidFill>
                <a:uFillTx/>
              </a:rPr>
              <a:t>: Institutions often mandate that research outputs, especially those funded by public money, be made openly accessible. This includes publishing </a:t>
            </a:r>
            <a:endParaRPr lang="en-US" altLang="en-US" sz="2875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en-US" sz="2875">
                <a:solidFill>
                  <a:schemeClr val="tx1"/>
                </a:solidFill>
                <a:uFillTx/>
              </a:rPr>
              <a:t>2. </a:t>
            </a:r>
            <a:r>
              <a:rPr lang="en-US" altLang="en-US" sz="2875" b="1">
                <a:solidFill>
                  <a:srgbClr val="FF0000"/>
                </a:solidFill>
                <a:uFillTx/>
              </a:rPr>
              <a:t>Disclosure Requirements</a:t>
            </a:r>
            <a:r>
              <a:rPr lang="en-US" altLang="en-US" sz="2875">
                <a:solidFill>
                  <a:schemeClr val="tx1"/>
                </a:solidFill>
                <a:uFillTx/>
              </a:rPr>
              <a:t>: Researchers are encouraged or required to disclose funding sources, conflicts of interest, and methodologies to ensure accountability and trust.</a:t>
            </a:r>
            <a:endParaRPr lang="en-US" altLang="en-US" sz="2875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en-US" sz="2875">
                <a:solidFill>
                  <a:schemeClr val="tx1"/>
                </a:solidFill>
                <a:uFillTx/>
              </a:rPr>
              <a:t>3. </a:t>
            </a:r>
            <a:r>
              <a:rPr lang="en-US" altLang="en-US" sz="2875" b="1">
                <a:solidFill>
                  <a:srgbClr val="FF0000"/>
                </a:solidFill>
                <a:uFillTx/>
              </a:rPr>
              <a:t>Data Governance Frameworks</a:t>
            </a:r>
            <a:r>
              <a:rPr lang="en-US" altLang="en-US" sz="2875">
                <a:solidFill>
                  <a:schemeClr val="tx1"/>
                </a:solidFill>
                <a:uFillTx/>
              </a:rPr>
              <a:t>: Institutions establish frameworks to manage research data responsibly, balancing openness with privacy and intellectual property concerns.</a:t>
            </a:r>
            <a:endParaRPr lang="en-US" altLang="en-US" sz="2875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en-US" sz="2875">
                <a:solidFill>
                  <a:schemeClr val="tx1"/>
                </a:solidFill>
                <a:uFillTx/>
              </a:rPr>
              <a:t>4. </a:t>
            </a:r>
            <a:r>
              <a:rPr lang="en-US" altLang="en-US" sz="2875" b="1">
                <a:solidFill>
                  <a:srgbClr val="FF0000"/>
                </a:solidFill>
                <a:uFillTx/>
              </a:rPr>
              <a:t>Training and Awareness: </a:t>
            </a:r>
            <a:r>
              <a:rPr lang="en-US" altLang="en-US" sz="2875">
                <a:solidFill>
                  <a:schemeClr val="tx1"/>
                </a:solidFill>
                <a:uFillTx/>
              </a:rPr>
              <a:t>Institutions provide training programs and resources to educate researchers about best practices in transparency, such as ethical data sharing and compliance with regulations.</a:t>
            </a:r>
            <a:endParaRPr lang="en-US" altLang="en-US" sz="2875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en-US" sz="2875">
                <a:solidFill>
                  <a:schemeClr val="tx1"/>
                </a:solidFill>
                <a:uFillTx/>
              </a:rPr>
              <a:t>5. </a:t>
            </a:r>
            <a:r>
              <a:rPr lang="en-US" altLang="en-US" sz="2875" b="1">
                <a:solidFill>
                  <a:srgbClr val="FF0000"/>
                </a:solidFill>
                <a:uFillTx/>
              </a:rPr>
              <a:t>Infrastructure Development:</a:t>
            </a:r>
            <a:r>
              <a:rPr lang="en-US" altLang="en-US" sz="2875">
                <a:solidFill>
                  <a:schemeClr val="tx1"/>
                </a:solidFill>
                <a:uFillTx/>
              </a:rPr>
              <a:t> They invest in secure platforms and tools for data sharing, ensuring that research outputs are FAIR-compliant (Findable, Accessible, Interoperable, and Reusable).</a:t>
            </a:r>
            <a:endParaRPr lang="en-US" altLang="en-US" sz="2875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en-US" sz="2875">
                <a:solidFill>
                  <a:schemeClr val="tx1"/>
                </a:solidFill>
                <a:uFillTx/>
              </a:rPr>
              <a:t>6.</a:t>
            </a:r>
            <a:r>
              <a:rPr lang="en-US" altLang="en-US" sz="2875" b="1">
                <a:solidFill>
                  <a:srgbClr val="FF0000"/>
                </a:solidFill>
                <a:uFillTx/>
              </a:rPr>
              <a:t> Advocacy for Integrity: </a:t>
            </a:r>
            <a:r>
              <a:rPr lang="en-US" altLang="en-US" sz="2875">
                <a:solidFill>
                  <a:schemeClr val="tx1"/>
                </a:solidFill>
                <a:uFillTx/>
              </a:rPr>
              <a:t>Institutions advocate for scientific integrity and academic freedom, defending research against politicization and promoting evidence-based policies.</a:t>
            </a:r>
            <a:endParaRPr lang="en-US" altLang="en-US" sz="2875">
              <a:solidFill>
                <a:schemeClr val="tx1"/>
              </a:solidFill>
              <a:uFillTx/>
            </a:endParaRP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560" y="365125"/>
            <a:ext cx="11209655" cy="878205"/>
          </a:xfrm>
        </p:spPr>
        <p:txBody>
          <a:bodyPr>
            <a:normAutofit fontScale="90000"/>
          </a:bodyPr>
          <a:p>
            <a:pPr algn="ctr"/>
            <a:r>
              <a:rPr lang="en-US" b="1">
                <a:solidFill>
                  <a:srgbClr val="FF0000"/>
                </a:solidFill>
              </a:rPr>
              <a:t>How does Peer-Review Enhance Research Transparency?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295" y="1336040"/>
            <a:ext cx="10926445" cy="4841240"/>
          </a:xfrm>
        </p:spPr>
        <p:txBody>
          <a:bodyPr/>
          <a:p>
            <a:pPr marL="0" indent="0">
              <a:buNone/>
            </a:pPr>
            <a:r>
              <a:rPr lang="en-US" altLang="en-US"/>
              <a:t>- Validates research quality through expert scrutiny. 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Identifies potential errors or biases. 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Encourages disclosure of data, methods, and findings. 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Ensures adherence to ethical guidelines. 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Promotes accountability among researchers. 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Confirms reproducibility of results. 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Facilitates open academic dialogue and collaboration.  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990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Training Researchers on Transparency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110" y="1046480"/>
            <a:ext cx="10727690" cy="513080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en-US">
                <a:sym typeface="+mn-ea"/>
              </a:rPr>
              <a:t>Should include: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ethical standards,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data-sharing principles,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conflict of interest management,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open science practices,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transparent methodology reporting,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peer review integrity,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publication standards, and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tools fostering accessibility and accountability in research processes.</a:t>
            </a:r>
            <a:endParaRPr lang="en-US" altLang="en-US">
              <a:sym typeface="+mn-ea"/>
            </a:endParaRPr>
          </a:p>
          <a:p>
            <a:endParaRPr lang="en-US" altLang="en-US"/>
          </a:p>
          <a:p>
            <a:endParaRPr lang="en-US" alt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6110" cy="819150"/>
          </a:xfrm>
        </p:spPr>
        <p:txBody>
          <a:bodyPr>
            <a:normAutofit fontScale="90000"/>
          </a:bodyPr>
          <a:p>
            <a:r>
              <a:rPr lang="en-US" b="1">
                <a:solidFill>
                  <a:srgbClr val="FF0000"/>
                </a:solidFill>
              </a:rPr>
              <a:t>Training opportunities for Research Transparency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670" y="1437005"/>
            <a:ext cx="11092815" cy="4740275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n-US"/>
              <a:t>Berkeley Initiative for Transparency in the Social Sciences</a:t>
            </a:r>
            <a:endParaRPr lang="en-US" altLang="en-US"/>
          </a:p>
          <a:p>
            <a:r>
              <a:rPr lang="en-US" altLang="en-US"/>
              <a:t>https://www.bitss.org/</a:t>
            </a:r>
            <a:endParaRPr lang="en-US" altLang="en-US"/>
          </a:p>
          <a:p>
            <a:r>
              <a:rPr lang="en-US" altLang="en-US"/>
              <a:t>https://www.bitss.org/events/research-transparency-and-reproducibility-training-rt2-2024/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NIH's Rigor and Transparency Resources. </a:t>
            </a:r>
            <a:endParaRPr lang="en-US" altLang="en-US"/>
          </a:p>
          <a:p>
            <a:r>
              <a:rPr lang="en-US" altLang="en-US"/>
              <a:t>https://www.ninds.nih.gov/current-research/trans-agency-activities/rigor-transparency/rigor-and-transparency-resourcesThese offer training on open science practices, reproducibility, ethical research, and data management.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2600"/>
            <a:ext cx="10515600" cy="904875"/>
          </a:xfrm>
        </p:spPr>
        <p:txBody>
          <a:bodyPr/>
          <a:p>
            <a:pPr algn="ctr"/>
            <a:r>
              <a:rPr lang="en-US" b="1">
                <a:solidFill>
                  <a:srgbClr val="FF0000"/>
                </a:solidFill>
              </a:rPr>
              <a:t>Research Transparency: Meaning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4020"/>
            <a:ext cx="10939145" cy="4671695"/>
          </a:xfrm>
        </p:spPr>
        <p:txBody>
          <a:bodyPr>
            <a:normAutofit lnSpcReduction="20000"/>
          </a:bodyPr>
          <a:p>
            <a:r>
              <a:rPr lang="en-US" altLang="en-US"/>
              <a:t>Pactice of conducting and sharing research in an </a:t>
            </a:r>
            <a:r>
              <a:rPr lang="en-US" altLang="en-US" u="sng"/>
              <a:t>open and accessibl</a:t>
            </a:r>
            <a:r>
              <a:rPr lang="en-US" altLang="en-US"/>
              <a:t>e manner.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Involves principles such as </a:t>
            </a:r>
            <a:r>
              <a:rPr lang="en-US" altLang="en-US" u="sng"/>
              <a:t>reproducibility</a:t>
            </a:r>
            <a:r>
              <a:rPr lang="en-US" altLang="en-US"/>
              <a:t>, </a:t>
            </a:r>
            <a:r>
              <a:rPr lang="en-US" altLang="en-US" u="sng"/>
              <a:t>data and code sharing</a:t>
            </a:r>
            <a:r>
              <a:rPr lang="en-US" altLang="en-US"/>
              <a:t>, citation standards, and </a:t>
            </a:r>
            <a:r>
              <a:rPr lang="en-US" altLang="en-US" u="sng"/>
              <a:t>verifiability</a:t>
            </a:r>
            <a:r>
              <a:rPr lang="en-US" altLang="en-US"/>
              <a:t>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Goal is to ensure that research findings can be </a:t>
            </a:r>
            <a:r>
              <a:rPr lang="en-US" altLang="en-US" u="sng"/>
              <a:t>scrutinized, replicated, and built upon</a:t>
            </a:r>
            <a:r>
              <a:rPr lang="en-US" altLang="en-US"/>
              <a:t> by others.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730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Role of International Organizations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4881880"/>
          </a:xfrm>
        </p:spPr>
        <p:txBody>
          <a:bodyPr>
            <a:normAutofit/>
          </a:bodyPr>
          <a:p>
            <a:r>
              <a:rPr lang="en-US" altLang="en-US">
                <a:sym typeface="+mn-ea"/>
              </a:rPr>
              <a:t>promoting ethical guidelines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facilitating open-access publications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creating platforms for global collaboration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supporting standardized methodologies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offering funding tied to accountability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organizing forums for peer review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enhancing data-sharing systems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advocating intellectual property rights, and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encouraging rigorous compliance with research norms.</a:t>
            </a:r>
            <a:endParaRPr lang="en-US" altLang="en-US">
              <a:sym typeface="+mn-ea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2940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Addressing Resistance to Transparency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/>
              <a:t>foster a culture of trust</a:t>
            </a:r>
            <a:endParaRPr lang="en-US" altLang="en-US"/>
          </a:p>
          <a:p>
            <a:r>
              <a:rPr lang="en-US" altLang="en-US"/>
              <a:t>provide education on its benefits, and </a:t>
            </a:r>
            <a:endParaRPr lang="en-US" altLang="en-US"/>
          </a:p>
          <a:p>
            <a:r>
              <a:rPr lang="en-US" altLang="en-US"/>
              <a:t>implement clear policies.</a:t>
            </a:r>
            <a:endParaRPr lang="en-US" altLang="en-US"/>
          </a:p>
          <a:p>
            <a:r>
              <a:rPr lang="en-US" altLang="en-US"/>
              <a:t>Encourage open dialogue, </a:t>
            </a:r>
            <a:endParaRPr lang="en-US" altLang="en-US"/>
          </a:p>
          <a:p>
            <a:r>
              <a:rPr lang="en-US" altLang="en-US"/>
              <a:t>reward transparency, and </a:t>
            </a:r>
            <a:endParaRPr lang="en-US" altLang="en-US"/>
          </a:p>
          <a:p>
            <a:r>
              <a:rPr lang="en-US" altLang="en-US"/>
              <a:t>address concerns about misuse or misinterpretation of data to build confidence and collaboration.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Example of Transparent Research Platform: </a:t>
            </a:r>
            <a:br>
              <a:rPr lang="en-US" altLang="en-US" b="1">
                <a:solidFill>
                  <a:srgbClr val="FF0000"/>
                </a:solidFill>
                <a:sym typeface="+mn-ea"/>
              </a:rPr>
            </a:br>
            <a:r>
              <a:rPr lang="en-US" altLang="en-US" b="1">
                <a:solidFill>
                  <a:srgbClr val="FF0000"/>
                </a:solidFill>
                <a:sym typeface="+mn-ea"/>
              </a:rPr>
              <a:t>The Open Science Framework Case Study</a:t>
            </a:r>
            <a:endParaRPr lang="en-US" b="1"/>
          </a:p>
        </p:txBody>
      </p:sp>
      <p:pic>
        <p:nvPicPr>
          <p:cNvPr id="2" name="Picture 1" descr="C:\Users\bisia\OneDrive\Pictures\a7a2fe6f-1d7d-4dcd-8456-f068c73f5026.jpeg"/>
          <p:cNvPicPr>
            <a:picLocks noChangeAspect="1"/>
          </p:cNvPicPr>
          <p:nvPr>
            <p:ph sz="half"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1926590"/>
            <a:ext cx="5429250" cy="395160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0000"/>
          </a:bodyPr>
          <a:p>
            <a:r>
              <a:rPr lang="en-US" altLang="en-US">
                <a:sym typeface="+mn-ea"/>
              </a:rPr>
              <a:t>The OSF provides a platform for  transparent research.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In 2013, a study on reproducibility in psychology openly shared its data, methods, and preregistered hypotheses, enabling independent verification.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This approach fostered trust, collaboration, and credibility, showcasing how transparency enhances scientific integrity and ensures robust, reproducible findings that benefit the research community. </a:t>
            </a:r>
            <a:endParaRPr lang="en-US" altLang="en-US">
              <a:sym typeface="+mn-ea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515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Collaboration as a Tool for fostering transparency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665" y="1056640"/>
            <a:ext cx="10732135" cy="5120640"/>
          </a:xfrm>
        </p:spPr>
        <p:txBody>
          <a:bodyPr>
            <a:normAutofit lnSpcReduction="20000"/>
          </a:bodyPr>
          <a:p>
            <a:r>
              <a:rPr lang="en-US" altLang="en-US"/>
              <a:t>Shared data &amp; </a:t>
            </a:r>
            <a:r>
              <a:rPr lang="en-US" altLang="en-US">
                <a:sym typeface="+mn-ea"/>
              </a:rPr>
              <a:t>interdisciplinary insights</a:t>
            </a:r>
            <a:endParaRPr lang="en-US" altLang="en-US"/>
          </a:p>
          <a:p>
            <a:r>
              <a:rPr lang="en-US" altLang="en-US"/>
              <a:t>peer validation </a:t>
            </a:r>
            <a:endParaRPr lang="en-US" altLang="en-US"/>
          </a:p>
          <a:p>
            <a:r>
              <a:rPr lang="en-US" altLang="en-US"/>
              <a:t>ethical oversight</a:t>
            </a:r>
            <a:endParaRPr lang="en-US" altLang="en-US"/>
          </a:p>
          <a:p>
            <a:r>
              <a:rPr lang="en-US" altLang="en-US"/>
              <a:t>reproducibility</a:t>
            </a:r>
            <a:endParaRPr lang="en-US" altLang="en-US"/>
          </a:p>
          <a:p>
            <a:r>
              <a:rPr lang="en-US" altLang="en-US"/>
              <a:t>open communication &amp; </a:t>
            </a:r>
            <a:r>
              <a:rPr lang="en-US" altLang="en-US">
                <a:sym typeface="+mn-ea"/>
              </a:rPr>
              <a:t>collective problem-solving</a:t>
            </a:r>
            <a:endParaRPr lang="en-US" altLang="en-US"/>
          </a:p>
          <a:p>
            <a:r>
              <a:rPr lang="en-US" altLang="en-US"/>
              <a:t>clear authorship, </a:t>
            </a:r>
            <a:endParaRPr lang="en-US" altLang="en-US"/>
          </a:p>
          <a:p>
            <a:r>
              <a:rPr lang="en-US" altLang="en-US"/>
              <a:t> and public engagement</a:t>
            </a:r>
            <a:endParaRPr lang="en-US" altLang="en-US"/>
          </a:p>
          <a:p>
            <a:r>
              <a:rPr lang="en-US" altLang="en-US"/>
              <a:t>These ensure integrity, minimizing bias, and fostering accountability in scientific discoveries.</a:t>
            </a:r>
            <a:endParaRPr lang="en-US" altLang="en-US"/>
          </a:p>
          <a:p>
            <a:endParaRPr lang="en-US" alt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Play this video again</a:t>
            </a:r>
            <a:r>
              <a:rPr lang="en-US"/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https://mail.google.com/mail/u/0/?hl=en#inbox/FMfcgzQbdrTsnjtWWmflpfJqsHjFfdNs?projector=1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3600"/>
          </a:xfrm>
        </p:spPr>
        <p:txBody>
          <a:bodyPr>
            <a:normAutofit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Emerging Trends in Transparent Research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315" y="1116330"/>
            <a:ext cx="10611485" cy="5060950"/>
          </a:xfrm>
        </p:spPr>
        <p:txBody>
          <a:bodyPr/>
          <a:p>
            <a:r>
              <a:rPr lang="en-US" altLang="en-US"/>
              <a:t>Open data sharing</a:t>
            </a:r>
            <a:endParaRPr lang="en-US" altLang="en-US"/>
          </a:p>
          <a:p>
            <a:r>
              <a:rPr lang="en-US" altLang="en-US"/>
              <a:t>Reproducible workflows</a:t>
            </a:r>
            <a:endParaRPr lang="en-US" altLang="en-US"/>
          </a:p>
          <a:p>
            <a:r>
              <a:rPr lang="en-US" altLang="en-US"/>
              <a:t>Citizen science participation</a:t>
            </a:r>
            <a:endParaRPr lang="en-US" altLang="en-US"/>
          </a:p>
          <a:p>
            <a:r>
              <a:rPr lang="en-US" altLang="en-US"/>
              <a:t>AI-powered analysis, and </a:t>
            </a:r>
            <a:endParaRPr lang="en-US" altLang="en-US"/>
          </a:p>
          <a:p>
            <a:r>
              <a:rPr lang="en-US" altLang="en-US"/>
              <a:t>Interdisciplinary collaboration.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Future directions emphasize DEIA, and integrating automation for enhanced transparency.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Conclusion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975" y="1297305"/>
            <a:ext cx="11152505" cy="487997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en-US">
                <a:sym typeface="+mn-ea"/>
              </a:rPr>
              <a:t>Ensuring transparency in research strengthens credibility, fosters collaboration, and enhances public trust. 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Overcoming challenges requires clear guidelines, ethical integrity, and accessible data-sharing practices. 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By embracing best practices, researchers can cultivate a more open, accountable, and impactful scientific community for future advancements. </a:t>
            </a:r>
            <a:endParaRPr lang="en-US" altLang="en-US">
              <a:sym typeface="+mn-ea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FF0000"/>
                </a:solidFill>
                <a:sym typeface="+mn-ea"/>
              </a:rPr>
              <a:t>Research Transparency: Background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820" y="1530985"/>
            <a:ext cx="11138535" cy="4646295"/>
          </a:xfrm>
        </p:spPr>
        <p:txBody>
          <a:bodyPr>
            <a:normAutofit lnSpcReduction="10000"/>
          </a:bodyPr>
          <a:p>
            <a:r>
              <a:rPr lang="en-US" altLang="en-US">
                <a:sym typeface="+mn-ea"/>
              </a:rPr>
              <a:t>Transparency allows patients, researchers, and policymakers to a</a:t>
            </a:r>
            <a:r>
              <a:rPr lang="en-US" altLang="en-US" u="sng">
                <a:sym typeface="+mn-ea"/>
              </a:rPr>
              <a:t>ccess information about ongoing studies and their outcomes</a:t>
            </a:r>
            <a:r>
              <a:rPr lang="en-US" altLang="en-US">
                <a:sym typeface="+mn-ea"/>
              </a:rPr>
              <a:t>.</a:t>
            </a:r>
            <a:endParaRPr lang="en-US" altLang="en-US">
              <a:sym typeface="+mn-ea"/>
            </a:endParaRPr>
          </a:p>
          <a:p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Helps </a:t>
            </a:r>
            <a:r>
              <a:rPr lang="en-US" altLang="en-US" u="sng">
                <a:sym typeface="+mn-ea"/>
              </a:rPr>
              <a:t>improve ethical standards and fosters trust</a:t>
            </a:r>
            <a:r>
              <a:rPr lang="en-US" altLang="en-US">
                <a:sym typeface="+mn-ea"/>
              </a:rPr>
              <a:t> in scientific findings.</a:t>
            </a:r>
            <a:endParaRPr lang="en-US" altLang="en-US"/>
          </a:p>
          <a:p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Different disciplines may define research transparency in varying ways, but overall, i</a:t>
            </a:r>
            <a:r>
              <a:rPr lang="en-US" altLang="en-US">
                <a:solidFill>
                  <a:srgbClr val="FF0000"/>
                </a:solidFill>
                <a:sym typeface="+mn-ea"/>
              </a:rPr>
              <a:t>t is a key value in the open science movement, promoting integrity and accountability in research</a:t>
            </a:r>
            <a:r>
              <a:rPr lang="en-US" altLang="en-US">
                <a:sym typeface="+mn-ea"/>
              </a:rPr>
              <a:t>.</a:t>
            </a:r>
            <a:endParaRPr lang="en-US" altLang="en-US"/>
          </a:p>
          <a:p>
            <a:endParaRPr lang="en-US" alt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710"/>
          </a:xfrm>
        </p:spPr>
        <p:txBody>
          <a:bodyPr/>
          <a:p>
            <a:pPr algn="ctr"/>
            <a:r>
              <a:rPr lang="en-US" b="1">
                <a:solidFill>
                  <a:srgbClr val="FF0000"/>
                </a:solidFill>
              </a:rPr>
              <a:t>Research Transparency: Why?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Font typeface="+mj-lt"/>
              <a:buAutoNum type="romanLcPeriod"/>
            </a:pPr>
            <a:r>
              <a:rPr lang="en-US" altLang="en-US"/>
              <a:t>-ensures reproducibility by allowing others to verify and replicate findings, strengthening scientific integrity. </a:t>
            </a:r>
            <a:endParaRPr lang="en-US" altLang="en-US"/>
          </a:p>
          <a:p>
            <a:pPr marL="514350" indent="-514350">
              <a:buFont typeface="+mj-lt"/>
              <a:buAutoNum type="romanLcPeriod"/>
            </a:pPr>
            <a:endParaRPr lang="en-US" altLang="en-US"/>
          </a:p>
          <a:p>
            <a:pPr marL="514350" indent="-514350">
              <a:buFont typeface="+mj-lt"/>
              <a:buAutoNum type="romanLcPeriod"/>
            </a:pPr>
            <a:r>
              <a:rPr lang="en-US" altLang="en-US"/>
              <a:t>fosters trust by making data, methods, and results openly accessible, reducing bias. </a:t>
            </a:r>
            <a:endParaRPr lang="en-US" altLang="en-US"/>
          </a:p>
          <a:p>
            <a:pPr marL="514350" indent="-514350">
              <a:buFont typeface="+mj-lt"/>
              <a:buAutoNum type="romanLcPeriod"/>
            </a:pPr>
            <a:endParaRPr lang="en-US" altLang="en-US"/>
          </a:p>
          <a:p>
            <a:pPr marL="514350" indent="-514350">
              <a:buFont typeface="+mj-lt"/>
              <a:buAutoNum type="romanLcPeriod"/>
            </a:pPr>
            <a:r>
              <a:rPr lang="en-US" altLang="en-US"/>
              <a:t>-enhances collaboration, enabling researchers to build on existing work, share insights, and drive innovation across disciplines efficiently and ethically.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olidFill>
                  <a:srgbClr val="FF0000"/>
                </a:solidFill>
                <a:sym typeface="+mn-ea"/>
              </a:rPr>
              <a:t>Transparency in Research: Core Principles</a:t>
            </a:r>
            <a:endParaRPr lang="en-US" altLang="en-US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 - Honesty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- Openness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- Accountability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</a:rPr>
              <a:t>Relationship between Transparency in Research and Responsible Conduct of Research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Transparency in research ensures accountability and openness, which fosters trust.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Responsible conduct of research emphasizes virtuous character &amp; ethical practices.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Together, </a:t>
            </a:r>
            <a:r>
              <a:rPr lang="en-US" altLang="en-US" u="sng"/>
              <a:t>they uphold integrity and credibility,</a:t>
            </a:r>
            <a:r>
              <a:rPr lang="en-US" altLang="en-US"/>
              <a:t> forming the foundation for reliable scientific advancements.</a:t>
            </a:r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045"/>
          </a:xfrm>
        </p:spPr>
        <p:txBody>
          <a:bodyPr>
            <a:normAutofit fontScale="90000"/>
          </a:bodyPr>
          <a:p>
            <a:pPr algn="ctr"/>
            <a:r>
              <a:rPr lang="en-US" altLang="en-US" b="1">
                <a:solidFill>
                  <a:srgbClr val="FF0000"/>
                </a:solidFill>
                <a:sym typeface="+mn-ea"/>
              </a:rPr>
              <a:t>Transparency in Research: Historical Landmarks</a:t>
            </a:r>
            <a:endParaRPr lang="en-US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585" y="1383665"/>
            <a:ext cx="10927715" cy="4793615"/>
          </a:xfrm>
        </p:spPr>
        <p:txBody>
          <a:bodyPr>
            <a:normAutofit lnSpcReduction="20000"/>
          </a:bodyPr>
          <a:p>
            <a:r>
              <a:rPr lang="en-US" altLang="en-US"/>
              <a:t>17th-century: establishment of peer review, ensuring scientific accountability.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20th century: the Nuremberg Code (1947) and Belmont Report (1979), reinforcing ethical standards.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The 2000s: saw the rise of open-access journals and data-sharing policies, increasing accessibility.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Today, digital repositories and AI-driven verification tools enhance transparency, fostering reproducibility, ethical integrity, and public trust in scientific discoveries.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Animated Video on Research Transparency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https://mail.google.com/mail/u/0/?hl=en#inbox/FMfcgzQbdrTsnjtWWmflpfJqsHjFfdNs?projector=1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CC87D25-0866-43E5-BB12-55542B2E09F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14494</Words>
  <Application>WPS Slides</Application>
  <PresentationFormat>Widescreen</PresentationFormat>
  <Paragraphs>467</Paragraphs>
  <Slides>36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Fostering Transparency in Research: Challenges and Best Practices </vt:lpstr>
      <vt:lpstr>Outline</vt:lpstr>
      <vt:lpstr>Research Transparency: Meaning</vt:lpstr>
      <vt:lpstr>Research Transparency: Background</vt:lpstr>
      <vt:lpstr>Research Transparency: Why?</vt:lpstr>
      <vt:lpstr>Transparency in Research: Core Principles</vt:lpstr>
      <vt:lpstr>Relationship between Transparency in Research and Responsible Conduct of Research</vt:lpstr>
      <vt:lpstr>Transparency in Research: Historical Landmarks</vt:lpstr>
      <vt:lpstr>PowerPoint 演示文稿</vt:lpstr>
      <vt:lpstr>Relevance of Transparency in Modern Research</vt:lpstr>
      <vt:lpstr>Challenges in Data Sharing</vt:lpstr>
      <vt:lpstr>Addressing Publication Bias</vt:lpstr>
      <vt:lpstr>Addressing Publication Bias</vt:lpstr>
      <vt:lpstr>Transparency in Methodology</vt:lpstr>
      <vt:lpstr>PowerPoint 演示文稿</vt:lpstr>
      <vt:lpstr>Ethical and Legal Barriers to Research Transparency</vt:lpstr>
      <vt:lpstr>Case Study on Lack of Transparency</vt:lpstr>
      <vt:lpstr>Challenges in Fostering transparent research in Nigeria</vt:lpstr>
      <vt:lpstr>Best Practices for Transparency</vt:lpstr>
      <vt:lpstr>FAIR Principles</vt:lpstr>
      <vt:lpstr>Open Access Journals: Benefits</vt:lpstr>
      <vt:lpstr>- Examples of popular open-access journals</vt:lpstr>
      <vt:lpstr>How to Use Technology to Enhance Transparency</vt:lpstr>
      <vt:lpstr>PowerPoint 演示文稿</vt:lpstr>
      <vt:lpstr>PowerPoint 演示文稿</vt:lpstr>
      <vt:lpstr>Institutional Support</vt:lpstr>
      <vt:lpstr>How does Peer-Review Enhance Research Transparency?</vt:lpstr>
      <vt:lpstr>Training Researchers on Transparency</vt:lpstr>
      <vt:lpstr>Training opportunities for Research Transparency</vt:lpstr>
      <vt:lpstr>Role of International Organizations</vt:lpstr>
      <vt:lpstr>Addressing Resistance to Transparency</vt:lpstr>
      <vt:lpstr>Example of Transparent Research Platform:  The Open Science Framework Case Study</vt:lpstr>
      <vt:lpstr>Collaboration as a Tool for fostering transparency</vt:lpstr>
      <vt:lpstr>PowerPoint 演示文稿</vt:lpstr>
      <vt:lpstr>Emerging Trends in Transparent Research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Adebayo ADEJUMO</cp:lastModifiedBy>
  <cp:revision>66</cp:revision>
  <dcterms:created xsi:type="dcterms:W3CDTF">2024-04-10T12:14:00Z</dcterms:created>
  <dcterms:modified xsi:type="dcterms:W3CDTF">2025-04-30T06:31:59Z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FC3CD1885EB74EEA93C4EB84FC7537EB_13</vt:lpwstr>
  </property>
  <property fmtid="{D5CDD505-2E9C-101B-9397-08002B2CF9AE}" pid="3" name="KSOProductBuildVer">
    <vt:lpwstr>1033-12.2.0.20795</vt:lpwstr>
  </property>
</Properties>
</file>