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3"/>
    <p:sldId id="337" r:id="rId4"/>
    <p:sldId id="274" r:id="rId5"/>
    <p:sldId id="348" r:id="rId6"/>
    <p:sldId id="352" r:id="rId7"/>
    <p:sldId id="278" r:id="rId8"/>
    <p:sldId id="257" r:id="rId9"/>
    <p:sldId id="286" r:id="rId10"/>
    <p:sldId id="288" r:id="rId12"/>
    <p:sldId id="353" r:id="rId13"/>
    <p:sldId id="354" r:id="rId14"/>
    <p:sldId id="349" r:id="rId15"/>
    <p:sldId id="287" r:id="rId16"/>
    <p:sldId id="339" r:id="rId17"/>
    <p:sldId id="301" r:id="rId18"/>
    <p:sldId id="351" r:id="rId19"/>
    <p:sldId id="296" r:id="rId20"/>
    <p:sldId id="263" r:id="rId21"/>
    <p:sldId id="266" r:id="rId22"/>
    <p:sldId id="283" r:id="rId23"/>
    <p:sldId id="281" r:id="rId24"/>
    <p:sldId id="298" r:id="rId25"/>
    <p:sldId id="261" r:id="rId26"/>
    <p:sldId id="346" r:id="rId27"/>
    <p:sldId id="290" r:id="rId28"/>
    <p:sldId id="291" r:id="rId29"/>
    <p:sldId id="292" r:id="rId30"/>
    <p:sldId id="258" r:id="rId31"/>
    <p:sldId id="342" r:id="rId32"/>
    <p:sldId id="343" r:id="rId33"/>
    <p:sldId id="361" r:id="rId34"/>
    <p:sldId id="259" r:id="rId35"/>
    <p:sldId id="341" r:id="rId36"/>
    <p:sldId id="345" r:id="rId37"/>
    <p:sldId id="358" r:id="rId38"/>
    <p:sldId id="317" r:id="rId39"/>
    <p:sldId id="338" r:id="rId40"/>
    <p:sldId id="359" r:id="rId41"/>
    <p:sldId id="273" r:id="rId42"/>
    <p:sldId id="328" r:id="rId43"/>
    <p:sldId id="331" r:id="rId44"/>
    <p:sldId id="332" r:id="rId45"/>
    <p:sldId id="333" r:id="rId46"/>
    <p:sldId id="334" r:id="rId47"/>
    <p:sldId id="330" r:id="rId48"/>
    <p:sldId id="357" r:id="rId49"/>
    <p:sldId id="360" r:id="rId50"/>
    <p:sldId id="356" r:id="rId51"/>
    <p:sldId id="363" r:id="rId52"/>
    <p:sldId id="364" r:id="rId53"/>
    <p:sldId id="365" r:id="rId5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6"/>
    <p:restoredTop sz="90929"/>
  </p:normalViewPr>
  <p:slideViewPr>
    <p:cSldViewPr showGuides="1">
      <p:cViewPr varScale="1">
        <p:scale>
          <a:sx n="66" d="100"/>
          <a:sy n="66" d="100"/>
        </p:scale>
        <p:origin x="-11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7" Type="http://schemas.openxmlformats.org/officeDocument/2006/relationships/tableStyles" Target="tableStyles.xml"/><Relationship Id="rId56" Type="http://schemas.openxmlformats.org/officeDocument/2006/relationships/viewProps" Target="viewProps.xml"/><Relationship Id="rId55" Type="http://schemas.openxmlformats.org/officeDocument/2006/relationships/presProps" Target="presProps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Title Slide"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3074" name="Group 3073"/>
          <p:cNvGrpSpPr/>
          <p:nvPr/>
        </p:nvGrpSpPr>
        <p:grpSpPr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3075" name="Freeform 3074"/>
            <p:cNvSpPr/>
            <p:nvPr/>
          </p:nvSpPr>
          <p:spPr>
            <a:xfrm>
              <a:off x="0" y="0"/>
              <a:ext cx="3863" cy="3889"/>
            </a:xfrm>
            <a:custGeom>
              <a:avLst/>
              <a:gdLst/>
              <a:ahLst/>
              <a:cxnLst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76" name="Freeform 3075"/>
            <p:cNvSpPr/>
            <p:nvPr/>
          </p:nvSpPr>
          <p:spPr>
            <a:xfrm>
              <a:off x="860" y="0"/>
              <a:ext cx="3394" cy="3223"/>
            </a:xfrm>
            <a:custGeom>
              <a:avLst/>
              <a:gdLst/>
              <a:ahLst/>
              <a:cxnLst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77" name="Freeform 3076"/>
            <p:cNvSpPr/>
            <p:nvPr/>
          </p:nvSpPr>
          <p:spPr>
            <a:xfrm>
              <a:off x="2187" y="0"/>
              <a:ext cx="2859" cy="2556"/>
            </a:xfrm>
            <a:custGeom>
              <a:avLst/>
              <a:gdLst/>
              <a:ahLst/>
              <a:cxnLst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78" name="Freeform 3077"/>
            <p:cNvSpPr/>
            <p:nvPr/>
          </p:nvSpPr>
          <p:spPr>
            <a:xfrm>
              <a:off x="3055" y="0"/>
              <a:ext cx="2286" cy="2121"/>
            </a:xfrm>
            <a:custGeom>
              <a:avLst/>
              <a:gdLst/>
              <a:ahLst/>
              <a:cxnLst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3079" name="Title 3078"/>
          <p:cNvSpPr>
            <a:spLocks noGrp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3080" name="Subtitle 3079"/>
          <p:cNvSpPr>
            <a:spLocks noGrp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t" anchorCtr="0"/>
          <a:lstStyle>
            <a:lvl1pPr marL="0" lvl="0" indent="0" algn="ctr"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/>
            </a:lvl1pPr>
            <a:lvl2pPr marL="457200" lvl="1" indent="0" algn="ctr">
              <a:buClr>
                <a:schemeClr val="tx1"/>
              </a:buClr>
              <a:buSzTx/>
              <a:buFontTx/>
              <a:buNone/>
              <a:defRPr/>
            </a:lvl2pPr>
            <a:lvl3pPr marL="914400" lvl="2" indent="0" algn="ctr">
              <a:buClr>
                <a:schemeClr val="tx1"/>
              </a:buClr>
              <a:buSzTx/>
              <a:buFontTx/>
              <a:buNone/>
              <a:defRPr/>
            </a:lvl3pPr>
            <a:lvl4pPr marL="1371600" lvl="3" indent="0" algn="ctr"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/>
            </a:lvl4pPr>
            <a:lvl5pPr marL="1828800" lvl="4" indent="0" algn="ctr">
              <a:buClr>
                <a:schemeClr val="tx1"/>
              </a:buClr>
              <a:buSzTx/>
              <a:buFontTx/>
              <a:buNone/>
              <a:defRPr/>
            </a:lvl5pPr>
          </a:lstStyle>
          <a:p>
            <a:pPr lvl="0"/>
            <a:r>
              <a:rPr dirty="0"/>
              <a:t>Click to edit Master subtitle style</a:t>
            </a:r>
            <a:endParaRPr dirty="0"/>
          </a:p>
        </p:txBody>
      </p:sp>
      <p:sp>
        <p:nvSpPr>
          <p:cNvPr id="3081" name="Date Placeholder 3080"/>
          <p:cNvSpPr>
            <a:spLocks noGrp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3082" name="Footer Placeholder 3081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3083" name="Slide Number Placeholder 3082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pPr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716657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08476" cy="4454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24" y="1641475"/>
            <a:ext cx="3808476" cy="4454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Group 2049"/>
          <p:cNvGrpSpPr/>
          <p:nvPr/>
        </p:nvGrpSpPr>
        <p:grpSpPr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2051" name="Freeform 2050"/>
            <p:cNvSpPr/>
            <p:nvPr/>
          </p:nvSpPr>
          <p:spPr>
            <a:xfrm>
              <a:off x="0" y="0"/>
              <a:ext cx="3863" cy="3889"/>
            </a:xfrm>
            <a:custGeom>
              <a:avLst/>
              <a:gdLst/>
              <a:ahLst/>
              <a:cxnLst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52" name="Freeform 2051"/>
            <p:cNvSpPr/>
            <p:nvPr/>
          </p:nvSpPr>
          <p:spPr>
            <a:xfrm>
              <a:off x="860" y="0"/>
              <a:ext cx="3394" cy="3223"/>
            </a:xfrm>
            <a:custGeom>
              <a:avLst/>
              <a:gdLst/>
              <a:ahLst/>
              <a:cxnLst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53" name="Freeform 2052"/>
            <p:cNvSpPr/>
            <p:nvPr/>
          </p:nvSpPr>
          <p:spPr>
            <a:xfrm>
              <a:off x="2187" y="0"/>
              <a:ext cx="2859" cy="2556"/>
            </a:xfrm>
            <a:custGeom>
              <a:avLst/>
              <a:gdLst/>
              <a:ahLst/>
              <a:cxnLst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54" name="Freeform 2053"/>
            <p:cNvSpPr/>
            <p:nvPr/>
          </p:nvSpPr>
          <p:spPr>
            <a:xfrm>
              <a:off x="3055" y="0"/>
              <a:ext cx="2286" cy="2121"/>
            </a:xfrm>
            <a:custGeom>
              <a:avLst/>
              <a:gdLst/>
              <a:ahLst/>
              <a:cxnLst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2055" name="Title 2054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2057" name="Date Placeholder 2056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</a:ln>
        </p:spPr>
        <p:txBody>
          <a:bodyPr/>
          <a:lstStyle>
            <a:lvl1pPr>
              <a:defRPr sz="1400"/>
            </a:lvl1pPr>
          </a:lstStyle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2058" name="Footer Placeholder 2057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2059" name="Slide Number Placeholder 2058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12700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2060" name="Text Placeholder 2059"/>
          <p:cNvSpPr>
            <a:spLocks noGrp="1"/>
          </p:cNvSpPr>
          <p:nvPr>
            <p:ph type="body" idx="1"/>
          </p:nvPr>
        </p:nvSpPr>
        <p:spPr>
          <a:xfrm>
            <a:off x="685800" y="1641475"/>
            <a:ext cx="7772400" cy="4454525"/>
          </a:xfrm>
          <a:prstGeom prst="rect">
            <a:avLst/>
          </a:prstGeom>
          <a:noFill/>
          <a:ln w="12700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effectLst>
            <a:outerShdw blurRad="38100" dist="38100" dir="2700000">
              <a:srgbClr val="C0C0C0"/>
            </a:outerShdw>
          </a:effectLst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sz="28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»"/>
        <a:defRPr sz="24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9pPr>
    </p:bodyStyle>
    <p:otherStyle>
      <a:lvl1pPr marL="0" lvl="0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https://onlinelibrary.wiley.com/doi/10.1111/j.1365-3156.2011.02732.x#b21" TargetMode="External"/><Relationship Id="rId1" Type="http://schemas.openxmlformats.org/officeDocument/2006/relationships/hyperlink" Target="https://onlinelibrary.wiley.com/doi/10.1111/j.1365-3156.2011.02732.x#b8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Title 26625"/>
          <p:cNvSpPr>
            <a:spLocks noGrp="1"/>
          </p:cNvSpPr>
          <p:nvPr>
            <p:ph type="ctrTitle"/>
          </p:nvPr>
        </p:nvSpPr>
        <p:spPr/>
        <p:txBody>
          <a:bodyPr lIns="92075" tIns="46038" rIns="92075" bIns="46038" anchor="ctr" anchorCtr="0"/>
          <a:p>
            <a:pPr defTabSz="914400">
              <a:buSzTx/>
              <a:buFontTx/>
              <a:buNone/>
            </a:pPr>
            <a:r>
              <a:rPr lang="en-US" b="1" kern="1200" baseline="0">
                <a:latin typeface="Times New Roman" panose="02020603050405020304" charset="0"/>
              </a:rPr>
              <a:t>Global Perspectives on Research Integrity</a:t>
            </a:r>
            <a:endParaRPr lang="en-US" b="1" kern="1200" baseline="0">
              <a:latin typeface="Times New Roman" panose="02020603050405020304" charset="0"/>
            </a:endParaRPr>
          </a:p>
        </p:txBody>
      </p:sp>
      <p:sp>
        <p:nvSpPr>
          <p:cNvPr id="26627" name="Subtitle 26626"/>
          <p:cNvSpPr>
            <a:spLocks noGrp="1"/>
          </p:cNvSpPr>
          <p:nvPr>
            <p:ph type="subTitle" idx="1"/>
          </p:nvPr>
        </p:nvSpPr>
        <p:spPr/>
        <p:txBody>
          <a:bodyPr lIns="92075" tIns="46038" rIns="92075" bIns="46038" anchor="t" anchorCtr="0"/>
          <a:p>
            <a:pPr defTabSz="914400">
              <a:buSzPct val="75000"/>
            </a:pPr>
            <a:r>
              <a:rPr lang="en-US" sz="3600" b="1" kern="1200" baseline="0">
                <a:latin typeface="Times New Roman" panose="02020603050405020304" charset="0"/>
              </a:rPr>
              <a:t>Dr. Margaret Aribiyo Mafe</a:t>
            </a:r>
            <a:endParaRPr lang="en-US" sz="3600" b="1" kern="1200" baseline="0">
              <a:latin typeface="Times New Roman" panose="02020603050405020304" charset="0"/>
            </a:endParaRPr>
          </a:p>
          <a:p>
            <a:pPr defTabSz="914400">
              <a:buSzPct val="75000"/>
            </a:pPr>
            <a:r>
              <a:rPr lang="en-US" kern="1200" baseline="0">
                <a:latin typeface="Times New Roman" panose="02020603050405020304" charset="0"/>
              </a:rPr>
              <a:t>A paper delivered at the Conference on </a:t>
            </a:r>
            <a:r>
              <a:rPr lang="en-US" altLang="en-US" kern="1200" baseline="0">
                <a:latin typeface="Times New Roman" panose="02020603050405020304" charset="0"/>
              </a:rPr>
              <a:t>Exploring Xcellence in Collaboration, Ethical Conduct, and Leadership for Research Integrity Through Empowerment (EXCEL RITE)</a:t>
            </a:r>
            <a:r>
              <a:rPr lang="en-US" kern="1200" baseline="0">
                <a:latin typeface="Times New Roman" panose="02020603050405020304" charset="0"/>
              </a:rPr>
              <a:t> . IHVN, 28th April, 2025</a:t>
            </a:r>
            <a:endParaRPr lang="en-US" kern="1200" baseline="0">
              <a:latin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Research Ethics and Research Integrity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>
                <a:sym typeface="+mn-ea"/>
              </a:rPr>
              <a:t>Research ethics concerns the planning and design of a project</a:t>
            </a:r>
            <a:endParaRPr lang="en-US" altLang="en-US"/>
          </a:p>
          <a:p>
            <a:r>
              <a:rPr lang="en-US" altLang="en-US">
                <a:sym typeface="+mn-ea"/>
              </a:rPr>
              <a:t>Research integrity emphasizes how the research is actually conducted.</a:t>
            </a:r>
            <a:endParaRPr lang="en-US" altLang="en-US"/>
          </a:p>
          <a:p>
            <a:r>
              <a:rPr lang="en-US" altLang="en-US">
                <a:sym typeface="+mn-ea"/>
              </a:rPr>
              <a:t>IRBs have oversight on both aspects.</a:t>
            </a:r>
            <a:endParaRPr lang="en-US" altLang="en-US"/>
          </a:p>
          <a:p>
            <a:r>
              <a:rPr lang="en-US" altLang="en-US">
                <a:sym typeface="+mn-ea"/>
              </a:rPr>
              <a:t>Research integrity - active adherence to the ethical principles and professional standards essential for the responsible practice of research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Ethical considerations in research Integrity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3200" b="1">
                <a:sym typeface="+mn-ea"/>
              </a:rPr>
              <a:t> - </a:t>
            </a:r>
            <a:r>
              <a:rPr lang="en-US" altLang="en-US" sz="3600" b="1">
                <a:sym typeface="+mn-ea"/>
              </a:rPr>
              <a:t>Voluntary participation, 			        - Informed consent, </a:t>
            </a:r>
            <a:endParaRPr lang="en-US" altLang="en-US" sz="3600" b="1"/>
          </a:p>
          <a:p>
            <a:pPr marL="0" indent="0">
              <a:buNone/>
            </a:pPr>
            <a:r>
              <a:rPr lang="en-US" altLang="en-US" sz="3600" b="1">
                <a:sym typeface="+mn-ea"/>
              </a:rPr>
              <a:t>- Anonymity,</a:t>
            </a:r>
            <a:endParaRPr lang="en-US" altLang="en-US" sz="3600" b="1">
              <a:sym typeface="+mn-ea"/>
            </a:endParaRPr>
          </a:p>
          <a:p>
            <a:pPr marL="0" indent="0">
              <a:buNone/>
            </a:pPr>
            <a:r>
              <a:rPr lang="en-US" altLang="en-US" sz="3600" b="1">
                <a:sym typeface="+mn-ea"/>
              </a:rPr>
              <a:t>- Confidentiality, </a:t>
            </a:r>
            <a:endParaRPr lang="en-US" altLang="en-US" sz="3600" b="1">
              <a:sym typeface="+mn-ea"/>
            </a:endParaRPr>
          </a:p>
          <a:p>
            <a:pPr marL="0" indent="0">
              <a:buNone/>
            </a:pPr>
            <a:r>
              <a:rPr lang="en-US" altLang="en-US" sz="3600" b="1">
                <a:sym typeface="+mn-ea"/>
              </a:rPr>
              <a:t>-  Potential for harm, and 			</a:t>
            </a:r>
            <a:endParaRPr lang="en-US" altLang="en-US" sz="3600" b="1">
              <a:sym typeface="+mn-ea"/>
            </a:endParaRPr>
          </a:p>
          <a:p>
            <a:pPr marL="0" indent="0">
              <a:buNone/>
            </a:pPr>
            <a:r>
              <a:rPr lang="en-US" altLang="en-US" sz="3600" b="1">
                <a:sym typeface="+mn-ea"/>
              </a:rPr>
              <a:t>- Results communication</a:t>
            </a:r>
            <a:endParaRPr lang="en-US" altLang="en-US" sz="3600" b="1"/>
          </a:p>
          <a:p>
            <a:endParaRPr lang="en-US" sz="3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Fundamentals of Global Research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>
                <a:sym typeface="+mn-ea"/>
              </a:rPr>
              <a:t>Deal fairly with colleagues and students.</a:t>
            </a:r>
            <a:endParaRPr lang="en-US" altLang="en-US"/>
          </a:p>
          <a:p>
            <a:r>
              <a:rPr lang="en-US" altLang="en-US">
                <a:sym typeface="+mn-ea"/>
              </a:rPr>
              <a:t>Adhere to relevant ethical principles.</a:t>
            </a:r>
            <a:endParaRPr lang="en-US" altLang="en-US"/>
          </a:p>
          <a:p>
            <a:r>
              <a:rPr lang="en-US" altLang="en-US">
                <a:sym typeface="+mn-ea"/>
              </a:rPr>
              <a:t>Carry out research in an honest and rigorous search for knowledge.</a:t>
            </a:r>
            <a:endParaRPr lang="en-US" altLang="en-US"/>
          </a:p>
          <a:p>
            <a:r>
              <a:rPr lang="en-US" altLang="en-US">
                <a:sym typeface="+mn-ea"/>
              </a:rPr>
              <a:t>Interpret findings according to scientific, scholarly and/or creative principles.</a:t>
            </a:r>
            <a:endParaRPr lang="en-US" altLang="en-US"/>
          </a:p>
          <a:p>
            <a:r>
              <a:rPr lang="en-US" altLang="en-US">
                <a:sym typeface="+mn-ea"/>
              </a:rPr>
              <a:t>Make results of work accessible.</a:t>
            </a:r>
            <a:endParaRPr lang="en-US" altLang="en-US"/>
          </a:p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Global Research Integrity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Adherence to ethical principles and professional standards essential for conducting credible, transparent, and responsible research. </a:t>
            </a:r>
            <a:endParaRPr lang="en-US" altLang="en-US"/>
          </a:p>
          <a:p>
            <a:r>
              <a:rPr lang="en-US" altLang="en-US"/>
              <a:t>Applicable across all disciplines and sectors where research is conducted .</a:t>
            </a:r>
            <a:endParaRPr lang="en-US" altLang="en-US"/>
          </a:p>
          <a:p>
            <a:r>
              <a:rPr lang="en-US" altLang="en-US"/>
              <a:t>Ensures accuracy in reporting, ccountability in methodologies, and fairness in collaborations, fostering trust among scientists, policymakers, and the public.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Global Perspectives on R. I.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  </a:t>
            </a:r>
            <a:r>
              <a:rPr lang="en-US" altLang="en-US" sz="4000"/>
              <a:t>Upholding principles of honesty, transparency, accountability, and respect for diverse cultural and ethical perspectives</a:t>
            </a:r>
            <a:endParaRPr lang="en-US" altLang="en-US" sz="4000"/>
          </a:p>
          <a:p>
            <a:endParaRPr lang="en-US" altLang="en-US" sz="4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What Research Integrity entails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 Declaring conflicts of interest</a:t>
            </a:r>
            <a:endParaRPr lang="en-US" altLang="en-US"/>
          </a:p>
          <a:p>
            <a:r>
              <a:rPr lang="en-US" altLang="en-US"/>
              <a:t>Reporting of research data collection methods, including the reuse of data collected for other purposes </a:t>
            </a:r>
            <a:endParaRPr lang="en-US" altLang="en-US"/>
          </a:p>
          <a:p>
            <a:r>
              <a:rPr lang="en-US" altLang="en-US"/>
              <a:t>Analysis and interpretation of data</a:t>
            </a:r>
            <a:endParaRPr lang="en-US" altLang="en-US"/>
          </a:p>
          <a:p>
            <a:r>
              <a:rPr lang="en-US" altLang="en-US"/>
              <a:t>Making research findings widely available, including sharing negative results as appropriate</a:t>
            </a:r>
            <a:endParaRPr lang="en-US" altLang="en-US"/>
          </a:p>
          <a:p>
            <a:r>
              <a:rPr lang="en-US" altLang="en-US"/>
              <a:t>Presenting the work to other researchers and to the general public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Guidelines for Research Integrity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4000">
                <a:sym typeface="+mn-ea"/>
              </a:rPr>
              <a:t>Fundamental principles of good scientific practice in the sense of reliability, honesty, respect and responsibility, are captured in different national and international Codes on Ethics, integrity in research etc.</a:t>
            </a:r>
            <a:endParaRPr lang="en-US" sz="4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Policy initiatives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772400" cy="4454525"/>
          </a:xfrm>
        </p:spPr>
        <p:txBody>
          <a:bodyPr/>
          <a:p>
            <a:r>
              <a:rPr lang="en-US" altLang="en-US" sz="3200">
                <a:sym typeface="+mn-ea"/>
              </a:rPr>
              <a:t>Countries have effective policies to strengthen research security as part of a broader framework of research integrity which;</a:t>
            </a:r>
            <a:endParaRPr lang="en-US" altLang="en-US" sz="3200">
              <a:sym typeface="+mn-ea"/>
            </a:endParaRPr>
          </a:p>
          <a:p>
            <a:pPr lvl="1"/>
            <a:r>
              <a:rPr lang="en-US" altLang="en-US" sz="3200"/>
              <a:t>promote international research cooperation,  ensure openness and non-discrimination.</a:t>
            </a:r>
            <a:endParaRPr lang="en-US" altLang="en-US" sz="3200"/>
          </a:p>
          <a:p>
            <a:pPr lvl="1"/>
            <a:r>
              <a:rPr lang="en-US" altLang="en-US" sz="3200"/>
              <a:t>Prevent interference, manage risks, ensure trust in science.</a:t>
            </a:r>
            <a:endParaRPr lang="en-US" altLang="en-US" sz="3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Title 33793"/>
          <p:cNvSpPr>
            <a:spLocks noGrp="1"/>
          </p:cNvSpPr>
          <p:nvPr>
            <p:ph type="title"/>
          </p:nvPr>
        </p:nvSpPr>
        <p:spPr/>
        <p:txBody>
          <a:bodyPr lIns="92075" tIns="46038" rIns="92075" bIns="46038" anchor="ctr" anchorCtr="0"/>
          <a:p>
            <a:r>
              <a:rPr>
                <a:sym typeface="+mn-ea"/>
              </a:rPr>
              <a:t> International Regulation</a:t>
            </a:r>
            <a:r>
              <a:rPr lang="en-US">
                <a:sym typeface="+mn-ea"/>
              </a:rPr>
              <a:t>s</a:t>
            </a:r>
            <a:endParaRPr lang="en-US">
              <a:sym typeface="+mn-ea"/>
            </a:endParaRPr>
          </a:p>
        </p:txBody>
      </p:sp>
      <p:sp>
        <p:nvSpPr>
          <p:cNvPr id="33795" name="Text Placeholder 33794"/>
          <p:cNvSpPr>
            <a:spLocks noGrp="1"/>
          </p:cNvSpPr>
          <p:nvPr>
            <p:ph type="body" idx="1"/>
          </p:nvPr>
        </p:nvSpPr>
        <p:spPr/>
        <p:txBody>
          <a:bodyPr/>
          <a:p>
            <a:pPr>
              <a:lnSpc>
                <a:spcPct val="90000"/>
              </a:lnSpc>
            </a:pPr>
            <a:r>
              <a:rPr lang="en-US" altLang="en-US" u="sng"/>
              <a:t> Research integrity landscape in the UK, UKRIO, the UK’s national advisory body for research integrity.</a:t>
            </a:r>
            <a:endParaRPr lang="en-US" altLang="en-US" u="sng"/>
          </a:p>
          <a:p>
            <a:pPr>
              <a:lnSpc>
                <a:spcPct val="90000"/>
              </a:lnSpc>
            </a:pPr>
            <a:r>
              <a:rPr lang="en-US" altLang="en-US" u="sng"/>
              <a:t>The Office of Research Integrity (ORI)</a:t>
            </a:r>
            <a:r>
              <a:rPr lang="en-US" altLang="en-US" u="sng"/>
              <a:t> </a:t>
            </a:r>
            <a:r>
              <a:rPr lang="en-US" u="sng"/>
              <a:t>USA. </a:t>
            </a:r>
            <a:endParaRPr lang="en-US" u="sng"/>
          </a:p>
          <a:p>
            <a:pPr>
              <a:lnSpc>
                <a:spcPct val="90000"/>
              </a:lnSpc>
            </a:pPr>
            <a:r>
              <a:rPr lang="en-US" altLang="en-US" u="sng"/>
              <a:t>The European Code of Conduct for Research Integrity</a:t>
            </a:r>
            <a:endParaRPr lang="en-US" altLang="en-US" u="sng"/>
          </a:p>
          <a:p>
            <a:pPr>
              <a:lnSpc>
                <a:spcPct val="90000"/>
              </a:lnSpc>
            </a:pPr>
            <a:r>
              <a:rPr lang="en-US" altLang="en-US" u="sng"/>
              <a:t>Canada’s Tri_x0002_Agency Framework: Responsible Conduct of Research (2021)</a:t>
            </a:r>
            <a:endParaRPr lang="en-US" altLang="en-US" u="sng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Title 36865"/>
          <p:cNvSpPr>
            <a:spLocks noGrp="1"/>
          </p:cNvSpPr>
          <p:nvPr>
            <p:ph type="title"/>
          </p:nvPr>
        </p:nvSpPr>
        <p:spPr/>
        <p:txBody>
          <a:bodyPr lIns="92075" tIns="46038" rIns="92075" bIns="46038" anchor="ctr" anchorCtr="0"/>
          <a:p>
            <a:r>
              <a:t>Types of C</a:t>
            </a:r>
            <a:r>
              <a:rPr lang="en-US"/>
              <a:t>ode</a:t>
            </a:r>
            <a:r>
              <a:t>s</a:t>
            </a:r>
          </a:p>
        </p:txBody>
      </p:sp>
      <p:sp>
        <p:nvSpPr>
          <p:cNvPr id="36867" name="Text Placeholder 36866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0" marR="0" lvl="1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/>
            </a:pPr>
            <a:r>
              <a:rPr lang="en-US" sz="3200" kern="0" noProof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sym typeface="+mn-ea"/>
              </a:rPr>
              <a:t>Code of ethics developedDeclaration of Helsinki (1964) by the World Medical Association (now World Health Org) -</a:t>
            </a:r>
            <a:r>
              <a:rPr lang="en-US" altLang="en-US" sz="3200" i="1" dirty="0">
                <a:sym typeface="+mn-ea"/>
              </a:rPr>
              <a:t>medical doctor to safeguard the health of the people</a:t>
            </a: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/>
            </a:pPr>
            <a:r>
              <a:rPr lang="en-US" sz="3200" kern="0" noProof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sym typeface="+mn-ea"/>
              </a:rPr>
              <a:t> Broader than Nuremberg Code -</a:t>
            </a:r>
            <a:r>
              <a:rPr lang="en-US" altLang="en-US" dirty="0">
                <a:sym typeface="+mn-ea"/>
              </a:rPr>
              <a:t> </a:t>
            </a:r>
            <a:r>
              <a:rPr lang="en-US" altLang="en-US" i="1" dirty="0">
                <a:sym typeface="+mn-ea"/>
              </a:rPr>
              <a:t>voluntary, competent, informed, and understanding consent of the research subject is required.</a:t>
            </a:r>
            <a:endParaRPr lang="en-US" altLang="en-US" i="1" dirty="0">
              <a:sym typeface="+mn-ea"/>
            </a:endParaRPr>
          </a:p>
          <a:p>
            <a:pPr marL="990600" marR="0" lvl="1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/>
            </a:pPr>
            <a:r>
              <a:rPr lang="en-US" altLang="en-US" dirty="0">
                <a:sym typeface="+mn-ea"/>
              </a:rPr>
              <a:t> Belmont Report: </a:t>
            </a:r>
            <a:r>
              <a:rPr lang="en-US" altLang="en-US" i="1" dirty="0">
                <a:sym typeface="+mn-ea"/>
              </a:rPr>
              <a:t>respect for autonomy, beneficence, justice</a:t>
            </a:r>
            <a:endParaRPr lang="en-US" altLang="en-US" i="1" dirty="0"/>
          </a:p>
          <a:p>
            <a:pPr marL="990600" marR="0" lvl="1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</a:endParaRPr>
          </a:p>
          <a:p>
            <a:pPr marL="990600" marR="0" lvl="1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OUTLINE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Definitions</a:t>
            </a:r>
            <a:endParaRPr lang="en-US"/>
          </a:p>
          <a:p>
            <a:r>
              <a:rPr lang="en-US"/>
              <a:t>Core Issues</a:t>
            </a:r>
            <a:endParaRPr lang="en-US"/>
          </a:p>
          <a:p>
            <a:r>
              <a:rPr lang="en-US"/>
              <a:t>Guidelines, Policy Initiatives / Codes</a:t>
            </a:r>
            <a:endParaRPr lang="en-US"/>
          </a:p>
          <a:p>
            <a:r>
              <a:rPr lang="en-US"/>
              <a:t> </a:t>
            </a:r>
            <a:r>
              <a:rPr lang="en-US">
                <a:solidFill>
                  <a:schemeClr val="tx1"/>
                </a:solidFill>
              </a:rPr>
              <a:t>Research Integrity Principles</a:t>
            </a:r>
            <a:endParaRPr lang="en-US"/>
          </a:p>
          <a:p>
            <a:r>
              <a:rPr lang="en-US"/>
              <a:t>Actors in the domain of Research Integrity</a:t>
            </a:r>
            <a:endParaRPr lang="en-US"/>
          </a:p>
          <a:p>
            <a:r>
              <a:rPr lang="en-US"/>
              <a:t>Challenges to Reseach Integrity</a:t>
            </a:r>
            <a:endParaRPr lang="en-US"/>
          </a:p>
          <a:p>
            <a:r>
              <a:rPr lang="en-US"/>
              <a:t>Way Forward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T</a:t>
            </a:r>
            <a:r>
              <a:rPr>
                <a:sym typeface="+mn-ea"/>
              </a:rPr>
              <a:t>ypes of C</a:t>
            </a:r>
            <a:r>
              <a:rPr lang="en-US">
                <a:sym typeface="+mn-ea"/>
              </a:rPr>
              <a:t>ode</a:t>
            </a:r>
            <a:r>
              <a:rPr>
                <a:sym typeface="+mn-ea"/>
              </a:rPr>
              <a:t>s</a:t>
            </a:r>
            <a:r>
              <a:rPr lang="en-US">
                <a:sym typeface="+mn-ea"/>
              </a:rPr>
              <a:t> cntd.</a:t>
            </a:r>
            <a:endParaRPr 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b="1" kern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sym typeface="+mn-ea"/>
              </a:rPr>
              <a:t>Good Clinical Practice:</a:t>
            </a:r>
            <a:r>
              <a:rPr>
                <a:sym typeface="+mn-ea"/>
              </a:rPr>
              <a:t>International ethical and scientific quality standard for designing, conducting, recording  and reporting trial results.</a:t>
            </a:r>
            <a:endParaRPr lang="en-US" b="1" kern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sym typeface="+mn-ea"/>
            </a:endParaRPr>
          </a:p>
          <a:p>
            <a:r>
              <a:rPr lang="en-US" sz="3200" dirty="0">
                <a:solidFill>
                  <a:srgbClr val="1C1D1E"/>
                </a:solidFill>
                <a:effectLst/>
                <a:latin typeface="Open Sans" panose="020B0606030504020204" pitchFamily="34" charset="0"/>
                <a:sym typeface="+mn-ea"/>
              </a:rPr>
              <a:t>CIOMS Ethical Guidelines (</a:t>
            </a:r>
            <a:r>
              <a:rPr lang="en-US" sz="3200" b="1" u="sng" dirty="0">
                <a:solidFill>
                  <a:srgbClr val="2F7BAE"/>
                </a:solidFill>
                <a:effectLst/>
                <a:latin typeface="Open Sans" panose="020B0606030504020204" pitchFamily="34" charset="0"/>
                <a:sym typeface="+mn-ea"/>
                <a:hlinkClick r:id="rId1"/>
              </a:rPr>
              <a:t>CIOMS, 2002</a:t>
            </a:r>
            <a:r>
              <a:rPr lang="en-US" sz="3200" dirty="0">
                <a:solidFill>
                  <a:srgbClr val="1C1D1E"/>
                </a:solidFill>
                <a:effectLst/>
                <a:latin typeface="Open Sans" panose="020B0606030504020204" pitchFamily="34" charset="0"/>
                <a:sym typeface="+mn-ea"/>
              </a:rPr>
              <a:t>) and the </a:t>
            </a:r>
            <a:r>
              <a:rPr lang="en-US" sz="3200" b="1" u="sng" dirty="0">
                <a:solidFill>
                  <a:srgbClr val="2F7BAE"/>
                </a:solidFill>
                <a:effectLst/>
                <a:latin typeface="Open Sans" panose="020B0606030504020204" pitchFamily="34" charset="0"/>
                <a:sym typeface="+mn-ea"/>
                <a:hlinkClick r:id="rId2"/>
              </a:rPr>
              <a:t>Nuffield Council on Bioethics (2002)</a:t>
            </a:r>
            <a:r>
              <a:rPr lang="en-US" sz="3200" dirty="0">
                <a:solidFill>
                  <a:srgbClr val="1C1D1E"/>
                </a:solidFill>
                <a:effectLst/>
                <a:latin typeface="Open Sans" panose="020B0606030504020204" pitchFamily="34" charset="0"/>
                <a:sym typeface="+mn-ea"/>
              </a:rPr>
              <a:t>. </a:t>
            </a:r>
            <a:endParaRPr lang="en-US" sz="3200" dirty="0">
              <a:solidFill>
                <a:srgbClr val="1C1D1E"/>
              </a:solidFill>
              <a:effectLst/>
              <a:latin typeface="Open Sans" panose="020B0606030504020204" pitchFamily="34" charset="0"/>
              <a:sym typeface="+mn-ea"/>
            </a:endParaRPr>
          </a:p>
          <a:p>
            <a:r>
              <a:rPr lang="en-US" dirty="0">
                <a:solidFill>
                  <a:srgbClr val="1C1D1E"/>
                </a:solidFill>
                <a:effectLst/>
                <a:latin typeface="Open Sans" panose="020B0606030504020204" pitchFamily="34" charset="0"/>
                <a:sym typeface="+mn-ea"/>
              </a:rPr>
              <a:t>Nigeria National Code of Health Research Ethics</a:t>
            </a:r>
            <a:endParaRPr sz="3200">
              <a:sym typeface="+mn-ea"/>
            </a:endParaRPr>
          </a:p>
          <a:p>
            <a:pPr lvl="1"/>
            <a:endParaRPr sz="3200">
              <a:sym typeface="+mn-ea"/>
            </a:endParaRPr>
          </a:p>
          <a:p>
            <a:endParaRPr lang="en-US" sz="3200" dirty="0">
              <a:solidFill>
                <a:srgbClr val="1C1D1E"/>
              </a:solidFill>
              <a:effectLst/>
              <a:latin typeface="Open Sans" panose="020B0606030504020204" pitchFamily="34" charset="0"/>
              <a:sym typeface="+mn-ea"/>
            </a:endParaRPr>
          </a:p>
          <a:p>
            <a:endParaRPr lang="en-US" sz="3200"/>
          </a:p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Common R.I. principles across various global codes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lnSpc>
                <a:spcPct val="90000"/>
              </a:lnSpc>
            </a:pPr>
            <a:r>
              <a:rPr lang="en-US" altLang="en-US" sz="4400">
                <a:sym typeface="+mn-ea"/>
              </a:rPr>
              <a:t> </a:t>
            </a:r>
            <a:r>
              <a:rPr lang="en-US" altLang="en-US" sz="4800">
                <a:sym typeface="+mn-ea"/>
              </a:rPr>
              <a:t>Honesty in reporting,</a:t>
            </a:r>
            <a:r>
              <a:rPr lang="en-US" altLang="en-US" sz="4800">
                <a:sym typeface="+mn-ea"/>
              </a:rPr>
              <a:t> </a:t>
            </a:r>
            <a:endParaRPr lang="en-US" altLang="en-US" sz="4800"/>
          </a:p>
          <a:p>
            <a:pPr>
              <a:lnSpc>
                <a:spcPct val="90000"/>
              </a:lnSpc>
            </a:pPr>
            <a:r>
              <a:rPr lang="en-US" altLang="en-US" sz="4800">
                <a:sym typeface="+mn-ea"/>
              </a:rPr>
              <a:t>Transparency in data collection and analysis,</a:t>
            </a:r>
            <a:endParaRPr lang="en-US" altLang="en-US" sz="4800"/>
          </a:p>
          <a:p>
            <a:pPr>
              <a:lnSpc>
                <a:spcPct val="90000"/>
              </a:lnSpc>
            </a:pPr>
            <a:r>
              <a:rPr lang="en-US" altLang="en-US" sz="4800">
                <a:sym typeface="+mn-ea"/>
              </a:rPr>
              <a:t> Fairness in collaboration, and </a:t>
            </a:r>
            <a:endParaRPr lang="en-US" altLang="en-US" sz="4800"/>
          </a:p>
          <a:p>
            <a:pPr>
              <a:lnSpc>
                <a:spcPct val="90000"/>
              </a:lnSpc>
            </a:pPr>
            <a:r>
              <a:rPr lang="en-US" altLang="en-US" sz="4800">
                <a:sym typeface="+mn-ea"/>
              </a:rPr>
              <a:t>Respect for participants</a:t>
            </a:r>
            <a:endParaRPr lang="en-US" altLang="en-US" sz="4400"/>
          </a:p>
          <a:p>
            <a:pPr marL="1371600" marR="0" lvl="2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/>
            </a:pPr>
            <a:endParaRPr lang="en-US" sz="4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Honesty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Presentation of research goals, intentions and findings</a:t>
            </a:r>
            <a:endParaRPr lang="en-US" altLang="en-US"/>
          </a:p>
          <a:p>
            <a:r>
              <a:rPr lang="en-US" altLang="en-US"/>
              <a:t>Reporting on research methods and procedures</a:t>
            </a:r>
            <a:endParaRPr lang="en-US" altLang="en-US"/>
          </a:p>
          <a:p>
            <a:r>
              <a:rPr lang="en-US" altLang="en-US"/>
              <a:t>Gathering data</a:t>
            </a:r>
            <a:endParaRPr lang="en-US" altLang="en-US"/>
          </a:p>
          <a:p>
            <a:r>
              <a:rPr lang="en-US" altLang="en-US"/>
              <a:t>Using and acknowledging the work of other researchers</a:t>
            </a:r>
            <a:endParaRPr lang="en-US" altLang="en-US"/>
          </a:p>
          <a:p>
            <a:r>
              <a:rPr lang="en-US" altLang="en-US"/>
              <a:t>Conveying valid interpretations and making justifiable claims based on research findings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Title 31745"/>
          <p:cNvSpPr>
            <a:spLocks noGrp="1"/>
          </p:cNvSpPr>
          <p:nvPr>
            <p:ph type="title"/>
          </p:nvPr>
        </p:nvSpPr>
        <p:spPr/>
        <p:txBody>
          <a:bodyPr lIns="92075" tIns="46038" rIns="92075" bIns="46038" anchor="ctr" anchorCtr="0"/>
          <a:p>
            <a:r>
              <a:rPr lang="en-US" altLang="en-US">
                <a:sym typeface="+mn-ea"/>
              </a:rPr>
              <a:t>Rigour</a:t>
            </a:r>
            <a:endParaRPr lang="en-US" altLang="en-US">
              <a:sym typeface="+mn-ea"/>
            </a:endParaRPr>
          </a:p>
        </p:txBody>
      </p:sp>
      <p:sp>
        <p:nvSpPr>
          <p:cNvPr id="31747" name="Text Placeholder 31746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en-US" altLang="en-US"/>
              <a:t> </a:t>
            </a:r>
            <a:r>
              <a:rPr lang="en-US" altLang="en-US" sz="3600"/>
              <a:t>Performing research and using appropriate methods; adhering to an agreed protocol where appropriate; in drawing interpretations and conclusions from the research; and in communicating the results,</a:t>
            </a:r>
            <a:r>
              <a:rPr lang="en-US" altLang="en-US" sz="3600">
                <a:sym typeface="+mn-ea"/>
              </a:rPr>
              <a:t>in line with prevailing disciplinary norms and standards</a:t>
            </a:r>
            <a:r>
              <a:rPr lang="en-US" altLang="en-US" sz="3600"/>
              <a:t>.</a:t>
            </a:r>
            <a:endParaRPr lang="en-US" altLang="en-US" sz="36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Transparency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>
                <a:sym typeface="+mn-ea"/>
              </a:rPr>
              <a:t>Transparency and open communication ( declaring potential competing interests; in the reporting of research data collection methods; in the analysis and interpretation of data; in making research findings widely available, which includes publishing or otherwise sharing negative or null results to recognise their value as part of the research process; and in presenting the work to other researchers and to the public.)</a:t>
            </a:r>
            <a:endParaRPr lang="en-US" altLang="en-US"/>
          </a:p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Equity in Research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l"/>
            <a:r>
              <a:rPr lang="en-US" altLang="en-US" sz="4000">
                <a:sym typeface="+mn-ea"/>
              </a:rPr>
              <a:t>Vital to creating a just and inclusive global community. </a:t>
            </a:r>
            <a:endParaRPr lang="en-US" altLang="en-US" sz="4000">
              <a:sym typeface="+mn-ea"/>
            </a:endParaRPr>
          </a:p>
          <a:p>
            <a:pPr algn="l"/>
            <a:r>
              <a:rPr lang="en-US" altLang="en-US" sz="4000">
                <a:sym typeface="+mn-ea"/>
              </a:rPr>
              <a:t>Need to address </a:t>
            </a:r>
            <a:r>
              <a:rPr lang="en-US" altLang="en-US" sz="4000"/>
              <a:t>the principles, challenges, and strategies for fostering equity in research design, implementation, and dissemination.</a:t>
            </a:r>
            <a:endParaRPr lang="en-US" altLang="en-US" sz="4000"/>
          </a:p>
          <a:p>
            <a:pPr marL="0" indent="0" algn="ctr"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Equity cntd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Addresses -</a:t>
            </a:r>
            <a:endParaRPr lang="en-US" altLang="en-US"/>
          </a:p>
          <a:p>
            <a:pPr marL="457200" lvl="1" indent="457200">
              <a:buNone/>
            </a:pPr>
            <a:r>
              <a:rPr lang="en-US" altLang="en-US" sz="3200"/>
              <a:t>systemic barriers that affect 	underrepresented communities,  </a:t>
            </a:r>
            <a:endParaRPr lang="en-US" altLang="en-US" sz="3200"/>
          </a:p>
          <a:p>
            <a:pPr marL="457200" lvl="1" indent="457200">
              <a:buNone/>
            </a:pPr>
            <a:r>
              <a:rPr lang="en-US" altLang="en-US" sz="3200"/>
              <a:t>impact of cultural, socioeconomic, and 	geopolitical factors on knowledge 	production, and </a:t>
            </a:r>
            <a:endParaRPr lang="en-US" altLang="en-US" sz="3200"/>
          </a:p>
          <a:p>
            <a:pPr marL="457200" lvl="1" indent="457200">
              <a:buNone/>
            </a:pPr>
            <a:r>
              <a:rPr lang="en-US" altLang="en-US" sz="3200"/>
              <a:t>practical approaches to ensure research 	practices are fair, ethical, and globally 	inclusive.</a:t>
            </a:r>
            <a:endParaRPr lang="en-US" altLang="en-US" sz="32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Equity cntd.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Equity, equality, and justice in research practices</a:t>
            </a:r>
            <a:endParaRPr lang="en-US" altLang="en-US"/>
          </a:p>
          <a:p>
            <a:r>
              <a:rPr lang="en-US" altLang="en-US"/>
              <a:t>Cultural competence in collaborative science</a:t>
            </a:r>
            <a:endParaRPr lang="en-US" altLang="en-US"/>
          </a:p>
          <a:p>
            <a:r>
              <a:rPr lang="en-US" altLang="en-US"/>
              <a:t>Differentiating, addressing systemic inequities in research funding and opportunities</a:t>
            </a:r>
            <a:endParaRPr lang="en-US" altLang="en-US"/>
          </a:p>
          <a:p>
            <a:r>
              <a:rPr lang="en-US" altLang="en-US"/>
              <a:t>Bias in sampling, data collection, and analysis.</a:t>
            </a:r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Title 28673"/>
          <p:cNvSpPr>
            <a:spLocks noGrp="1"/>
          </p:cNvSpPr>
          <p:nvPr>
            <p:ph type="title"/>
          </p:nvPr>
        </p:nvSpPr>
        <p:spPr/>
        <p:txBody>
          <a:bodyPr lIns="92075" tIns="46038" rIns="92075" bIns="46038" anchor="ctr" anchorCtr="0"/>
          <a:p>
            <a:r>
              <a:rPr lang="en-US"/>
              <a:t>Actors in the domain of Research Integrity</a:t>
            </a:r>
            <a:endParaRPr lang="en-US"/>
          </a:p>
        </p:txBody>
      </p:sp>
      <p:sp>
        <p:nvSpPr>
          <p:cNvPr id="28675" name="Text Placeholder 28674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en-US" altLang="en-US"/>
              <a:t>Researchers / Investigators/</a:t>
            </a:r>
            <a:r>
              <a:rPr>
                <a:sym typeface="+mn-ea"/>
              </a:rPr>
              <a:t>Data Managers</a:t>
            </a:r>
            <a:r>
              <a:rPr lang="en-US">
                <a:sym typeface="+mn-ea"/>
              </a:rPr>
              <a:t> </a:t>
            </a:r>
            <a:endParaRPr lang="en-US">
              <a:sym typeface="+mn-ea"/>
            </a:endParaRPr>
          </a:p>
          <a:p>
            <a:r>
              <a:rPr lang="en-US" altLang="en-US"/>
              <a:t>Research Stakeholders: </a:t>
            </a:r>
            <a:endParaRPr lang="en-US" altLang="en-US"/>
          </a:p>
          <a:p>
            <a:pPr marL="0" indent="457200">
              <a:buNone/>
            </a:pPr>
            <a:r>
              <a:rPr lang="en-US" altLang="en-US" sz="2800">
                <a:sym typeface="+mn-ea"/>
              </a:rPr>
              <a:t>Governments, </a:t>
            </a:r>
            <a:endParaRPr lang="en-US" altLang="en-US" sz="2800">
              <a:sym typeface="+mn-ea"/>
            </a:endParaRPr>
          </a:p>
          <a:p>
            <a:pPr marL="0" indent="457200">
              <a:buNone/>
            </a:pPr>
            <a:r>
              <a:rPr lang="en-US" altLang="en-US" sz="2800">
                <a:sym typeface="+mn-ea"/>
              </a:rPr>
              <a:t>Funding agencies,</a:t>
            </a:r>
            <a:r>
              <a:rPr lang="en-US" altLang="en-US">
                <a:sym typeface="+mn-ea"/>
              </a:rPr>
              <a:t> </a:t>
            </a:r>
            <a:endParaRPr lang="en-US" altLang="en-US">
              <a:sym typeface="+mn-ea"/>
            </a:endParaRPr>
          </a:p>
          <a:p>
            <a:pPr marL="0" indent="457200">
              <a:buNone/>
            </a:pPr>
            <a:r>
              <a:rPr lang="en-US" altLang="en-US" sz="2800">
                <a:sym typeface="+mn-ea"/>
              </a:rPr>
              <a:t>Leadership at Research institutions, Universities,           Academic associations, and Intergovernmental organisations, Industries/ Publishers, Media Journals, Readers, the Public</a:t>
            </a:r>
            <a:endParaRPr lang="en-US" altLang="en-US"/>
          </a:p>
          <a:p/>
          <a:p>
            <a:pPr marL="0" indent="0">
              <a:buNone/>
            </a:pPr>
            <a:endParaRPr lang="en-US" altLang="en-US" u="sng"/>
          </a:p>
          <a:p/>
          <a:p/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Challenges to Research Integrity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Scientific misconduct - “intentional falsification of scientific data by presentation of fraudulent or incomplete or uncorroborated findings as scientific fact.</a:t>
            </a:r>
            <a:endParaRPr lang="en-US" altLang="en-US"/>
          </a:p>
          <a:p>
            <a:r>
              <a:rPr lang="en-US" altLang="en-US">
                <a:sym typeface="+mn-ea"/>
              </a:rPr>
              <a:t>Fabrication</a:t>
            </a:r>
            <a:endParaRPr lang="en-US" altLang="en-US"/>
          </a:p>
          <a:p>
            <a:r>
              <a:rPr lang="en-US" altLang="en-US">
                <a:sym typeface="+mn-ea"/>
              </a:rPr>
              <a:t>Falsification</a:t>
            </a:r>
            <a:endParaRPr lang="en-US" altLang="en-US"/>
          </a:p>
          <a:p>
            <a:r>
              <a:rPr lang="en-US" altLang="en-US">
                <a:sym typeface="+mn-ea"/>
              </a:rPr>
              <a:t>Plagiarism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Research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b="1" kern="0" noProof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sym typeface="+mn-ea"/>
              </a:rPr>
              <a:t>A systematic investigation which includes research development, testing and evaluation, designed to develop or contribute to generalizable knowledge.</a:t>
            </a:r>
            <a:endParaRPr lang="en-US" kern="0" noProof="0" smtClean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sym typeface="+mn-ea"/>
            </a:endParaRPr>
          </a:p>
          <a:p>
            <a:r>
              <a:rPr lang="en-US" b="1" dirty="0">
                <a:solidFill>
                  <a:schemeClr val="tx1"/>
                </a:solidFill>
                <a:effectLst/>
                <a:sym typeface="+mn-ea"/>
              </a:rPr>
              <a:t>Conducted with colleagues / students, interdisciplinary /;across academic institutions</a:t>
            </a:r>
            <a:r>
              <a:rPr lang="en-US" dirty="0">
                <a:solidFill>
                  <a:schemeClr val="tx1"/>
                </a:solidFill>
                <a:effectLst/>
                <a:sym typeface="+mn-ea"/>
              </a:rPr>
              <a:t>; with research labs, etc</a:t>
            </a:r>
            <a:r>
              <a:rPr lang="en-US" dirty="0">
                <a:solidFill>
                  <a:srgbClr val="4D5156"/>
                </a:solidFill>
                <a:effectLst/>
                <a:sym typeface="+mn-ea"/>
              </a:rPr>
              <a:t>.</a:t>
            </a:r>
            <a:endParaRPr lang="en-US" i="0" dirty="0">
              <a:solidFill>
                <a:srgbClr val="4D5156"/>
              </a:solidFill>
              <a:effectLst/>
            </a:endParaRPr>
          </a:p>
          <a:p>
            <a:pPr algn="l"/>
            <a:r>
              <a:rPr lang="en-US" dirty="0">
                <a:sym typeface="+mn-ea"/>
              </a:rPr>
              <a:t>Local multi-institutional collaboration</a:t>
            </a:r>
            <a:endParaRPr lang="en-US" dirty="0"/>
          </a:p>
          <a:p>
            <a:r>
              <a:rPr lang="en-US" dirty="0">
                <a:sym typeface="+mn-ea"/>
              </a:rPr>
              <a:t>International collaboration</a:t>
            </a:r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Challenges to Research Integrity cntd.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Undisclosed conflicts of interest, </a:t>
            </a:r>
            <a:endParaRPr lang="en-US" altLang="en-US"/>
          </a:p>
          <a:p>
            <a:r>
              <a:rPr lang="en-US" altLang="en-US"/>
              <a:t>Violations of research policies, </a:t>
            </a:r>
            <a:endParaRPr lang="en-US" altLang="en-US"/>
          </a:p>
          <a:p>
            <a:r>
              <a:rPr lang="en-US" altLang="en-US"/>
              <a:t>Issues with informed consent forms,</a:t>
            </a:r>
            <a:endParaRPr lang="en-US" altLang="en-US"/>
          </a:p>
          <a:p>
            <a:r>
              <a:rPr lang="en-US" altLang="en-US"/>
              <a:t>Violations of ethics committee regulations, </a:t>
            </a:r>
            <a:endParaRPr lang="en-US" altLang="en-US"/>
          </a:p>
          <a:p>
            <a:r>
              <a:rPr lang="en-US" altLang="en-US"/>
              <a:t>Fraudulent peer review</a:t>
            </a:r>
            <a:endParaRPr lang="en-US" altLang="en-US"/>
          </a:p>
          <a:p>
            <a:r>
              <a:rPr lang="en-US" altLang="en-US">
                <a:sym typeface="+mn-ea"/>
              </a:rPr>
              <a:t>Ghostwriters, </a:t>
            </a:r>
            <a:endParaRPr lang="en-US" altLang="en-US"/>
          </a:p>
          <a:p>
            <a:r>
              <a:rPr lang="en-US" altLang="en-US">
                <a:sym typeface="+mn-ea"/>
              </a:rPr>
              <a:t>Gift Authors </a:t>
            </a:r>
            <a:r>
              <a:rPr lang="en-US" altLang="en-US"/>
              <a:t> </a:t>
            </a:r>
            <a:endParaRPr lang="en-US" altLang="en-US"/>
          </a:p>
          <a:p>
            <a:r>
              <a:rPr lang="en-US" altLang="en-US"/>
              <a:t>Research Dumping</a:t>
            </a:r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WAY FORWARD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ADDRESS-</a:t>
            </a:r>
            <a:endParaRPr lang="en-US"/>
          </a:p>
          <a:p>
            <a:r>
              <a:rPr lang="en-US"/>
              <a:t>Leadership- authoritatian hierachy etc.</a:t>
            </a:r>
            <a:endParaRPr lang="en-US"/>
          </a:p>
          <a:p>
            <a:r>
              <a:rPr lang="en-US"/>
              <a:t>Structures</a:t>
            </a:r>
            <a:endParaRPr lang="en-US"/>
          </a:p>
          <a:p>
            <a:r>
              <a:rPr lang="en-US"/>
              <a:t>Strategy</a:t>
            </a:r>
            <a:endParaRPr lang="en-US"/>
          </a:p>
          <a:p>
            <a:r>
              <a:rPr lang="en-US"/>
              <a:t>Procedures</a:t>
            </a:r>
            <a:endParaRPr lang="en-US"/>
          </a:p>
          <a:p>
            <a:r>
              <a:rPr lang="en-US"/>
              <a:t>Practices</a:t>
            </a:r>
            <a:endParaRPr lang="en-US"/>
          </a:p>
          <a:p>
            <a:r>
              <a:rPr lang="en-US"/>
              <a:t>Skills / Promote </a:t>
            </a:r>
            <a:r>
              <a:rPr lang="en-US">
                <a:sym typeface="+mn-ea"/>
              </a:rPr>
              <a:t>Capacity Building</a:t>
            </a:r>
            <a:endParaRPr lang="en-US">
              <a:sym typeface="+mn-ea"/>
            </a:endParaRPr>
          </a:p>
          <a:p>
            <a:r>
              <a:rPr lang="en-US"/>
              <a:t>Promote Mentorship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Title 29697"/>
          <p:cNvSpPr>
            <a:spLocks noGrp="1"/>
          </p:cNvSpPr>
          <p:nvPr>
            <p:ph type="title"/>
          </p:nvPr>
        </p:nvSpPr>
        <p:spPr/>
        <p:txBody>
          <a:bodyPr lIns="92075" tIns="46038" rIns="92075" bIns="46038" anchor="ctr" anchorCtr="0"/>
          <a:p>
            <a:r>
              <a:rPr lang="en-US"/>
              <a:t>WAY FORWARD</a:t>
            </a:r>
            <a:r>
              <a:t> </a:t>
            </a:r>
          </a:p>
        </p:txBody>
      </p:sp>
      <p:sp>
        <p:nvSpPr>
          <p:cNvPr id="29699" name="Text Placeholder 29698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en-US" altLang="en-US"/>
              <a:t>Institutions to establish an atmosphere that supports Research integrity ideals (provide useful guidance, instruction, and assistance to researchers). </a:t>
            </a:r>
            <a:endParaRPr lang="en-US" altLang="en-US"/>
          </a:p>
          <a:p>
            <a:r>
              <a:rPr lang="en-US" altLang="en-US"/>
              <a:t>Editors and reviewers to uphold quality and ethical standards in the dissemination of research results through publishing. </a:t>
            </a:r>
            <a:endParaRPr lang="en-US" altLang="en-US"/>
          </a:p>
          <a:p>
            <a:r>
              <a:rPr lang="en-US" altLang="en-US"/>
              <a:t>Readers are to detect and report fraudulent activity by critically evaluating content. </a:t>
            </a:r>
            <a:endParaRPr lang="en-US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WAY FORWARD cntd.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4000"/>
              <a:t>Collaborative effort and adherence to the principles of honesty, transparency, and rigorous science.</a:t>
            </a:r>
            <a:endParaRPr lang="en-US" altLang="en-US" sz="4000"/>
          </a:p>
          <a:p>
            <a:r>
              <a:rPr lang="en-US" altLang="en-US" sz="4000"/>
              <a:t>scientific community to preserve its core principles and continue to contribute appropriately to society’s well-being. </a:t>
            </a:r>
            <a:endParaRPr lang="en-US" altLang="en-US" sz="40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WAY FORWARD cntd.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3600"/>
              <a:t>Research supervisors should ensure that their mentees are fully knowledgeable on scientific misconduct and RI .</a:t>
            </a:r>
            <a:endParaRPr lang="en-US" altLang="en-US" sz="3600"/>
          </a:p>
          <a:p>
            <a:r>
              <a:rPr lang="en-US" altLang="en-US" sz="3600"/>
              <a:t>Encourage / enhance Self-regulation through training, mentorship and monitoring</a:t>
            </a:r>
            <a:endParaRPr lang="en-US" altLang="en-US" sz="36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Way Forward Cntd.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>
                <a:sym typeface="+mn-ea"/>
              </a:rPr>
              <a:t>Promote the 5 Hong Kong Principles</a:t>
            </a:r>
            <a:r>
              <a:rPr lang="en-US" altLang="en-US"/>
              <a:t> of</a:t>
            </a:r>
            <a:endParaRPr lang="en-US" altLang="en-US"/>
          </a:p>
          <a:p>
            <a:r>
              <a:rPr lang="en-US" altLang="en-US"/>
              <a:t>Responsible research practices;</a:t>
            </a:r>
            <a:endParaRPr lang="en-US" altLang="en-US"/>
          </a:p>
          <a:p>
            <a:r>
              <a:rPr lang="en-US" altLang="en-US"/>
              <a:t> Transparent reporting; </a:t>
            </a:r>
            <a:endParaRPr lang="en-US" altLang="en-US"/>
          </a:p>
          <a:p>
            <a:r>
              <a:rPr lang="en-US" altLang="en-US"/>
              <a:t>Open science (open research); </a:t>
            </a:r>
            <a:endParaRPr lang="en-US" altLang="en-US"/>
          </a:p>
          <a:p>
            <a:r>
              <a:rPr lang="en-US" altLang="en-US"/>
              <a:t>Valuing a diversity of types of research; and</a:t>
            </a:r>
            <a:endParaRPr lang="en-US" altLang="en-US"/>
          </a:p>
          <a:p>
            <a:r>
              <a:rPr lang="en-US" altLang="en-US"/>
              <a:t>Recognizing all contributions to research and scholarly activity.</a:t>
            </a:r>
            <a:r>
              <a:rPr lang="en-US" altLang="en-US" sz="4000"/>
              <a:t> </a:t>
            </a:r>
            <a:endParaRPr lang="en-US" altLang="en-US" sz="40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Way Forward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Intensify mentorship- Teach/ learn/empower for adherence to R.I Monitor, continuously update (refresher courses). </a:t>
            </a:r>
            <a:endParaRPr lang="en-US" altLang="en-US"/>
          </a:p>
          <a:p>
            <a:r>
              <a:rPr lang="en-US" altLang="en-US"/>
              <a:t>Raise awareness on R.I. / Educate </a:t>
            </a:r>
            <a:endParaRPr lang="en-US" altLang="en-US"/>
          </a:p>
          <a:p>
            <a:r>
              <a:rPr lang="en-US" altLang="en-US"/>
              <a:t>Peer review procedures</a:t>
            </a:r>
            <a:r>
              <a:rPr lang="en-US" altLang="en-US"/>
              <a:t> </a:t>
            </a:r>
            <a:endParaRPr lang="en-US" altLang="en-US"/>
          </a:p>
          <a:p>
            <a:r>
              <a:rPr lang="en-US" altLang="en-US"/>
              <a:t>Protect whistleblowers </a:t>
            </a:r>
            <a:endParaRPr lang="en-US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Way Forward cntd.</a:t>
            </a:r>
            <a:endParaRPr lang="en-US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>
                <a:sym typeface="+mn-ea"/>
              </a:rPr>
              <a:t>Recognizing and rewarding behaviors that strengthen R. I.</a:t>
            </a:r>
            <a:r>
              <a:rPr lang="en-US" altLang="en-US"/>
              <a:t> as captured in the The Hong Kong Principles developed at the 6th World Conference on Research Integrity , which incentivize responsible research practices, transparent reporting, and the adoption of open science approaches, </a:t>
            </a:r>
            <a:r>
              <a:rPr lang="en-US" altLang="en-US">
                <a:sym typeface="+mn-ea"/>
              </a:rPr>
              <a:t>peer review and mentoring.</a:t>
            </a:r>
            <a:endParaRPr 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Way Forward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Intensify global effort at combatting breach of Research Integrity through the global forum of Global Conference on Research Integrity held bi-annually.</a:t>
            </a: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Title 44033"/>
          <p:cNvSpPr>
            <a:spLocks noGrp="1"/>
          </p:cNvSpPr>
          <p:nvPr>
            <p:ph type="title"/>
          </p:nvPr>
        </p:nvSpPr>
        <p:spPr/>
        <p:txBody>
          <a:bodyPr lIns="92075" tIns="46038" rIns="92075" bIns="46038" anchor="ctr" anchorCtr="0"/>
          <a:p>
            <a:r>
              <a:rPr lang="en-US"/>
              <a:t>References/ Further reading</a:t>
            </a:r>
            <a:endParaRPr lang="en-US"/>
          </a:p>
        </p:txBody>
      </p:sp>
      <p:sp>
        <p:nvSpPr>
          <p:cNvPr id="44035" name="Text Placeholder 44034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1.The Concordat to Support Research Integrity 2019, created by UKRIO. To download the static version click</a:t>
            </a:r>
            <a:r>
              <a:rPr lang="en-US" altLang="en-US"/>
              <a:t> </a:t>
            </a:r>
            <a:r>
              <a:rPr lang="en-US" altLang="en-US"/>
              <a:t>here. To download the moving version click</a:t>
            </a:r>
            <a:r>
              <a:rPr lang="en-US" altLang="en-US"/>
              <a:t> </a:t>
            </a:r>
            <a:r>
              <a:rPr lang="en-US" altLang="en-US"/>
              <a:t>here.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2. 2010 World Conference on Research Integrity (WCRI)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3. https://ukrio.org 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Global Resesarch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3600">
                <a:sym typeface="+mn-ea"/>
              </a:rPr>
              <a:t>Research projects on a global scale involve:</a:t>
            </a:r>
            <a:endParaRPr lang="en-US" altLang="en-US" sz="3600">
              <a:sym typeface="+mn-ea"/>
            </a:endParaRPr>
          </a:p>
          <a:p>
            <a:pPr marL="0" indent="0">
              <a:buNone/>
            </a:pPr>
            <a:r>
              <a:rPr lang="en-US" altLang="en-US" sz="3600">
                <a:sym typeface="+mn-ea"/>
              </a:rPr>
              <a:t>1. Individuals from different cultures and   	countries. </a:t>
            </a:r>
            <a:endParaRPr lang="en-US" altLang="en-US" sz="3600">
              <a:sym typeface="+mn-ea"/>
            </a:endParaRPr>
          </a:p>
          <a:p>
            <a:pPr marL="0" indent="0">
              <a:buNone/>
            </a:pPr>
            <a:r>
              <a:rPr lang="en-US" altLang="en-US" sz="3600">
                <a:sym typeface="+mn-ea"/>
              </a:rPr>
              <a:t>2, Setting goals, planning, and utilizing 	appropriate techniques to gather 	insights from participants globally.</a:t>
            </a:r>
            <a:endParaRPr lang="en-US" sz="36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References/ Further reading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5. Global Research Codes of Conduct for Research Integrity [2024]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6. Singapore Statement on Research Integrity</a:t>
            </a:r>
            <a:r>
              <a:rPr lang="en-US" altLang="en-US"/>
              <a:t> </a:t>
            </a:r>
            <a:r>
              <a:rPr lang="en-US" altLang="en-US"/>
              <a:t>above, Roberts et al. (2020)</a:t>
            </a:r>
            <a:r>
              <a:rPr lang="en-US" altLang="en-US"/>
              <a:t> 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7. Poduthase,</a:t>
            </a:r>
            <a:r>
              <a:rPr lang="en-US" altLang="en-US"/>
              <a:t>  </a:t>
            </a:r>
            <a:r>
              <a:rPr lang="en-US" altLang="en-US"/>
              <a:t>Garza and Wood 2018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Anderson, M. S. (2018). Shifting Perspectives on Research Integrity.</a:t>
            </a:r>
            <a:r>
              <a:rPr lang="en-US" altLang="en-US"/>
              <a:t> </a:t>
            </a:r>
            <a:r>
              <a:rPr lang="en-US" altLang="en-US"/>
              <a:t>Journal of Empirical Research on Human Research Ethics,</a:t>
            </a:r>
            <a:r>
              <a:rPr lang="en-US" altLang="en-US"/>
              <a:t> </a:t>
            </a:r>
            <a:r>
              <a:rPr lang="en-US" altLang="en-US"/>
              <a:t>13(5), 459–460.</a:t>
            </a:r>
            <a:r>
              <a:rPr lang="en-US" altLang="en-US"/>
              <a:t> © </a:t>
            </a:r>
            <a:r>
              <a:rPr lang="en-US" altLang="en-US"/>
              <a:t>2018 https://doi.org/10.1177/1556264618813737</a:t>
            </a:r>
            <a:endParaRPr lang="en-US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References/ Further reading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8. The World Conferences on Research Integrity (2018) </a:t>
            </a:r>
            <a:r>
              <a:rPr lang="en-US" altLang="en-US">
                <a:sym typeface="+mn-ea"/>
              </a:rPr>
              <a:t>wcrif.org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9. World Conferences on Research Integrity. (2010).</a:t>
            </a:r>
            <a:r>
              <a:rPr lang="en-US" altLang="en-US"/>
              <a:t> </a:t>
            </a:r>
            <a:r>
              <a:rPr lang="en-US" altLang="en-US"/>
              <a:t>Singapore statement on research integrity. wcrif.org/guidance/singapore-statement</a:t>
            </a:r>
            <a:r>
              <a:rPr lang="en-US" altLang="en-US"/>
              <a:t> 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References/ Further reading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>
                <a:sym typeface="+mn-ea"/>
              </a:rPr>
              <a:t>10. World Conferences on Research Integrity. (2013). Montréal statement on research integrity in cross-boundary research collaborations.https://wcrif.org/guidance/montreal-statement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11. World Conferences on Research Integrity. (2017). Amsterdam agenda, 5th world conference on research integrity. Retrieved from https://wcrif.org/guidance/amsterdam-agenda</a:t>
            </a:r>
            <a:endParaRPr lang="en-US" altLang="en-US"/>
          </a:p>
          <a:p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References/ Further reading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u="sng">
                <a:sym typeface="+mn-ea"/>
              </a:rPr>
              <a:t>12. The European Code of Conduct for Research Integrity</a:t>
            </a:r>
            <a:r>
              <a:rPr lang="en-US" altLang="en-US"/>
              <a:t>March 2011 ISBN: 978-2-918428-37-4 Printing: Ireg – Strasbourg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13.Indicators of Research Integrity by UKCORI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14. Reference Guide for Research Integrity. Toronto Metropolitan University.  2022 </a:t>
            </a:r>
            <a:r>
              <a:rPr lang="en-US" altLang="en-US">
                <a:solidFill>
                  <a:srgbClr val="FF0000"/>
                </a:solidFill>
              </a:rPr>
              <a:t>Training Guide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References/ Further reading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7772400" cy="4454525"/>
          </a:xfrm>
        </p:spPr>
        <p:txBody>
          <a:bodyPr/>
          <a:p>
            <a:pPr marL="0" indent="0">
              <a:buNone/>
            </a:pPr>
            <a:r>
              <a:rPr lang="en-US" altLang="en-US"/>
              <a:t>15. World Conference on Research Integrity (2021).  https://wcrif.org/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16. Foeger, N. and Dirnagl, U. (2020). The Hong Kong Principles for assessing researchers: Fostering research integrity. PLOS Biology, 18(7), p.e3000737.  https://journals.plos.org/plosbiology/article?id=10.1371/journal.pbio.3000737 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References/ Further reading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17. J Korean Med Sci. 2023 Nov 27;38(47):e405. doi: 10.3346/jkms.2023.38.e405 Research Integrity: Where We Are and Where We Are Heading Alikhan Zhaksylyk 1, Olena Zimba 2,3,4, Marlen Yessirkepov 5, Burhan Fatih Kocyigit 6,PMCID: PMC10695751  PMID: 38050915</a:t>
            </a:r>
            <a:endParaRPr lang="en-US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References/ Further Reading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18. David Moher, Lex Bouter, Sabine Kleinert, Paul Glasziou, Mai Har Sham, Virginia Barbour, Anne-Marie Coriat, Nicole Foeger, Ulrich Dirnag. 2020, The Hong Kong Principles for assessing researchers: Fostering Research Integrity. Public Library of Science (PLoS) 1545-7885 (Online)</a:t>
            </a:r>
            <a:endParaRPr lang="en-US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References/ Further Reading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19. Sir Patrick Vallance FRS. FMedSci. FRSCP. Perspectives on Research Practice-UKRIO Annual Conference 2022, UKRIO Webinars 22 Aug, 2023.</a:t>
            </a:r>
            <a:endParaRPr lang="en-US"/>
          </a:p>
          <a:p>
            <a:pPr marL="0" indent="0">
              <a:buNone/>
            </a:pPr>
            <a:r>
              <a:rPr lang="en-US"/>
              <a:t>20. Francis Kombe. Equity and Inclusion in Research Integrity</a:t>
            </a:r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ctr">
              <a:buNone/>
            </a:pPr>
            <a:endParaRPr lang="en-US" sz="4800"/>
          </a:p>
          <a:p>
            <a:pPr marL="0" indent="0" algn="ctr">
              <a:buNone/>
            </a:pPr>
            <a:r>
              <a:rPr lang="en-US" sz="4800"/>
              <a:t>Thank you for listening.</a:t>
            </a:r>
            <a:endParaRPr lang="en-US" sz="48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Question 1- select the right answer(s)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Research Integrity is crucial for :-</a:t>
            </a:r>
            <a:endParaRPr lang="en-US" altLang="en-US"/>
          </a:p>
          <a:p>
            <a:r>
              <a:rPr lang="en-US" altLang="en-US"/>
              <a:t>1.</a:t>
            </a:r>
            <a:r>
              <a:rPr lang="en-US" altLang="en-US">
                <a:sym typeface="+mn-ea"/>
              </a:rPr>
              <a:t> distrust in science,  </a:t>
            </a:r>
            <a:endParaRPr lang="en-US" altLang="en-US">
              <a:sym typeface="+mn-ea"/>
            </a:endParaRPr>
          </a:p>
          <a:p>
            <a:r>
              <a:rPr lang="en-US" altLang="en-US"/>
              <a:t>2. fostering collaboration across borders</a:t>
            </a:r>
            <a:endParaRPr lang="en-US" altLang="en-US"/>
          </a:p>
          <a:p>
            <a:r>
              <a:rPr lang="en-US" altLang="en-US"/>
              <a:t>3. preventing </a:t>
            </a:r>
            <a:r>
              <a:rPr lang="en-US" altLang="en-US">
                <a:sym typeface="+mn-ea"/>
              </a:rPr>
              <a:t>reliability of research findings, </a:t>
            </a:r>
            <a:endParaRPr lang="en-US" altLang="en-US"/>
          </a:p>
          <a:p>
            <a:r>
              <a:rPr lang="en-US" altLang="en-US"/>
              <a:t>4. data credibility</a:t>
            </a:r>
            <a:endParaRPr lang="en-US" altLang="en-US"/>
          </a:p>
          <a:p>
            <a:r>
              <a:rPr lang="en-US" altLang="en-US"/>
              <a:t>5. None of the above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Research Integrity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3600">
                <a:sym typeface="+mn-ea"/>
              </a:rPr>
              <a:t>Conducting Research in a way which allows others to have trust and confidence in the methods used and the findings. </a:t>
            </a:r>
            <a:endParaRPr lang="en-US" altLang="en-US" sz="3600">
              <a:sym typeface="+mn-ea"/>
            </a:endParaRPr>
          </a:p>
          <a:p>
            <a:r>
              <a:rPr lang="en-US" altLang="en-US" sz="3600">
                <a:sym typeface="+mn-ea"/>
              </a:rPr>
              <a:t>Intrinsic to research activity and excellence </a:t>
            </a:r>
            <a:endParaRPr lang="en-US" altLang="en-US" sz="3600">
              <a:sym typeface="+mn-ea"/>
            </a:endParaRPr>
          </a:p>
          <a:p>
            <a:r>
              <a:rPr lang="en-US" altLang="en-US" sz="3600">
                <a:sym typeface="+mn-ea"/>
              </a:rPr>
              <a:t>Basis for society's trust in research evidence and expertise.</a:t>
            </a:r>
            <a:endParaRPr lang="en-US" altLang="en-US" sz="3600"/>
          </a:p>
          <a:p>
            <a:endParaRPr lang="en-US" sz="36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Question 2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Select the ethical considerations in Research Integrity among the following-</a:t>
            </a:r>
            <a:endParaRPr lang="en-US"/>
          </a:p>
          <a:p>
            <a:pPr marL="0" indent="0">
              <a:buNone/>
            </a:pPr>
            <a:r>
              <a:rPr lang="en-US" altLang="en-US" b="1">
                <a:sym typeface="+mn-ea"/>
              </a:rPr>
              <a:t>1. Non-voluntary participation, </a:t>
            </a:r>
            <a:endParaRPr lang="en-US" altLang="en-US" b="1">
              <a:sym typeface="+mn-ea"/>
            </a:endParaRPr>
          </a:p>
          <a:p>
            <a:pPr marL="0" indent="0">
              <a:buNone/>
            </a:pPr>
            <a:r>
              <a:rPr lang="en-US" altLang="en-US" b="1">
                <a:sym typeface="+mn-ea"/>
              </a:rPr>
              <a:t>2. Anonymity,</a:t>
            </a:r>
            <a:endParaRPr lang="en-US" altLang="en-US" b="1">
              <a:sym typeface="+mn-ea"/>
            </a:endParaRPr>
          </a:p>
          <a:p>
            <a:pPr marL="0" indent="0">
              <a:buNone/>
            </a:pPr>
            <a:r>
              <a:rPr lang="en-US" altLang="en-US" b="1">
                <a:sym typeface="+mn-ea"/>
              </a:rPr>
              <a:t>3. Confidentiality, </a:t>
            </a:r>
            <a:endParaRPr lang="en-US" altLang="en-US" b="1">
              <a:sym typeface="+mn-ea"/>
            </a:endParaRPr>
          </a:p>
          <a:p>
            <a:pPr marL="0" indent="0">
              <a:buNone/>
            </a:pPr>
            <a:r>
              <a:rPr lang="en-US" altLang="en-US" b="1">
                <a:sym typeface="+mn-ea"/>
              </a:rPr>
              <a:t>4. Needless to assess the risk benefit aspect</a:t>
            </a:r>
            <a:endParaRPr lang="en-US" altLang="en-US" b="1">
              <a:sym typeface="+mn-ea"/>
            </a:endParaRPr>
          </a:p>
          <a:p>
            <a:pPr marL="0" indent="0">
              <a:buNone/>
            </a:pPr>
            <a:r>
              <a:rPr lang="en-US" altLang="en-US" b="1">
                <a:sym typeface="+mn-ea"/>
              </a:rPr>
              <a:t>5. non informed Consent</a:t>
            </a:r>
            <a:endParaRPr lang="en-US" altLang="en-US" b="1"/>
          </a:p>
          <a:p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Question 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Which of the following are principles of global perspectives of  Research Integrity?</a:t>
            </a:r>
            <a:endParaRPr 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1. 	Honesty,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2.	Non-transparency, 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3.	accountability, 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4. 	Disrespect for diverse cultural 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5	Non - consideration of ethical 	perspectives</a:t>
            </a:r>
            <a:endParaRPr lang="en-US" alt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sym typeface="+mn-ea"/>
              </a:rPr>
              <a:t> </a:t>
            </a:r>
            <a:r>
              <a:rPr lang="en-US">
                <a:sym typeface="+mn-ea"/>
              </a:rPr>
              <a:t>Research Integrity cntd.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 C</a:t>
            </a:r>
            <a:r>
              <a:rPr lang="en-US" altLang="en-US">
                <a:sym typeface="+mn-ea"/>
              </a:rPr>
              <a:t>rucial for maintaining trust in science, ensuring reliability of research findings, and fostering collaboration across borders</a:t>
            </a:r>
            <a:endParaRPr lang="en-US" altLang="en-US"/>
          </a:p>
          <a:p>
            <a:r>
              <a:rPr lang="en-US" altLang="en-US"/>
              <a:t>HONESTY,</a:t>
            </a:r>
            <a:endParaRPr lang="en-US" altLang="en-US"/>
          </a:p>
          <a:p>
            <a:r>
              <a:rPr lang="en-US" altLang="en-US"/>
              <a:t>TRANSPARENCY</a:t>
            </a:r>
            <a:endParaRPr lang="en-US" altLang="en-US"/>
          </a:p>
          <a:p>
            <a:r>
              <a:rPr lang="en-US" altLang="en-US"/>
              <a:t>AND RESPONSIBLE RESEARCH PRACTICES 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Title 27649"/>
          <p:cNvSpPr>
            <a:spLocks noGrp="1"/>
          </p:cNvSpPr>
          <p:nvPr>
            <p:ph type="title"/>
          </p:nvPr>
        </p:nvSpPr>
        <p:spPr/>
        <p:txBody>
          <a:bodyPr lIns="92075" tIns="46038" rIns="92075" bIns="46038" anchor="ctr" anchorCtr="0"/>
          <a:p>
            <a:r>
              <a:t> </a:t>
            </a:r>
            <a:r>
              <a:rPr lang="en-US"/>
              <a:t>Research Integrity cntd.</a:t>
            </a:r>
            <a:r>
              <a:t> </a:t>
            </a:r>
          </a:p>
        </p:txBody>
      </p:sp>
      <p:sp>
        <p:nvSpPr>
          <p:cNvPr id="27651" name="Text Placeholder 27650"/>
          <p:cNvSpPr>
            <a:spLocks noGrp="1"/>
          </p:cNvSpPr>
          <p:nvPr>
            <p:ph type="body" idx="1"/>
          </p:nvPr>
        </p:nvSpPr>
        <p:spPr/>
        <p:txBody>
          <a:bodyPr/>
          <a:p>
            <a:pPr>
              <a:lnSpc>
                <a:spcPct val="90000"/>
              </a:lnSpc>
            </a:pPr>
            <a:r>
              <a:rPr sz="4000"/>
              <a:t>i</a:t>
            </a:r>
            <a:r>
              <a:rPr lang="en-US" altLang="en-US" sz="4000"/>
              <a:t>ncludes - promoting equitable access to resources, </a:t>
            </a:r>
            <a:endParaRPr lang="en-US" altLang="en-US" sz="4000"/>
          </a:p>
          <a:p>
            <a:pPr>
              <a:lnSpc>
                <a:spcPct val="90000"/>
              </a:lnSpc>
            </a:pPr>
            <a:r>
              <a:rPr lang="en-US" altLang="en-US" sz="4000"/>
              <a:t>acknowledging diverse ethical perspectives, </a:t>
            </a:r>
            <a:endParaRPr lang="en-US" altLang="en-US" sz="4000"/>
          </a:p>
          <a:p>
            <a:pPr>
              <a:lnSpc>
                <a:spcPct val="90000"/>
              </a:lnSpc>
            </a:pPr>
            <a:r>
              <a:rPr lang="en-US" altLang="en-US" sz="4000"/>
              <a:t>holding researchers accountable for the societal impact of their work.</a:t>
            </a:r>
            <a:r>
              <a:rPr lang="en-US" altLang="en-US" sz="4000"/>
              <a:t> </a:t>
            </a:r>
            <a:endParaRPr lang="en-US" altLang="en-US" sz="4000"/>
          </a:p>
          <a:p>
            <a:pPr>
              <a:lnSpc>
                <a:spcPct val="90000"/>
              </a:lnSpc>
            </a:pPr>
            <a:endParaRPr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Research Integrity cntd.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4000"/>
              <a:t>crucial in addressing disparities across regions and disciplines.</a:t>
            </a:r>
            <a:endParaRPr lang="en-US" altLang="en-US" sz="4000"/>
          </a:p>
          <a:p>
            <a:r>
              <a:rPr lang="en-US" altLang="en-US" sz="4000"/>
              <a:t>promotes equitable access to resources, credit, and opportunities </a:t>
            </a:r>
            <a:endParaRPr lang="en-US" altLang="en-US" sz="4000"/>
          </a:p>
          <a:p>
            <a:r>
              <a:rPr lang="en-US" altLang="en-US" sz="4000"/>
              <a:t>acknowledges and respects diverse cultural and ethical perspectives and evironment</a:t>
            </a:r>
            <a:endParaRPr lang="en-US" altLang="en-US" sz="4000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Research Integrity cntd.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It promotes and uphold good research practices</a:t>
            </a:r>
            <a:endParaRPr lang="en-US" altLang="en-US"/>
          </a:p>
          <a:p>
            <a:r>
              <a:rPr lang="en-US" altLang="en-US"/>
              <a:t> combats biases, enhance reproducibility, and contribute to solutions that reflect global needs and perspectives</a:t>
            </a:r>
            <a:endParaRPr lang="en-US" altLang="en-US"/>
          </a:p>
          <a:p>
            <a:r>
              <a:rPr lang="en-US" altLang="en-US"/>
              <a:t>advances science as a public good while ensuring regionally contextualized social benefits.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Diagonal">
  <a:themeElements>
    <a:clrScheme name="">
      <a:dk1>
        <a:srgbClr val="FFFFFF"/>
      </a:dk1>
      <a:lt1>
        <a:srgbClr val="0066FF"/>
      </a:lt1>
      <a:dk2>
        <a:srgbClr val="FFFF00"/>
      </a:dk2>
      <a:lt2>
        <a:srgbClr val="000000"/>
      </a:lt2>
      <a:accent1>
        <a:srgbClr val="00CCCC"/>
      </a:accent1>
      <a:accent2>
        <a:srgbClr val="FF33CC"/>
      </a:accent2>
      <a:accent3>
        <a:srgbClr val="AAB9FF"/>
      </a:accent3>
      <a:accent4>
        <a:srgbClr val="DCDCDC"/>
      </a:accent4>
      <a:accent5>
        <a:srgbClr val="AAE2E2"/>
      </a:accent5>
      <a:accent6>
        <a:srgbClr val="E52DB7"/>
      </a:accent6>
      <a:hlink>
        <a:srgbClr val="FF4568"/>
      </a:hlink>
      <a:folHlink>
        <a:srgbClr val="CCECFF"/>
      </a:folHlink>
    </a:clrScheme>
    <a:fontScheme name="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66FF"/>
        </a:lt1>
        <a:dk2>
          <a:srgbClr val="FFFF00"/>
        </a:dk2>
        <a:lt2>
          <a:srgbClr val="000000"/>
        </a:lt2>
        <a:accent1>
          <a:srgbClr val="00CCCC"/>
        </a:accent1>
        <a:accent2>
          <a:srgbClr val="FF33CC"/>
        </a:accent2>
        <a:accent3>
          <a:srgbClr val="AAB9FF"/>
        </a:accent3>
        <a:accent4>
          <a:srgbClr val="DCDCDC"/>
        </a:accent4>
        <a:accent5>
          <a:srgbClr val="AAE2E2"/>
        </a:accent5>
        <a:accent6>
          <a:srgbClr val="E52DB7"/>
        </a:accent6>
        <a:hlink>
          <a:srgbClr val="FF4568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589E5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9F9F9F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990066"/>
        </a:lt1>
        <a:dk2>
          <a:srgbClr val="FFFF00"/>
        </a:dk2>
        <a:lt2>
          <a:srgbClr val="000000"/>
        </a:lt2>
        <a:accent1>
          <a:srgbClr val="996633"/>
        </a:accent1>
        <a:accent2>
          <a:srgbClr val="CC6600"/>
        </a:accent2>
        <a:accent3>
          <a:srgbClr val="CAAAB9"/>
        </a:accent3>
        <a:accent4>
          <a:srgbClr val="DCDCDC"/>
        </a:accent4>
        <a:accent5>
          <a:srgbClr val="CAB9AD"/>
        </a:accent5>
        <a:accent6>
          <a:srgbClr val="B75B00"/>
        </a:accent6>
        <a:hlink>
          <a:srgbClr val="999933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 Diagonal.pot</Template>
  <TotalTime>0</TotalTime>
  <Words>13298</Words>
  <Application>WPS Slides</Application>
  <PresentationFormat>On-screen Show</PresentationFormat>
  <Paragraphs>360</Paragraphs>
  <Slides>51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51</vt:i4>
      </vt:variant>
    </vt:vector>
  </HeadingPairs>
  <TitlesOfParts>
    <vt:vector size="61" baseType="lpstr">
      <vt:lpstr>Arial</vt:lpstr>
      <vt:lpstr>SimSun</vt:lpstr>
      <vt:lpstr>Wingdings</vt:lpstr>
      <vt:lpstr>Times New Roman</vt:lpstr>
      <vt:lpstr>Open Sans</vt:lpstr>
      <vt:lpstr>Segoe Print</vt:lpstr>
      <vt:lpstr>Microsoft YaHei</vt:lpstr>
      <vt:lpstr>Arial Unicode MS</vt:lpstr>
      <vt:lpstr>Calibri</vt:lpstr>
      <vt:lpstr>Blue Diagonal</vt:lpstr>
      <vt:lpstr>Global Perspectives on Research Integrity</vt:lpstr>
      <vt:lpstr>OUTLINE</vt:lpstr>
      <vt:lpstr>What is Research?</vt:lpstr>
      <vt:lpstr>PowerPoint 演示文稿</vt:lpstr>
      <vt:lpstr>PowerPoint 演示文稿</vt:lpstr>
      <vt:lpstr>What Is Research Integrity?</vt:lpstr>
      <vt:lpstr> Research Integrity cntd. </vt:lpstr>
      <vt:lpstr>Research Integrity</vt:lpstr>
      <vt:lpstr>PowerPoint 演示文稿</vt:lpstr>
      <vt:lpstr>PowerPoint 演示文稿</vt:lpstr>
      <vt:lpstr>PowerPoint 演示文稿</vt:lpstr>
      <vt:lpstr>PowerPoint 演示文稿</vt:lpstr>
      <vt:lpstr>Global Research Integrity</vt:lpstr>
      <vt:lpstr>Global Perspectives on R. I.</vt:lpstr>
      <vt:lpstr>PowerPoint 演示文稿</vt:lpstr>
      <vt:lpstr>PowerPoint 演示文稿</vt:lpstr>
      <vt:lpstr>Policy initiatives</vt:lpstr>
      <vt:lpstr> International Regulation</vt:lpstr>
      <vt:lpstr>Types of Codes</vt:lpstr>
      <vt:lpstr>PowerPoint 演示文稿</vt:lpstr>
      <vt:lpstr>Common principles across various global codes</vt:lpstr>
      <vt:lpstr>Honesty in</vt:lpstr>
      <vt:lpstr>Rigour,</vt:lpstr>
      <vt:lpstr>PowerPoint 演示文稿</vt:lpstr>
      <vt:lpstr>Equity in Research</vt:lpstr>
      <vt:lpstr>Equity cntd</vt:lpstr>
      <vt:lpstr>PowerPoint 演示文稿</vt:lpstr>
      <vt:lpstr>Who are the Players?</vt:lpstr>
      <vt:lpstr>PowerPoint 演示文稿</vt:lpstr>
      <vt:lpstr>three core issues about scientific research</vt:lpstr>
      <vt:lpstr>PowerPoint 演示文稿</vt:lpstr>
      <vt:lpstr>WAY FORWARD </vt:lpstr>
      <vt:lpstr>WAY FORWARD cntd.</vt:lpstr>
      <vt:lpstr>PowerPoint 演示文稿</vt:lpstr>
      <vt:lpstr>PowerPoint 演示文稿</vt:lpstr>
      <vt:lpstr>Promoting Research Integrity</vt:lpstr>
      <vt:lpstr>Fostering research integrity globally</vt:lpstr>
      <vt:lpstr>PowerPoint 演示文稿</vt:lpstr>
      <vt:lpstr>References/ Further reading</vt:lpstr>
      <vt:lpstr>References/ Further reading</vt:lpstr>
      <vt:lpstr>References/ Further reading</vt:lpstr>
      <vt:lpstr>References/ Further reading</vt:lpstr>
      <vt:lpstr>References/ Further reading</vt:lpstr>
      <vt:lpstr>References/ Further reading</vt:lpstr>
      <vt:lpstr>References/ Further reading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ctru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Trial Process: Overview</dc:title>
  <dc:creator>John Naim</dc:creator>
  <cp:lastModifiedBy>DR MAFE</cp:lastModifiedBy>
  <cp:revision>63</cp:revision>
  <dcterms:created xsi:type="dcterms:W3CDTF">2006-02-01T12:25:00Z</dcterms:created>
  <dcterms:modified xsi:type="dcterms:W3CDTF">2025-04-28T09:02:28Z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C06F88A4C0A545F694616C8EF2915EFF_13</vt:lpwstr>
  </property>
  <property fmtid="{D5CDD505-2E9C-101B-9397-08002B2CF9AE}" pid="3" name="KSOProductBuildVer">
    <vt:lpwstr>1033-12.2.0.20795</vt:lpwstr>
  </property>
</Properties>
</file>