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7" r:id="rId3"/>
    <p:sldId id="257" r:id="rId4"/>
    <p:sldId id="258" r:id="rId5"/>
    <p:sldId id="289" r:id="rId6"/>
    <p:sldId id="259" r:id="rId7"/>
    <p:sldId id="290" r:id="rId8"/>
    <p:sldId id="260" r:id="rId9"/>
    <p:sldId id="261" r:id="rId10"/>
    <p:sldId id="262" r:id="rId11"/>
    <p:sldId id="263" r:id="rId12"/>
    <p:sldId id="264" r:id="rId13"/>
    <p:sldId id="266" r:id="rId14"/>
    <p:sldId id="268" r:id="rId15"/>
    <p:sldId id="265" r:id="rId16"/>
    <p:sldId id="288" r:id="rId17"/>
    <p:sldId id="267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79478" autoAdjust="0"/>
  </p:normalViewPr>
  <p:slideViewPr>
    <p:cSldViewPr snapToGrid="0">
      <p:cViewPr varScale="1">
        <p:scale>
          <a:sx n="101" d="100"/>
          <a:sy n="101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1C9A5-7C22-4A73-A718-D4915FF6343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88043-267E-436F-8FFD-ED96FA83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5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418FC5-EDB5-4DBB-ABB7-FD3BE2A375EB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47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B8C1BE-0DF6-4695-BB8E-64AF021232F8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50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83B0C1-2550-4FDE-B235-6F9B3495B7D7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8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C9319F-EF8A-43F3-A92C-588AD9CAF24B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75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88043-267E-436F-8FFD-ED96FA83D5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2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88043-267E-436F-8FFD-ED96FA83D5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1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97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74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81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7907-1480-48AD-B15E-AB1F6D70707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C9BCD-7039-4C80-8539-8C2240FA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2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Auditing Human Subjects Research Protocols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950" y="3886199"/>
            <a:ext cx="10820399" cy="21700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Sarah N. Archibald, PhD, MSL, MS, MDE, MA, CCEP, CRCMP</a:t>
            </a:r>
          </a:p>
          <a:p>
            <a:r>
              <a:rPr lang="en-US" dirty="0"/>
              <a:t>Executive Director, Human Research Protections Program (HRPP)</a:t>
            </a:r>
          </a:p>
          <a:p>
            <a:r>
              <a:rPr lang="en-US" dirty="0"/>
              <a:t>Office of Accountability &amp; Compliance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12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Conducting the Audit</a:t>
            </a:r>
            <a:endParaRPr lang="en-US" altLang="en-US" sz="4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9093" y="1690688"/>
            <a:ext cx="11642501" cy="474027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On-Site Audit Activities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Opening meeting procedures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Interview techniques for research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Observing research procedures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Subject chart reviews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verification processes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Facility and equipment inspection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Drug/device accountability (if applicable)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Privacy and confidentiality safeguards</a:t>
            </a:r>
          </a:p>
        </p:txBody>
      </p:sp>
    </p:spTree>
    <p:extLst>
      <p:ext uri="{BB962C8B-B14F-4D97-AF65-F5344CB8AC3E}">
        <p14:creationId xmlns:p14="http://schemas.microsoft.com/office/powerpoint/2010/main" val="3769369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Conducting the Audit</a:t>
            </a:r>
            <a:endParaRPr lang="en-US" alt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15155" y="1442435"/>
            <a:ext cx="11114468" cy="51107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Key Areas of Focus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Protocol adherence and deviations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Informed consent documentation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Eligibility criteria verification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Adverse event reporting and follow-up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integrity and source documentation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Regulatory binder maintenance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Subject privacy protections (HIPAA)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Investigational product management</a:t>
            </a:r>
          </a:p>
        </p:txBody>
      </p:sp>
    </p:spTree>
    <p:extLst>
      <p:ext uri="{BB962C8B-B14F-4D97-AF65-F5344CB8AC3E}">
        <p14:creationId xmlns:p14="http://schemas.microsoft.com/office/powerpoint/2010/main" val="165221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Post-Audit Activities</a:t>
            </a:r>
            <a:endParaRPr lang="en-US" alt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15155" y="1690688"/>
            <a:ext cx="11153104" cy="4486275"/>
          </a:xfrm>
        </p:spPr>
        <p:txBody>
          <a:bodyPr/>
          <a:lstStyle/>
          <a:p>
            <a:pPr>
              <a:buNone/>
            </a:pPr>
            <a:r>
              <a:rPr lang="en-US" b="1" dirty="0"/>
              <a:t>Reporting and Documentation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Exit interview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Classification of findings (critical, major, minor)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Writing clear, objective audit reports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Documentation standards and templates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1588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Post-Audit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b="1" dirty="0"/>
              <a:t>Corrective and Preventive Actions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Root cause analysis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CAPA development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Setting realistic timelines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Follow-up verification procedures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Root cause analysis techniques</a:t>
            </a:r>
          </a:p>
        </p:txBody>
      </p:sp>
    </p:spTree>
    <p:extLst>
      <p:ext uri="{BB962C8B-B14F-4D97-AF65-F5344CB8AC3E}">
        <p14:creationId xmlns:p14="http://schemas.microsoft.com/office/powerpoint/2010/main" val="4094786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Audit Findings and Prevention Strategies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A506341-F034-AFF7-0DB8-21647F0C1C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1749768"/>
            <a:ext cx="80772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57250"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Informed consent issues </a:t>
            </a:r>
          </a:p>
          <a:p>
            <a:pPr marL="857250"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Protocol deviations </a:t>
            </a:r>
          </a:p>
          <a:p>
            <a:pPr marL="857250"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Inadequate documentation </a:t>
            </a:r>
          </a:p>
          <a:p>
            <a:pPr marL="857250"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Reporting failures </a:t>
            </a:r>
          </a:p>
          <a:p>
            <a:pPr marL="857250"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integrity problems </a:t>
            </a:r>
          </a:p>
          <a:p>
            <a:pPr marL="857250"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Regulatory submission gaps </a:t>
            </a:r>
          </a:p>
          <a:p>
            <a:pPr marL="857250"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Staff training deficiencies </a:t>
            </a:r>
          </a:p>
        </p:txBody>
      </p:sp>
    </p:spTree>
    <p:extLst>
      <p:ext uri="{BB962C8B-B14F-4D97-AF65-F5344CB8AC3E}">
        <p14:creationId xmlns:p14="http://schemas.microsoft.com/office/powerpoint/2010/main" val="1493877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67821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Special Considerations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55" y="1610821"/>
            <a:ext cx="11346287" cy="483756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Vulnerable Populations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Additional protections for children, prisoners, pregnant women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Cognitively impaired participants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Economically or educationally disadvantaged subjects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294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Considerations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International 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Local regulations and cultural considerations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Reliance agreements and collaborative oversight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Translation and interpretation issues</a:t>
            </a:r>
          </a:p>
        </p:txBody>
      </p:sp>
    </p:spTree>
    <p:extLst>
      <p:ext uri="{BB962C8B-B14F-4D97-AF65-F5344CB8AC3E}">
        <p14:creationId xmlns:p14="http://schemas.microsoft.com/office/powerpoint/2010/main" val="2835144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Considerations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Emerging Areas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Digital health 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Social media recruitment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Genetic research and biobanking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Community-engaged research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20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umbnail Image Create a professional graphic for a PowerPoint slide with the word 'Questions' spelled correctly. Use a color scheme of yellow, black, and red. The design should be clean and modern, suitable for a business presentation.">
            <a:extLst>
              <a:ext uri="{FF2B5EF4-FFF2-40B4-BE49-F238E27FC236}">
                <a16:creationId xmlns:a16="http://schemas.microsoft.com/office/drawing/2014/main" id="{DEBCDAE6-39F4-EF70-C81A-CB0CEB454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15" y="1156784"/>
            <a:ext cx="4819069" cy="4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72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Foundations of Human Subjects Research Compliance</a:t>
            </a:r>
          </a:p>
          <a:p>
            <a:r>
              <a:rPr lang="en-US" dirty="0"/>
              <a:t>Special Oversight Mechanisms </a:t>
            </a:r>
          </a:p>
          <a:p>
            <a:r>
              <a:rPr lang="en-US" dirty="0"/>
              <a:t>Audit Trail and Documentation Requirements</a:t>
            </a:r>
          </a:p>
          <a:p>
            <a:r>
              <a:rPr lang="en-US" dirty="0"/>
              <a:t>Preparing for an Audit </a:t>
            </a:r>
          </a:p>
          <a:p>
            <a:r>
              <a:rPr lang="en-US" dirty="0"/>
              <a:t>Conducting the Audit</a:t>
            </a:r>
          </a:p>
          <a:p>
            <a:r>
              <a:rPr lang="en-US" dirty="0"/>
              <a:t>Post-Audit Activities</a:t>
            </a:r>
          </a:p>
          <a:p>
            <a:r>
              <a:rPr lang="en-US" dirty="0"/>
              <a:t>Common Audit Findings and Prevention Strategies </a:t>
            </a:r>
          </a:p>
          <a:p>
            <a:r>
              <a:rPr lang="en-US" dirty="0"/>
              <a:t>Special Considerations </a:t>
            </a:r>
          </a:p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27579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Foundations of Human Subjects Research Compliance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US Regulatory Framework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Belmont Report principles: Respect for persons, beneficence, justice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Common Rule (45 CFR 46)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FDA regulations (21 CFR 50, 56) for clinical investigations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International standards (International Council for Harmonization Good Clinical Practice (ICH-GCP), Declaration of Helsinki)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Institution-specific policies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4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174432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Foundations of Human Subjects Research Compliance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b="1" dirty="0"/>
              <a:t>Types of Protocol Reviews and Oversight in the 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Full board review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Expedited review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Exempt determination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Continuing review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Protocol amendments and modifications</a:t>
            </a:r>
          </a:p>
        </p:txBody>
      </p:sp>
    </p:spTree>
    <p:extLst>
      <p:ext uri="{BB962C8B-B14F-4D97-AF65-F5344CB8AC3E}">
        <p14:creationId xmlns:p14="http://schemas.microsoft.com/office/powerpoint/2010/main" val="172455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5CC8F-BF4F-EDBF-1E79-ABF8D4D7B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006476"/>
            <a:ext cx="10363200" cy="984249"/>
          </a:xfrm>
        </p:spPr>
        <p:txBody>
          <a:bodyPr/>
          <a:lstStyle/>
          <a:p>
            <a:r>
              <a:rPr lang="en-US" dirty="0"/>
              <a:t>Special Oversight Mechanisms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ECD9D8A-7B23-29AA-65E2-45415714BA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962149" y="2009893"/>
            <a:ext cx="865822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Safety Monitoring Boards (DSMBs) for multi-site trials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Medical monitoring for high-risk interventions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Scientific review committees for methodological assessment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Institutional Biosafety Committee (IBC) for biological agents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Radiation Safety Committee for research using radiation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Conflict of Interest Committee reviews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Community advisory boards for community-engaged research </a:t>
            </a:r>
          </a:p>
        </p:txBody>
      </p:sp>
    </p:spTree>
    <p:extLst>
      <p:ext uri="{BB962C8B-B14F-4D97-AF65-F5344CB8AC3E}">
        <p14:creationId xmlns:p14="http://schemas.microsoft.com/office/powerpoint/2010/main" val="384570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Audit Trail and Documentation Requirements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6EF6D45-A818-524C-5389-0BEEA4B9AD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2385855"/>
            <a:ext cx="1155156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Protocol version control and distribution system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>
                <a:latin typeface="Arial" panose="020B0604020202020204" pitchFamily="34" charset="0"/>
              </a:rPr>
              <a:t>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omprehensive regulatory binder maintenance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Electronic systems validation for compliant record-keeping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Documentation retention periods (minimum 3 years post-completion)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Signature and delegation logs with training verification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Communication records with IRB and sponsors </a:t>
            </a:r>
          </a:p>
        </p:txBody>
      </p:sp>
    </p:spTree>
    <p:extLst>
      <p:ext uri="{BB962C8B-B14F-4D97-AF65-F5344CB8AC3E}">
        <p14:creationId xmlns:p14="http://schemas.microsoft.com/office/powerpoint/2010/main" val="188046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2AFCD-7694-9123-1235-10FCE4FA5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47F45-DF8B-C2FF-0DFF-B769260E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Preparing for an Audit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C8984-1AE0-860E-BE77-7A85EF00A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Audit Types and Purposes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For-cause vs. routine audits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Internal vs. external audits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Sponsor-initiated audits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Regulatory agency inspections (FDA, OHRP)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15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an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Pre-Audit Preparation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Establishing an audit schedule and notification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Creating audit checklists and tools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Defining scope and methodology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Identifying audit team members and roles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Document collection and organization</a:t>
            </a:r>
          </a:p>
        </p:txBody>
      </p:sp>
    </p:spTree>
    <p:extLst>
      <p:ext uri="{BB962C8B-B14F-4D97-AF65-F5344CB8AC3E}">
        <p14:creationId xmlns:p14="http://schemas.microsoft.com/office/powerpoint/2010/main" val="3360875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Conducting the Audit</a:t>
            </a:r>
            <a:endParaRPr lang="en-US" alt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70456" y="1981201"/>
            <a:ext cx="1161674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Document Review Phase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Protocol and amendments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IRB application and approval documentation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Informed consent forms and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Subject recruitment materials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collection instruments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Investigator qualifications and training records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Financial conflict of interest disclosures</a:t>
            </a:r>
            <a:endParaRPr lang="en-US" altLang="en-US" sz="3200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41985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-UMB-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Theme1-UMB-2017</Template>
  <TotalTime>8489</TotalTime>
  <Words>564</Words>
  <Application>Microsoft Office PowerPoint</Application>
  <PresentationFormat>Widescreen</PresentationFormat>
  <Paragraphs>131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Theme1-UMB-2017</vt:lpstr>
      <vt:lpstr>Auditing Human Subjects Research Protocols</vt:lpstr>
      <vt:lpstr>Overview</vt:lpstr>
      <vt:lpstr>Foundations of Human Subjects Research Compliance </vt:lpstr>
      <vt:lpstr>Foundations of Human Subjects Research Compliance </vt:lpstr>
      <vt:lpstr>Special Oversight Mechanisms</vt:lpstr>
      <vt:lpstr>Audit Trail and Documentation Requirements</vt:lpstr>
      <vt:lpstr>Preparing for an Audit</vt:lpstr>
      <vt:lpstr>Preparing for an Audit</vt:lpstr>
      <vt:lpstr>Conducting the Audit</vt:lpstr>
      <vt:lpstr>Conducting the Audit</vt:lpstr>
      <vt:lpstr>Conducting the Audit</vt:lpstr>
      <vt:lpstr>Post-Audit Activities</vt:lpstr>
      <vt:lpstr>Post-Audit Activities</vt:lpstr>
      <vt:lpstr>Common Audit Findings and Prevention Strategies</vt:lpstr>
      <vt:lpstr>Special Considerations </vt:lpstr>
      <vt:lpstr>Special Considerations </vt:lpstr>
      <vt:lpstr>Special Considerations </vt:lpstr>
      <vt:lpstr>PowerPoint Presentation</vt:lpstr>
    </vt:vector>
  </TitlesOfParts>
  <Company>University of Maryland School of Nursing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Rowe, Jessica</dc:creator>
  <cp:lastModifiedBy>Archibald, Sarah</cp:lastModifiedBy>
  <cp:revision>30</cp:revision>
  <dcterms:created xsi:type="dcterms:W3CDTF">2018-11-26T18:38:07Z</dcterms:created>
  <dcterms:modified xsi:type="dcterms:W3CDTF">2025-04-28T14:40:24Z</dcterms:modified>
</cp:coreProperties>
</file>