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Lst>
  <p:sldIdLst>
    <p:sldId id="256" r:id="rId2"/>
    <p:sldId id="257" r:id="rId3"/>
    <p:sldId id="258" r:id="rId4"/>
    <p:sldId id="259" r:id="rId5"/>
    <p:sldId id="260" r:id="rId6"/>
    <p:sldId id="264" r:id="rId7"/>
    <p:sldId id="261" r:id="rId8"/>
    <p:sldId id="262" r:id="rId9"/>
    <p:sldId id="263"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145705598" r:id="rId39"/>
    <p:sldId id="2145705596" r:id="rId40"/>
    <p:sldId id="2145705599" r:id="rId41"/>
    <p:sldId id="2145705587"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944D5F-F6A3-47B0-8FA5-CDD279527764}" v="38" dt="2025-04-28T23:32:27.2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43" autoAdjust="0"/>
    <p:restoredTop sz="94660"/>
  </p:normalViewPr>
  <p:slideViewPr>
    <p:cSldViewPr snapToGrid="0">
      <p:cViewPr varScale="1">
        <p:scale>
          <a:sx n="76" d="100"/>
          <a:sy n="76" d="100"/>
        </p:scale>
        <p:origin x="62" y="10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niabasiukpong@yahoo.com" userId="8615f03d57c690da" providerId="LiveId" clId="{36944D5F-F6A3-47B0-8FA5-CDD279527764}"/>
    <pc:docChg chg="undo custSel modSld">
      <pc:chgData name="iniabasiukpong@yahoo.com" userId="8615f03d57c690da" providerId="LiveId" clId="{36944D5F-F6A3-47B0-8FA5-CDD279527764}" dt="2025-04-28T23:33:13.518" v="41" actId="26606"/>
      <pc:docMkLst>
        <pc:docMk/>
      </pc:docMkLst>
      <pc:sldChg chg="addSp modSp">
        <pc:chgData name="iniabasiukpong@yahoo.com" userId="8615f03d57c690da" providerId="LiveId" clId="{36944D5F-F6A3-47B0-8FA5-CDD279527764}" dt="2025-04-28T23:30:55.100" v="0"/>
        <pc:sldMkLst>
          <pc:docMk/>
          <pc:sldMk cId="942698005" sldId="257"/>
        </pc:sldMkLst>
        <pc:picChg chg="add mod">
          <ac:chgData name="iniabasiukpong@yahoo.com" userId="8615f03d57c690da" providerId="LiveId" clId="{36944D5F-F6A3-47B0-8FA5-CDD279527764}" dt="2025-04-28T23:30:55.100" v="0"/>
          <ac:picMkLst>
            <pc:docMk/>
            <pc:sldMk cId="942698005" sldId="257"/>
            <ac:picMk id="4" creationId="{82545ED2-732C-5F36-03C7-A96E68109E6A}"/>
          </ac:picMkLst>
        </pc:picChg>
      </pc:sldChg>
      <pc:sldChg chg="addSp modSp">
        <pc:chgData name="iniabasiukpong@yahoo.com" userId="8615f03d57c690da" providerId="LiveId" clId="{36944D5F-F6A3-47B0-8FA5-CDD279527764}" dt="2025-04-28T23:30:58.520" v="1"/>
        <pc:sldMkLst>
          <pc:docMk/>
          <pc:sldMk cId="2564113907" sldId="258"/>
        </pc:sldMkLst>
        <pc:picChg chg="add mod">
          <ac:chgData name="iniabasiukpong@yahoo.com" userId="8615f03d57c690da" providerId="LiveId" clId="{36944D5F-F6A3-47B0-8FA5-CDD279527764}" dt="2025-04-28T23:30:58.520" v="1"/>
          <ac:picMkLst>
            <pc:docMk/>
            <pc:sldMk cId="2564113907" sldId="258"/>
            <ac:picMk id="4" creationId="{2323CB7C-7D58-9BFF-E950-83488F7C247B}"/>
          </ac:picMkLst>
        </pc:picChg>
      </pc:sldChg>
      <pc:sldChg chg="addSp modSp">
        <pc:chgData name="iniabasiukpong@yahoo.com" userId="8615f03d57c690da" providerId="LiveId" clId="{36944D5F-F6A3-47B0-8FA5-CDD279527764}" dt="2025-04-28T23:31:00.365" v="2"/>
        <pc:sldMkLst>
          <pc:docMk/>
          <pc:sldMk cId="2510089173" sldId="259"/>
        </pc:sldMkLst>
        <pc:picChg chg="add mod">
          <ac:chgData name="iniabasiukpong@yahoo.com" userId="8615f03d57c690da" providerId="LiveId" clId="{36944D5F-F6A3-47B0-8FA5-CDD279527764}" dt="2025-04-28T23:31:00.365" v="2"/>
          <ac:picMkLst>
            <pc:docMk/>
            <pc:sldMk cId="2510089173" sldId="259"/>
            <ac:picMk id="4" creationId="{B16B6CC6-63C3-67F2-C923-7F43D3DFC3D9}"/>
          </ac:picMkLst>
        </pc:picChg>
      </pc:sldChg>
      <pc:sldChg chg="addSp modSp">
        <pc:chgData name="iniabasiukpong@yahoo.com" userId="8615f03d57c690da" providerId="LiveId" clId="{36944D5F-F6A3-47B0-8FA5-CDD279527764}" dt="2025-04-28T23:31:01.927" v="3"/>
        <pc:sldMkLst>
          <pc:docMk/>
          <pc:sldMk cId="67892608" sldId="260"/>
        </pc:sldMkLst>
        <pc:picChg chg="add mod">
          <ac:chgData name="iniabasiukpong@yahoo.com" userId="8615f03d57c690da" providerId="LiveId" clId="{36944D5F-F6A3-47B0-8FA5-CDD279527764}" dt="2025-04-28T23:31:01.927" v="3"/>
          <ac:picMkLst>
            <pc:docMk/>
            <pc:sldMk cId="67892608" sldId="260"/>
            <ac:picMk id="4" creationId="{E3A6B69C-C324-93F6-6F49-31598F6CC5A5}"/>
          </ac:picMkLst>
        </pc:picChg>
      </pc:sldChg>
      <pc:sldChg chg="addSp modSp">
        <pc:chgData name="iniabasiukpong@yahoo.com" userId="8615f03d57c690da" providerId="LiveId" clId="{36944D5F-F6A3-47B0-8FA5-CDD279527764}" dt="2025-04-28T23:31:05.099" v="5"/>
        <pc:sldMkLst>
          <pc:docMk/>
          <pc:sldMk cId="932491082" sldId="261"/>
        </pc:sldMkLst>
        <pc:picChg chg="add mod">
          <ac:chgData name="iniabasiukpong@yahoo.com" userId="8615f03d57c690da" providerId="LiveId" clId="{36944D5F-F6A3-47B0-8FA5-CDD279527764}" dt="2025-04-28T23:31:05.099" v="5"/>
          <ac:picMkLst>
            <pc:docMk/>
            <pc:sldMk cId="932491082" sldId="261"/>
            <ac:picMk id="4" creationId="{1418FEE2-A888-9764-E451-C0C2529C2085}"/>
          </ac:picMkLst>
        </pc:picChg>
      </pc:sldChg>
      <pc:sldChg chg="addSp modSp">
        <pc:chgData name="iniabasiukpong@yahoo.com" userId="8615f03d57c690da" providerId="LiveId" clId="{36944D5F-F6A3-47B0-8FA5-CDD279527764}" dt="2025-04-28T23:31:07.568" v="6"/>
        <pc:sldMkLst>
          <pc:docMk/>
          <pc:sldMk cId="3085242145" sldId="262"/>
        </pc:sldMkLst>
        <pc:picChg chg="add mod">
          <ac:chgData name="iniabasiukpong@yahoo.com" userId="8615f03d57c690da" providerId="LiveId" clId="{36944D5F-F6A3-47B0-8FA5-CDD279527764}" dt="2025-04-28T23:31:07.568" v="6"/>
          <ac:picMkLst>
            <pc:docMk/>
            <pc:sldMk cId="3085242145" sldId="262"/>
            <ac:picMk id="4" creationId="{63608D8C-654A-4654-149D-0EDB06FF134E}"/>
          </ac:picMkLst>
        </pc:picChg>
      </pc:sldChg>
      <pc:sldChg chg="addSp modSp">
        <pc:chgData name="iniabasiukpong@yahoo.com" userId="8615f03d57c690da" providerId="LiveId" clId="{36944D5F-F6A3-47B0-8FA5-CDD279527764}" dt="2025-04-28T23:31:09.568" v="7"/>
        <pc:sldMkLst>
          <pc:docMk/>
          <pc:sldMk cId="3994067181" sldId="263"/>
        </pc:sldMkLst>
        <pc:picChg chg="add mod">
          <ac:chgData name="iniabasiukpong@yahoo.com" userId="8615f03d57c690da" providerId="LiveId" clId="{36944D5F-F6A3-47B0-8FA5-CDD279527764}" dt="2025-04-28T23:31:09.568" v="7"/>
          <ac:picMkLst>
            <pc:docMk/>
            <pc:sldMk cId="3994067181" sldId="263"/>
            <ac:picMk id="4" creationId="{109036BC-28CE-D8BE-58A7-D854C1BA7D4E}"/>
          </ac:picMkLst>
        </pc:picChg>
      </pc:sldChg>
      <pc:sldChg chg="addSp modSp">
        <pc:chgData name="iniabasiukpong@yahoo.com" userId="8615f03d57c690da" providerId="LiveId" clId="{36944D5F-F6A3-47B0-8FA5-CDD279527764}" dt="2025-04-28T23:31:03.505" v="4"/>
        <pc:sldMkLst>
          <pc:docMk/>
          <pc:sldMk cId="3643047775" sldId="264"/>
        </pc:sldMkLst>
        <pc:picChg chg="add mod">
          <ac:chgData name="iniabasiukpong@yahoo.com" userId="8615f03d57c690da" providerId="LiveId" clId="{36944D5F-F6A3-47B0-8FA5-CDD279527764}" dt="2025-04-28T23:31:03.505" v="4"/>
          <ac:picMkLst>
            <pc:docMk/>
            <pc:sldMk cId="3643047775" sldId="264"/>
            <ac:picMk id="6" creationId="{01ED94A8-71A8-37D3-E07D-243D95EE1601}"/>
          </ac:picMkLst>
        </pc:picChg>
      </pc:sldChg>
      <pc:sldChg chg="addSp modSp">
        <pc:chgData name="iniabasiukpong@yahoo.com" userId="8615f03d57c690da" providerId="LiveId" clId="{36944D5F-F6A3-47B0-8FA5-CDD279527764}" dt="2025-04-28T23:31:11.599" v="8"/>
        <pc:sldMkLst>
          <pc:docMk/>
          <pc:sldMk cId="1461031030" sldId="265"/>
        </pc:sldMkLst>
        <pc:picChg chg="add mod">
          <ac:chgData name="iniabasiukpong@yahoo.com" userId="8615f03d57c690da" providerId="LiveId" clId="{36944D5F-F6A3-47B0-8FA5-CDD279527764}" dt="2025-04-28T23:31:11.599" v="8"/>
          <ac:picMkLst>
            <pc:docMk/>
            <pc:sldMk cId="1461031030" sldId="265"/>
            <ac:picMk id="2" creationId="{57568E3E-5AD2-A55D-52EE-14060B821B1B}"/>
          </ac:picMkLst>
        </pc:picChg>
      </pc:sldChg>
      <pc:sldChg chg="addSp modSp">
        <pc:chgData name="iniabasiukpong@yahoo.com" userId="8615f03d57c690da" providerId="LiveId" clId="{36944D5F-F6A3-47B0-8FA5-CDD279527764}" dt="2025-04-28T23:31:14.005" v="9"/>
        <pc:sldMkLst>
          <pc:docMk/>
          <pc:sldMk cId="1703841027" sldId="266"/>
        </pc:sldMkLst>
        <pc:picChg chg="add mod">
          <ac:chgData name="iniabasiukpong@yahoo.com" userId="8615f03d57c690da" providerId="LiveId" clId="{36944D5F-F6A3-47B0-8FA5-CDD279527764}" dt="2025-04-28T23:31:14.005" v="9"/>
          <ac:picMkLst>
            <pc:docMk/>
            <pc:sldMk cId="1703841027" sldId="266"/>
            <ac:picMk id="6" creationId="{55D58391-3656-0F63-5DC6-6103D0257C38}"/>
          </ac:picMkLst>
        </pc:picChg>
      </pc:sldChg>
      <pc:sldChg chg="addSp modSp">
        <pc:chgData name="iniabasiukpong@yahoo.com" userId="8615f03d57c690da" providerId="LiveId" clId="{36944D5F-F6A3-47B0-8FA5-CDD279527764}" dt="2025-04-28T23:31:17.193" v="10"/>
        <pc:sldMkLst>
          <pc:docMk/>
          <pc:sldMk cId="1069440019" sldId="267"/>
        </pc:sldMkLst>
        <pc:picChg chg="add mod">
          <ac:chgData name="iniabasiukpong@yahoo.com" userId="8615f03d57c690da" providerId="LiveId" clId="{36944D5F-F6A3-47B0-8FA5-CDD279527764}" dt="2025-04-28T23:31:17.193" v="10"/>
          <ac:picMkLst>
            <pc:docMk/>
            <pc:sldMk cId="1069440019" sldId="267"/>
            <ac:picMk id="4" creationId="{4D5A03DB-6575-4F94-E98E-3789A8215BDF}"/>
          </ac:picMkLst>
        </pc:picChg>
      </pc:sldChg>
      <pc:sldChg chg="addSp modSp">
        <pc:chgData name="iniabasiukpong@yahoo.com" userId="8615f03d57c690da" providerId="LiveId" clId="{36944D5F-F6A3-47B0-8FA5-CDD279527764}" dt="2025-04-28T23:31:22.569" v="11"/>
        <pc:sldMkLst>
          <pc:docMk/>
          <pc:sldMk cId="3362837239" sldId="268"/>
        </pc:sldMkLst>
        <pc:picChg chg="add mod">
          <ac:chgData name="iniabasiukpong@yahoo.com" userId="8615f03d57c690da" providerId="LiveId" clId="{36944D5F-F6A3-47B0-8FA5-CDD279527764}" dt="2025-04-28T23:31:22.569" v="11"/>
          <ac:picMkLst>
            <pc:docMk/>
            <pc:sldMk cId="3362837239" sldId="268"/>
            <ac:picMk id="4" creationId="{66266B43-B056-9A2B-D3EF-2543F5C83F59}"/>
          </ac:picMkLst>
        </pc:picChg>
      </pc:sldChg>
      <pc:sldChg chg="addSp modSp">
        <pc:chgData name="iniabasiukpong@yahoo.com" userId="8615f03d57c690da" providerId="LiveId" clId="{36944D5F-F6A3-47B0-8FA5-CDD279527764}" dt="2025-04-28T23:31:25.131" v="12"/>
        <pc:sldMkLst>
          <pc:docMk/>
          <pc:sldMk cId="435902346" sldId="269"/>
        </pc:sldMkLst>
        <pc:picChg chg="add mod">
          <ac:chgData name="iniabasiukpong@yahoo.com" userId="8615f03d57c690da" providerId="LiveId" clId="{36944D5F-F6A3-47B0-8FA5-CDD279527764}" dt="2025-04-28T23:31:25.131" v="12"/>
          <ac:picMkLst>
            <pc:docMk/>
            <pc:sldMk cId="435902346" sldId="269"/>
            <ac:picMk id="4" creationId="{6DB16944-C393-0E4A-76A5-BB4B122D6785}"/>
          </ac:picMkLst>
        </pc:picChg>
      </pc:sldChg>
      <pc:sldChg chg="addSp modSp">
        <pc:chgData name="iniabasiukpong@yahoo.com" userId="8615f03d57c690da" providerId="LiveId" clId="{36944D5F-F6A3-47B0-8FA5-CDD279527764}" dt="2025-04-28T23:31:26.959" v="13"/>
        <pc:sldMkLst>
          <pc:docMk/>
          <pc:sldMk cId="2565754825" sldId="270"/>
        </pc:sldMkLst>
        <pc:picChg chg="add mod">
          <ac:chgData name="iniabasiukpong@yahoo.com" userId="8615f03d57c690da" providerId="LiveId" clId="{36944D5F-F6A3-47B0-8FA5-CDD279527764}" dt="2025-04-28T23:31:26.959" v="13"/>
          <ac:picMkLst>
            <pc:docMk/>
            <pc:sldMk cId="2565754825" sldId="270"/>
            <ac:picMk id="2" creationId="{F01CB63E-3FBE-16B4-E85F-672FCB51CECD}"/>
          </ac:picMkLst>
        </pc:picChg>
      </pc:sldChg>
      <pc:sldChg chg="addSp modSp">
        <pc:chgData name="iniabasiukpong@yahoo.com" userId="8615f03d57c690da" providerId="LiveId" clId="{36944D5F-F6A3-47B0-8FA5-CDD279527764}" dt="2025-04-28T23:31:28.537" v="14"/>
        <pc:sldMkLst>
          <pc:docMk/>
          <pc:sldMk cId="3543810814" sldId="271"/>
        </pc:sldMkLst>
        <pc:picChg chg="add mod">
          <ac:chgData name="iniabasiukpong@yahoo.com" userId="8615f03d57c690da" providerId="LiveId" clId="{36944D5F-F6A3-47B0-8FA5-CDD279527764}" dt="2025-04-28T23:31:28.537" v="14"/>
          <ac:picMkLst>
            <pc:docMk/>
            <pc:sldMk cId="3543810814" sldId="271"/>
            <ac:picMk id="6" creationId="{901355F3-43FA-3A45-5A4B-6AB8223225D4}"/>
          </ac:picMkLst>
        </pc:picChg>
      </pc:sldChg>
      <pc:sldChg chg="addSp modSp">
        <pc:chgData name="iniabasiukpong@yahoo.com" userId="8615f03d57c690da" providerId="LiveId" clId="{36944D5F-F6A3-47B0-8FA5-CDD279527764}" dt="2025-04-28T23:31:30.110" v="15"/>
        <pc:sldMkLst>
          <pc:docMk/>
          <pc:sldMk cId="642227956" sldId="272"/>
        </pc:sldMkLst>
        <pc:picChg chg="add mod">
          <ac:chgData name="iniabasiukpong@yahoo.com" userId="8615f03d57c690da" providerId="LiveId" clId="{36944D5F-F6A3-47B0-8FA5-CDD279527764}" dt="2025-04-28T23:31:30.110" v="15"/>
          <ac:picMkLst>
            <pc:docMk/>
            <pc:sldMk cId="642227956" sldId="272"/>
            <ac:picMk id="8" creationId="{1609BD90-BE2A-C9F5-3DDE-B288397B009F}"/>
          </ac:picMkLst>
        </pc:picChg>
      </pc:sldChg>
      <pc:sldChg chg="addSp modSp">
        <pc:chgData name="iniabasiukpong@yahoo.com" userId="8615f03d57c690da" providerId="LiveId" clId="{36944D5F-F6A3-47B0-8FA5-CDD279527764}" dt="2025-04-28T23:31:31.775" v="16"/>
        <pc:sldMkLst>
          <pc:docMk/>
          <pc:sldMk cId="1622291447" sldId="273"/>
        </pc:sldMkLst>
        <pc:picChg chg="add mod">
          <ac:chgData name="iniabasiukpong@yahoo.com" userId="8615f03d57c690da" providerId="LiveId" clId="{36944D5F-F6A3-47B0-8FA5-CDD279527764}" dt="2025-04-28T23:31:31.775" v="16"/>
          <ac:picMkLst>
            <pc:docMk/>
            <pc:sldMk cId="1622291447" sldId="273"/>
            <ac:picMk id="4" creationId="{1B22CDD2-090D-8CF3-D43C-64F4D5FB7170}"/>
          </ac:picMkLst>
        </pc:picChg>
      </pc:sldChg>
      <pc:sldChg chg="addSp modSp">
        <pc:chgData name="iniabasiukpong@yahoo.com" userId="8615f03d57c690da" providerId="LiveId" clId="{36944D5F-F6A3-47B0-8FA5-CDD279527764}" dt="2025-04-28T23:31:33.423" v="17"/>
        <pc:sldMkLst>
          <pc:docMk/>
          <pc:sldMk cId="4002316605" sldId="274"/>
        </pc:sldMkLst>
        <pc:picChg chg="add mod">
          <ac:chgData name="iniabasiukpong@yahoo.com" userId="8615f03d57c690da" providerId="LiveId" clId="{36944D5F-F6A3-47B0-8FA5-CDD279527764}" dt="2025-04-28T23:31:33.423" v="17"/>
          <ac:picMkLst>
            <pc:docMk/>
            <pc:sldMk cId="4002316605" sldId="274"/>
            <ac:picMk id="4" creationId="{DB4757C3-7850-6F6B-AD9F-474DC62DA3E6}"/>
          </ac:picMkLst>
        </pc:picChg>
      </pc:sldChg>
      <pc:sldChg chg="addSp modSp">
        <pc:chgData name="iniabasiukpong@yahoo.com" userId="8615f03d57c690da" providerId="LiveId" clId="{36944D5F-F6A3-47B0-8FA5-CDD279527764}" dt="2025-04-28T23:31:38.941" v="18"/>
        <pc:sldMkLst>
          <pc:docMk/>
          <pc:sldMk cId="1765284291" sldId="275"/>
        </pc:sldMkLst>
        <pc:picChg chg="add mod">
          <ac:chgData name="iniabasiukpong@yahoo.com" userId="8615f03d57c690da" providerId="LiveId" clId="{36944D5F-F6A3-47B0-8FA5-CDD279527764}" dt="2025-04-28T23:31:38.941" v="18"/>
          <ac:picMkLst>
            <pc:docMk/>
            <pc:sldMk cId="1765284291" sldId="275"/>
            <ac:picMk id="2" creationId="{E3440BB5-E50E-870F-4190-8639E3741D97}"/>
          </ac:picMkLst>
        </pc:picChg>
      </pc:sldChg>
      <pc:sldChg chg="addSp modSp">
        <pc:chgData name="iniabasiukpong@yahoo.com" userId="8615f03d57c690da" providerId="LiveId" clId="{36944D5F-F6A3-47B0-8FA5-CDD279527764}" dt="2025-04-28T23:31:40.690" v="19"/>
        <pc:sldMkLst>
          <pc:docMk/>
          <pc:sldMk cId="2715285341" sldId="276"/>
        </pc:sldMkLst>
        <pc:picChg chg="add mod">
          <ac:chgData name="iniabasiukpong@yahoo.com" userId="8615f03d57c690da" providerId="LiveId" clId="{36944D5F-F6A3-47B0-8FA5-CDD279527764}" dt="2025-04-28T23:31:40.690" v="19"/>
          <ac:picMkLst>
            <pc:docMk/>
            <pc:sldMk cId="2715285341" sldId="276"/>
            <ac:picMk id="6" creationId="{C0EF85AB-72F2-D5C3-37B1-A009221D4F84}"/>
          </ac:picMkLst>
        </pc:picChg>
      </pc:sldChg>
      <pc:sldChg chg="addSp modSp">
        <pc:chgData name="iniabasiukpong@yahoo.com" userId="8615f03d57c690da" providerId="LiveId" clId="{36944D5F-F6A3-47B0-8FA5-CDD279527764}" dt="2025-04-28T23:31:42.335" v="20"/>
        <pc:sldMkLst>
          <pc:docMk/>
          <pc:sldMk cId="1011720025" sldId="277"/>
        </pc:sldMkLst>
        <pc:picChg chg="add mod">
          <ac:chgData name="iniabasiukpong@yahoo.com" userId="8615f03d57c690da" providerId="LiveId" clId="{36944D5F-F6A3-47B0-8FA5-CDD279527764}" dt="2025-04-28T23:31:42.335" v="20"/>
          <ac:picMkLst>
            <pc:docMk/>
            <pc:sldMk cId="1011720025" sldId="277"/>
            <ac:picMk id="4" creationId="{E4E2A4AD-DE51-5B08-EA7A-E8ACDF56A9BE}"/>
          </ac:picMkLst>
        </pc:picChg>
      </pc:sldChg>
      <pc:sldChg chg="addSp modSp">
        <pc:chgData name="iniabasiukpong@yahoo.com" userId="8615f03d57c690da" providerId="LiveId" clId="{36944D5F-F6A3-47B0-8FA5-CDD279527764}" dt="2025-04-28T23:31:43.957" v="21"/>
        <pc:sldMkLst>
          <pc:docMk/>
          <pc:sldMk cId="3452883474" sldId="278"/>
        </pc:sldMkLst>
        <pc:picChg chg="add mod">
          <ac:chgData name="iniabasiukpong@yahoo.com" userId="8615f03d57c690da" providerId="LiveId" clId="{36944D5F-F6A3-47B0-8FA5-CDD279527764}" dt="2025-04-28T23:31:43.957" v="21"/>
          <ac:picMkLst>
            <pc:docMk/>
            <pc:sldMk cId="3452883474" sldId="278"/>
            <ac:picMk id="4" creationId="{A2D844D1-4F1B-E020-A340-A93CB02C7229}"/>
          </ac:picMkLst>
        </pc:picChg>
      </pc:sldChg>
      <pc:sldChg chg="addSp modSp">
        <pc:chgData name="iniabasiukpong@yahoo.com" userId="8615f03d57c690da" providerId="LiveId" clId="{36944D5F-F6A3-47B0-8FA5-CDD279527764}" dt="2025-04-28T23:31:45.573" v="22"/>
        <pc:sldMkLst>
          <pc:docMk/>
          <pc:sldMk cId="3753485204" sldId="279"/>
        </pc:sldMkLst>
        <pc:picChg chg="add mod">
          <ac:chgData name="iniabasiukpong@yahoo.com" userId="8615f03d57c690da" providerId="LiveId" clId="{36944D5F-F6A3-47B0-8FA5-CDD279527764}" dt="2025-04-28T23:31:45.573" v="22"/>
          <ac:picMkLst>
            <pc:docMk/>
            <pc:sldMk cId="3753485204" sldId="279"/>
            <ac:picMk id="4" creationId="{F9A54A31-09F3-0636-F2F7-1D0B5CE7CE28}"/>
          </ac:picMkLst>
        </pc:picChg>
      </pc:sldChg>
      <pc:sldChg chg="addSp modSp">
        <pc:chgData name="iniabasiukpong@yahoo.com" userId="8615f03d57c690da" providerId="LiveId" clId="{36944D5F-F6A3-47B0-8FA5-CDD279527764}" dt="2025-04-28T23:31:47.387" v="23"/>
        <pc:sldMkLst>
          <pc:docMk/>
          <pc:sldMk cId="3793382327" sldId="280"/>
        </pc:sldMkLst>
        <pc:picChg chg="add mod">
          <ac:chgData name="iniabasiukpong@yahoo.com" userId="8615f03d57c690da" providerId="LiveId" clId="{36944D5F-F6A3-47B0-8FA5-CDD279527764}" dt="2025-04-28T23:31:47.387" v="23"/>
          <ac:picMkLst>
            <pc:docMk/>
            <pc:sldMk cId="3793382327" sldId="280"/>
            <ac:picMk id="6" creationId="{55F434EA-D7CD-DF1D-EE94-1E1254B3CFF5}"/>
          </ac:picMkLst>
        </pc:picChg>
      </pc:sldChg>
      <pc:sldChg chg="addSp modSp">
        <pc:chgData name="iniabasiukpong@yahoo.com" userId="8615f03d57c690da" providerId="LiveId" clId="{36944D5F-F6A3-47B0-8FA5-CDD279527764}" dt="2025-04-28T23:31:49.287" v="24"/>
        <pc:sldMkLst>
          <pc:docMk/>
          <pc:sldMk cId="1403588014" sldId="281"/>
        </pc:sldMkLst>
        <pc:picChg chg="add mod">
          <ac:chgData name="iniabasiukpong@yahoo.com" userId="8615f03d57c690da" providerId="LiveId" clId="{36944D5F-F6A3-47B0-8FA5-CDD279527764}" dt="2025-04-28T23:31:49.287" v="24"/>
          <ac:picMkLst>
            <pc:docMk/>
            <pc:sldMk cId="1403588014" sldId="281"/>
            <ac:picMk id="6" creationId="{01F1E2F9-BB2F-4052-1CA6-A0C79C557C92}"/>
          </ac:picMkLst>
        </pc:picChg>
      </pc:sldChg>
      <pc:sldChg chg="addSp modSp">
        <pc:chgData name="iniabasiukpong@yahoo.com" userId="8615f03d57c690da" providerId="LiveId" clId="{36944D5F-F6A3-47B0-8FA5-CDD279527764}" dt="2025-04-28T23:31:51.754" v="25"/>
        <pc:sldMkLst>
          <pc:docMk/>
          <pc:sldMk cId="1327410604" sldId="282"/>
        </pc:sldMkLst>
        <pc:picChg chg="add mod">
          <ac:chgData name="iniabasiukpong@yahoo.com" userId="8615f03d57c690da" providerId="LiveId" clId="{36944D5F-F6A3-47B0-8FA5-CDD279527764}" dt="2025-04-28T23:31:51.754" v="25"/>
          <ac:picMkLst>
            <pc:docMk/>
            <pc:sldMk cId="1327410604" sldId="282"/>
            <ac:picMk id="4" creationId="{A62F21B8-FCF5-911D-A656-833E25ECAB5F}"/>
          </ac:picMkLst>
        </pc:picChg>
      </pc:sldChg>
      <pc:sldChg chg="addSp modSp">
        <pc:chgData name="iniabasiukpong@yahoo.com" userId="8615f03d57c690da" providerId="LiveId" clId="{36944D5F-F6A3-47B0-8FA5-CDD279527764}" dt="2025-04-28T23:31:55.539" v="26"/>
        <pc:sldMkLst>
          <pc:docMk/>
          <pc:sldMk cId="896793245" sldId="283"/>
        </pc:sldMkLst>
        <pc:picChg chg="add mod">
          <ac:chgData name="iniabasiukpong@yahoo.com" userId="8615f03d57c690da" providerId="LiveId" clId="{36944D5F-F6A3-47B0-8FA5-CDD279527764}" dt="2025-04-28T23:31:55.539" v="26"/>
          <ac:picMkLst>
            <pc:docMk/>
            <pc:sldMk cId="896793245" sldId="283"/>
            <ac:picMk id="4" creationId="{59BBFB65-12DE-AACA-5A2F-058C4584F7AA}"/>
          </ac:picMkLst>
        </pc:picChg>
      </pc:sldChg>
      <pc:sldChg chg="addSp modSp">
        <pc:chgData name="iniabasiukpong@yahoo.com" userId="8615f03d57c690da" providerId="LiveId" clId="{36944D5F-F6A3-47B0-8FA5-CDD279527764}" dt="2025-04-28T23:31:57.288" v="27"/>
        <pc:sldMkLst>
          <pc:docMk/>
          <pc:sldMk cId="3088708603" sldId="284"/>
        </pc:sldMkLst>
        <pc:picChg chg="add mod">
          <ac:chgData name="iniabasiukpong@yahoo.com" userId="8615f03d57c690da" providerId="LiveId" clId="{36944D5F-F6A3-47B0-8FA5-CDD279527764}" dt="2025-04-28T23:31:57.288" v="27"/>
          <ac:picMkLst>
            <pc:docMk/>
            <pc:sldMk cId="3088708603" sldId="284"/>
            <ac:picMk id="4" creationId="{E6098CA8-5555-045A-1451-1F965B5BCCBC}"/>
          </ac:picMkLst>
        </pc:picChg>
      </pc:sldChg>
      <pc:sldChg chg="addSp modSp">
        <pc:chgData name="iniabasiukpong@yahoo.com" userId="8615f03d57c690da" providerId="LiveId" clId="{36944D5F-F6A3-47B0-8FA5-CDD279527764}" dt="2025-04-28T23:32:00.015" v="28"/>
        <pc:sldMkLst>
          <pc:docMk/>
          <pc:sldMk cId="1239329553" sldId="285"/>
        </pc:sldMkLst>
        <pc:picChg chg="add mod">
          <ac:chgData name="iniabasiukpong@yahoo.com" userId="8615f03d57c690da" providerId="LiveId" clId="{36944D5F-F6A3-47B0-8FA5-CDD279527764}" dt="2025-04-28T23:32:00.015" v="28"/>
          <ac:picMkLst>
            <pc:docMk/>
            <pc:sldMk cId="1239329553" sldId="285"/>
            <ac:picMk id="4" creationId="{9B926A79-664A-9707-C536-118A97A8F486}"/>
          </ac:picMkLst>
        </pc:picChg>
      </pc:sldChg>
      <pc:sldChg chg="addSp modSp">
        <pc:chgData name="iniabasiukpong@yahoo.com" userId="8615f03d57c690da" providerId="LiveId" clId="{36944D5F-F6A3-47B0-8FA5-CDD279527764}" dt="2025-04-28T23:32:01.843" v="29"/>
        <pc:sldMkLst>
          <pc:docMk/>
          <pc:sldMk cId="2919053041" sldId="286"/>
        </pc:sldMkLst>
        <pc:picChg chg="add mod">
          <ac:chgData name="iniabasiukpong@yahoo.com" userId="8615f03d57c690da" providerId="LiveId" clId="{36944D5F-F6A3-47B0-8FA5-CDD279527764}" dt="2025-04-28T23:32:01.843" v="29"/>
          <ac:picMkLst>
            <pc:docMk/>
            <pc:sldMk cId="2919053041" sldId="286"/>
            <ac:picMk id="4" creationId="{BF44A89E-0343-CC16-E31A-8329EADE022E}"/>
          </ac:picMkLst>
        </pc:picChg>
      </pc:sldChg>
      <pc:sldChg chg="addSp modSp">
        <pc:chgData name="iniabasiukpong@yahoo.com" userId="8615f03d57c690da" providerId="LiveId" clId="{36944D5F-F6A3-47B0-8FA5-CDD279527764}" dt="2025-04-28T23:32:03.479" v="30"/>
        <pc:sldMkLst>
          <pc:docMk/>
          <pc:sldMk cId="2046477095" sldId="287"/>
        </pc:sldMkLst>
        <pc:picChg chg="add mod">
          <ac:chgData name="iniabasiukpong@yahoo.com" userId="8615f03d57c690da" providerId="LiveId" clId="{36944D5F-F6A3-47B0-8FA5-CDD279527764}" dt="2025-04-28T23:32:03.479" v="30"/>
          <ac:picMkLst>
            <pc:docMk/>
            <pc:sldMk cId="2046477095" sldId="287"/>
            <ac:picMk id="4" creationId="{44958DC0-FB46-2401-5C83-2DD925B5B116}"/>
          </ac:picMkLst>
        </pc:picChg>
      </pc:sldChg>
      <pc:sldChg chg="addSp modSp">
        <pc:chgData name="iniabasiukpong@yahoo.com" userId="8615f03d57c690da" providerId="LiveId" clId="{36944D5F-F6A3-47B0-8FA5-CDD279527764}" dt="2025-04-28T23:32:05.161" v="31"/>
        <pc:sldMkLst>
          <pc:docMk/>
          <pc:sldMk cId="1832688023" sldId="288"/>
        </pc:sldMkLst>
        <pc:picChg chg="add mod">
          <ac:chgData name="iniabasiukpong@yahoo.com" userId="8615f03d57c690da" providerId="LiveId" clId="{36944D5F-F6A3-47B0-8FA5-CDD279527764}" dt="2025-04-28T23:32:05.161" v="31"/>
          <ac:picMkLst>
            <pc:docMk/>
            <pc:sldMk cId="1832688023" sldId="288"/>
            <ac:picMk id="4" creationId="{754CBFE0-3441-7B35-8BCD-6038AD0BADBF}"/>
          </ac:picMkLst>
        </pc:picChg>
      </pc:sldChg>
      <pc:sldChg chg="addSp modSp">
        <pc:chgData name="iniabasiukpong@yahoo.com" userId="8615f03d57c690da" providerId="LiveId" clId="{36944D5F-F6A3-47B0-8FA5-CDD279527764}" dt="2025-04-28T23:32:07.443" v="32"/>
        <pc:sldMkLst>
          <pc:docMk/>
          <pc:sldMk cId="1192051481" sldId="289"/>
        </pc:sldMkLst>
        <pc:picChg chg="add mod">
          <ac:chgData name="iniabasiukpong@yahoo.com" userId="8615f03d57c690da" providerId="LiveId" clId="{36944D5F-F6A3-47B0-8FA5-CDD279527764}" dt="2025-04-28T23:32:07.443" v="32"/>
          <ac:picMkLst>
            <pc:docMk/>
            <pc:sldMk cId="1192051481" sldId="289"/>
            <ac:picMk id="4" creationId="{D09EB976-5CFE-CFD2-DC7B-BBC92E7B7F28}"/>
          </ac:picMkLst>
        </pc:picChg>
      </pc:sldChg>
      <pc:sldChg chg="addSp modSp">
        <pc:chgData name="iniabasiukpong@yahoo.com" userId="8615f03d57c690da" providerId="LiveId" clId="{36944D5F-F6A3-47B0-8FA5-CDD279527764}" dt="2025-04-28T23:32:10.772" v="33"/>
        <pc:sldMkLst>
          <pc:docMk/>
          <pc:sldMk cId="1540580841" sldId="290"/>
        </pc:sldMkLst>
        <pc:picChg chg="add mod">
          <ac:chgData name="iniabasiukpong@yahoo.com" userId="8615f03d57c690da" providerId="LiveId" clId="{36944D5F-F6A3-47B0-8FA5-CDD279527764}" dt="2025-04-28T23:32:10.772" v="33"/>
          <ac:picMkLst>
            <pc:docMk/>
            <pc:sldMk cId="1540580841" sldId="290"/>
            <ac:picMk id="4" creationId="{8BBA12B0-F3C5-1C0B-7850-E7ACAF079AE6}"/>
          </ac:picMkLst>
        </pc:picChg>
      </pc:sldChg>
      <pc:sldChg chg="addSp modSp">
        <pc:chgData name="iniabasiukpong@yahoo.com" userId="8615f03d57c690da" providerId="LiveId" clId="{36944D5F-F6A3-47B0-8FA5-CDD279527764}" dt="2025-04-28T23:32:12.889" v="34"/>
        <pc:sldMkLst>
          <pc:docMk/>
          <pc:sldMk cId="160052502" sldId="291"/>
        </pc:sldMkLst>
        <pc:picChg chg="add mod">
          <ac:chgData name="iniabasiukpong@yahoo.com" userId="8615f03d57c690da" providerId="LiveId" clId="{36944D5F-F6A3-47B0-8FA5-CDD279527764}" dt="2025-04-28T23:32:12.889" v="34"/>
          <ac:picMkLst>
            <pc:docMk/>
            <pc:sldMk cId="160052502" sldId="291"/>
            <ac:picMk id="4" creationId="{320A42D9-D790-5364-0C21-CD0A0F499777}"/>
          </ac:picMkLst>
        </pc:picChg>
      </pc:sldChg>
      <pc:sldChg chg="addSp modSp mod setBg">
        <pc:chgData name="iniabasiukpong@yahoo.com" userId="8615f03d57c690da" providerId="LiveId" clId="{36944D5F-F6A3-47B0-8FA5-CDD279527764}" dt="2025-04-28T23:33:07.955" v="40" actId="26606"/>
        <pc:sldMkLst>
          <pc:docMk/>
          <pc:sldMk cId="337819395" sldId="2145705596"/>
        </pc:sldMkLst>
        <pc:spChg chg="add">
          <ac:chgData name="iniabasiukpong@yahoo.com" userId="8615f03d57c690da" providerId="LiveId" clId="{36944D5F-F6A3-47B0-8FA5-CDD279527764}" dt="2025-04-28T23:33:07.955" v="40" actId="26606"/>
          <ac:spMkLst>
            <pc:docMk/>
            <pc:sldMk cId="337819395" sldId="2145705596"/>
            <ac:spMk id="8" creationId="{479833C7-FDE4-4657-B0B1-32BE833C2489}"/>
          </ac:spMkLst>
        </pc:spChg>
        <pc:spChg chg="add">
          <ac:chgData name="iniabasiukpong@yahoo.com" userId="8615f03d57c690da" providerId="LiveId" clId="{36944D5F-F6A3-47B0-8FA5-CDD279527764}" dt="2025-04-28T23:33:07.955" v="40" actId="26606"/>
          <ac:spMkLst>
            <pc:docMk/>
            <pc:sldMk cId="337819395" sldId="2145705596"/>
            <ac:spMk id="10" creationId="{0ABE7C0B-A2D9-4202-A524-532DA2E2D582}"/>
          </ac:spMkLst>
        </pc:spChg>
        <pc:picChg chg="add mod">
          <ac:chgData name="iniabasiukpong@yahoo.com" userId="8615f03d57c690da" providerId="LiveId" clId="{36944D5F-F6A3-47B0-8FA5-CDD279527764}" dt="2025-04-28T23:32:24.792" v="36"/>
          <ac:picMkLst>
            <pc:docMk/>
            <pc:sldMk cId="337819395" sldId="2145705596"/>
            <ac:picMk id="2" creationId="{1749ACB1-C593-529D-6782-767764310B0F}"/>
          </ac:picMkLst>
        </pc:picChg>
        <pc:picChg chg="mod">
          <ac:chgData name="iniabasiukpong@yahoo.com" userId="8615f03d57c690da" providerId="LiveId" clId="{36944D5F-F6A3-47B0-8FA5-CDD279527764}" dt="2025-04-28T23:33:07.955" v="40" actId="26606"/>
          <ac:picMkLst>
            <pc:docMk/>
            <pc:sldMk cId="337819395" sldId="2145705596"/>
            <ac:picMk id="3" creationId="{32F21FBB-12F5-896C-BCCB-4765FF8FC416}"/>
          </ac:picMkLst>
        </pc:picChg>
      </pc:sldChg>
      <pc:sldChg chg="addSp modSp">
        <pc:chgData name="iniabasiukpong@yahoo.com" userId="8615f03d57c690da" providerId="LiveId" clId="{36944D5F-F6A3-47B0-8FA5-CDD279527764}" dt="2025-04-28T23:32:22.636" v="35"/>
        <pc:sldMkLst>
          <pc:docMk/>
          <pc:sldMk cId="2303941036" sldId="2145705598"/>
        </pc:sldMkLst>
        <pc:picChg chg="add mod">
          <ac:chgData name="iniabasiukpong@yahoo.com" userId="8615f03d57c690da" providerId="LiveId" clId="{36944D5F-F6A3-47B0-8FA5-CDD279527764}" dt="2025-04-28T23:32:22.636" v="35"/>
          <ac:picMkLst>
            <pc:docMk/>
            <pc:sldMk cId="2303941036" sldId="2145705598"/>
            <ac:picMk id="2" creationId="{E37B7883-144F-A8AE-3C9F-F2F7EED477DD}"/>
          </ac:picMkLst>
        </pc:picChg>
      </pc:sldChg>
      <pc:sldChg chg="addSp delSp modSp mod setBg setClrOvrMap">
        <pc:chgData name="iniabasiukpong@yahoo.com" userId="8615f03d57c690da" providerId="LiveId" clId="{36944D5F-F6A3-47B0-8FA5-CDD279527764}" dt="2025-04-28T23:33:13.518" v="41" actId="26606"/>
        <pc:sldMkLst>
          <pc:docMk/>
          <pc:sldMk cId="2981984636" sldId="2145705599"/>
        </pc:sldMkLst>
        <pc:spChg chg="add">
          <ac:chgData name="iniabasiukpong@yahoo.com" userId="8615f03d57c690da" providerId="LiveId" clId="{36944D5F-F6A3-47B0-8FA5-CDD279527764}" dt="2025-04-28T23:33:13.518" v="41" actId="26606"/>
          <ac:spMkLst>
            <pc:docMk/>
            <pc:sldMk cId="2981984636" sldId="2145705599"/>
            <ac:spMk id="7" creationId="{B9C0E6AB-EAB6-41E0-9D49-369643E873A7}"/>
          </ac:spMkLst>
        </pc:spChg>
        <pc:spChg chg="add">
          <ac:chgData name="iniabasiukpong@yahoo.com" userId="8615f03d57c690da" providerId="LiveId" clId="{36944D5F-F6A3-47B0-8FA5-CDD279527764}" dt="2025-04-28T23:33:13.518" v="41" actId="26606"/>
          <ac:spMkLst>
            <pc:docMk/>
            <pc:sldMk cId="2981984636" sldId="2145705599"/>
            <ac:spMk id="8" creationId="{F78075BE-4130-4D6A-B0EB-6397ED5E5D97}"/>
          </ac:spMkLst>
        </pc:spChg>
        <pc:spChg chg="add del">
          <ac:chgData name="iniabasiukpong@yahoo.com" userId="8615f03d57c690da" providerId="LiveId" clId="{36944D5F-F6A3-47B0-8FA5-CDD279527764}" dt="2025-04-28T23:32:50.673" v="39" actId="26606"/>
          <ac:spMkLst>
            <pc:docMk/>
            <pc:sldMk cId="2981984636" sldId="2145705599"/>
            <ac:spMk id="10" creationId="{B9C0E6AB-EAB6-41E0-9D49-369643E873A7}"/>
          </ac:spMkLst>
        </pc:spChg>
        <pc:picChg chg="add mod">
          <ac:chgData name="iniabasiukpong@yahoo.com" userId="8615f03d57c690da" providerId="LiveId" clId="{36944D5F-F6A3-47B0-8FA5-CDD279527764}" dt="2025-04-28T23:32:27.214" v="37"/>
          <ac:picMkLst>
            <pc:docMk/>
            <pc:sldMk cId="2981984636" sldId="2145705599"/>
            <ac:picMk id="2" creationId="{A99AB4D5-C633-1187-3BCD-CEBE3528E383}"/>
          </ac:picMkLst>
        </pc:picChg>
        <pc:picChg chg="mod">
          <ac:chgData name="iniabasiukpong@yahoo.com" userId="8615f03d57c690da" providerId="LiveId" clId="{36944D5F-F6A3-47B0-8FA5-CDD279527764}" dt="2025-04-28T23:33:13.518" v="41" actId="26606"/>
          <ac:picMkLst>
            <pc:docMk/>
            <pc:sldMk cId="2981984636" sldId="2145705599"/>
            <ac:picMk id="5" creationId="{D219898B-FD82-4010-1B23-E679E738F9F2}"/>
          </ac:picMkLst>
        </pc:picChg>
        <pc:cxnChg chg="add del">
          <ac:chgData name="iniabasiukpong@yahoo.com" userId="8615f03d57c690da" providerId="LiveId" clId="{36944D5F-F6A3-47B0-8FA5-CDD279527764}" dt="2025-04-28T23:32:50.673" v="39" actId="26606"/>
          <ac:cxnSpMkLst>
            <pc:docMk/>
            <pc:sldMk cId="2981984636" sldId="2145705599"/>
            <ac:cxnSpMk id="12" creationId="{1A1FADC9-A0F4-4689-9608-959F3C23DD87}"/>
          </ac:cxnSpMkLst>
        </pc:cxnChg>
        <pc:cxnChg chg="add del">
          <ac:chgData name="iniabasiukpong@yahoo.com" userId="8615f03d57c690da" providerId="LiveId" clId="{36944D5F-F6A3-47B0-8FA5-CDD279527764}" dt="2025-04-28T23:32:50.673" v="39" actId="26606"/>
          <ac:cxnSpMkLst>
            <pc:docMk/>
            <pc:sldMk cId="2981984636" sldId="2145705599"/>
            <ac:cxnSpMk id="14" creationId="{8ED41C16-52CF-47AA-A5C9-95D10CB80DEE}"/>
          </ac:cxnSpMkLst>
        </pc:cxn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DE6C8-AB1D-4204-BC9C-3366B0BF0435}"/>
              </a:ext>
            </a:extLst>
          </p:cNvPr>
          <p:cNvSpPr>
            <a:spLocks noGrp="1"/>
          </p:cNvSpPr>
          <p:nvPr>
            <p:ph type="ctrTitle"/>
          </p:nvPr>
        </p:nvSpPr>
        <p:spPr>
          <a:xfrm>
            <a:off x="704088" y="889820"/>
            <a:ext cx="9989574" cy="3598606"/>
          </a:xfrm>
        </p:spPr>
        <p:txBody>
          <a:bodyPr anchor="t">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A7B9009-EE50-4EE5-B6EB-CD6EC83D3FA3}"/>
              </a:ext>
            </a:extLst>
          </p:cNvPr>
          <p:cNvSpPr>
            <a:spLocks noGrp="1"/>
          </p:cNvSpPr>
          <p:nvPr>
            <p:ph type="subTitle" idx="1"/>
          </p:nvPr>
        </p:nvSpPr>
        <p:spPr>
          <a:xfrm>
            <a:off x="704088" y="4488426"/>
            <a:ext cx="6991776" cy="1302774"/>
          </a:xfrm>
        </p:spPr>
        <p:txBody>
          <a:bodyPr anchor="b">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99C8667E-058A-436F-B8EA-5B3A99D43D09}"/>
              </a:ext>
            </a:extLst>
          </p:cNvPr>
          <p:cNvSpPr>
            <a:spLocks noGrp="1"/>
          </p:cNvSpPr>
          <p:nvPr>
            <p:ph type="dt" sz="half" idx="10"/>
          </p:nvPr>
        </p:nvSpPr>
        <p:spPr/>
        <p:txBody>
          <a:bodyPr/>
          <a:lstStyle/>
          <a:p>
            <a:fld id="{D1D1EADE-8E88-4C7C-8AC5-FB148DE4940E}" type="datetime1">
              <a:rPr lang="en-US" smtClean="0"/>
              <a:t>4/28/2025</a:t>
            </a:fld>
            <a:endParaRPr lang="en-US"/>
          </a:p>
        </p:txBody>
      </p:sp>
      <p:sp>
        <p:nvSpPr>
          <p:cNvPr id="5" name="Footer Placeholder 4">
            <a:extLst>
              <a:ext uri="{FF2B5EF4-FFF2-40B4-BE49-F238E27FC236}">
                <a16:creationId xmlns:a16="http://schemas.microsoft.com/office/drawing/2014/main" id="{52680305-1AD7-482D-BFFD-6CDB83AB39A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E5762A1-52E9-402D-B65E-DF193E44CE83}"/>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6731852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359C1-C098-4BF4-A55D-782F4E606B8A}"/>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3D343C7E-1E8B-4D38-9B81-1AA2A8978E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8A70B00-53AE-4D3F-91BE-A8D789ED9864}"/>
              </a:ext>
            </a:extLst>
          </p:cNvPr>
          <p:cNvSpPr>
            <a:spLocks noGrp="1"/>
          </p:cNvSpPr>
          <p:nvPr>
            <p:ph type="dt" sz="half" idx="10"/>
          </p:nvPr>
        </p:nvSpPr>
        <p:spPr/>
        <p:txBody>
          <a:bodyPr/>
          <a:lstStyle/>
          <a:p>
            <a:fld id="{EC3C8B9C-477D-492A-96AD-1FC2CC997A73}" type="datetime1">
              <a:rPr lang="en-US" smtClean="0"/>
              <a:t>4/28/2025</a:t>
            </a:fld>
            <a:endParaRPr lang="en-US"/>
          </a:p>
        </p:txBody>
      </p:sp>
      <p:sp>
        <p:nvSpPr>
          <p:cNvPr id="5" name="Footer Placeholder 4">
            <a:extLst>
              <a:ext uri="{FF2B5EF4-FFF2-40B4-BE49-F238E27FC236}">
                <a16:creationId xmlns:a16="http://schemas.microsoft.com/office/drawing/2014/main" id="{06647FC7-8124-4F70-A849-B6BCC5189CC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47CEBE4-50DC-47DB-B699-CCC024336C9F}"/>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427912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418279-D3B8-4C6A-AB74-9DE377771270}"/>
              </a:ext>
            </a:extLst>
          </p:cNvPr>
          <p:cNvSpPr>
            <a:spLocks noGrp="1"/>
          </p:cNvSpPr>
          <p:nvPr>
            <p:ph type="title" orient="vert"/>
          </p:nvPr>
        </p:nvSpPr>
        <p:spPr>
          <a:xfrm>
            <a:off x="9242322" y="997974"/>
            <a:ext cx="2349043" cy="498495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E28F733C-9309-4197-BACA-207CDC8935C9}"/>
              </a:ext>
            </a:extLst>
          </p:cNvPr>
          <p:cNvSpPr>
            <a:spLocks noGrp="1"/>
          </p:cNvSpPr>
          <p:nvPr>
            <p:ph type="body" orient="vert" idx="1"/>
          </p:nvPr>
        </p:nvSpPr>
        <p:spPr>
          <a:xfrm>
            <a:off x="768927" y="997973"/>
            <a:ext cx="8473395" cy="498495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6ACD4D0-5BE6-412D-B08B-5DFFD593513E}"/>
              </a:ext>
            </a:extLst>
          </p:cNvPr>
          <p:cNvSpPr>
            <a:spLocks noGrp="1"/>
          </p:cNvSpPr>
          <p:nvPr>
            <p:ph type="dt" sz="half" idx="10"/>
          </p:nvPr>
        </p:nvSpPr>
        <p:spPr/>
        <p:txBody>
          <a:bodyPr/>
          <a:lstStyle/>
          <a:p>
            <a:fld id="{42D3AED5-E26D-4E29-B1B3-7847B6779594}" type="datetime1">
              <a:rPr lang="en-US" smtClean="0"/>
              <a:t>4/28/2025</a:t>
            </a:fld>
            <a:endParaRPr lang="en-US"/>
          </a:p>
        </p:txBody>
      </p:sp>
      <p:sp>
        <p:nvSpPr>
          <p:cNvPr id="5" name="Footer Placeholder 4">
            <a:extLst>
              <a:ext uri="{FF2B5EF4-FFF2-40B4-BE49-F238E27FC236}">
                <a16:creationId xmlns:a16="http://schemas.microsoft.com/office/drawing/2014/main" id="{55021651-B786-4A39-A10F-F5231D0A2C5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4504D2D-9379-40DE-9F45-3004BE54F16B}"/>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15912652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E5E8593C-FA55-41F1-BDFB-BA70E0A6CA07}" type="datetime1">
              <a:rPr lang="en-US" smtClean="0"/>
              <a:t>4/28/2025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909671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87CA6-BFD9-4CB1-8892-F6B062E82445}"/>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0CDA8C3-9C0C-4E52-9A62-E4DB159E6B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CC3EC35-E02F-41FF-9232-F90692A902FC}"/>
              </a:ext>
            </a:extLst>
          </p:cNvPr>
          <p:cNvSpPr>
            <a:spLocks noGrp="1"/>
          </p:cNvSpPr>
          <p:nvPr>
            <p:ph type="dt" sz="half" idx="10"/>
          </p:nvPr>
        </p:nvSpPr>
        <p:spPr/>
        <p:txBody>
          <a:bodyPr/>
          <a:lstStyle/>
          <a:p>
            <a:fld id="{157B6794-849E-4626-908B-D15793550EFB}" type="datetime1">
              <a:rPr lang="en-US" smtClean="0"/>
              <a:t>4/28/2025</a:t>
            </a:fld>
            <a:endParaRPr lang="en-US"/>
          </a:p>
        </p:txBody>
      </p:sp>
      <p:sp>
        <p:nvSpPr>
          <p:cNvPr id="5" name="Footer Placeholder 4">
            <a:extLst>
              <a:ext uri="{FF2B5EF4-FFF2-40B4-BE49-F238E27FC236}">
                <a16:creationId xmlns:a16="http://schemas.microsoft.com/office/drawing/2014/main" id="{39D13D38-5DF1-443B-8A12-71E834FDC6A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25E644A-4A37-4757-9809-5B035E2874E6}"/>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3379475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6578B-CD85-4BF1-A729-E8E8079B595F}"/>
              </a:ext>
            </a:extLst>
          </p:cNvPr>
          <p:cNvSpPr>
            <a:spLocks noGrp="1"/>
          </p:cNvSpPr>
          <p:nvPr>
            <p:ph type="title"/>
          </p:nvPr>
        </p:nvSpPr>
        <p:spPr>
          <a:xfrm>
            <a:off x="715383" y="1709738"/>
            <a:ext cx="10632067" cy="2852737"/>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58448C1-C13F-4826-8347-EEB00A6643D6}"/>
              </a:ext>
            </a:extLst>
          </p:cNvPr>
          <p:cNvSpPr>
            <a:spLocks noGrp="1"/>
          </p:cNvSpPr>
          <p:nvPr>
            <p:ph type="body" idx="1"/>
          </p:nvPr>
        </p:nvSpPr>
        <p:spPr>
          <a:xfrm>
            <a:off x="715383" y="4589463"/>
            <a:ext cx="10632067"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06546A-957F-4C4D-9744-1177AD258E10}"/>
              </a:ext>
            </a:extLst>
          </p:cNvPr>
          <p:cNvSpPr>
            <a:spLocks noGrp="1"/>
          </p:cNvSpPr>
          <p:nvPr>
            <p:ph type="dt" sz="half" idx="10"/>
          </p:nvPr>
        </p:nvSpPr>
        <p:spPr/>
        <p:txBody>
          <a:bodyPr/>
          <a:lstStyle/>
          <a:p>
            <a:fld id="{63DB64E7-5594-42A3-ADBF-E95A7ACEAD64}" type="datetime1">
              <a:rPr lang="en-US" smtClean="0"/>
              <a:t>4/28/2025</a:t>
            </a:fld>
            <a:endParaRPr lang="en-US"/>
          </a:p>
        </p:txBody>
      </p:sp>
      <p:sp>
        <p:nvSpPr>
          <p:cNvPr id="5" name="Footer Placeholder 4">
            <a:extLst>
              <a:ext uri="{FF2B5EF4-FFF2-40B4-BE49-F238E27FC236}">
                <a16:creationId xmlns:a16="http://schemas.microsoft.com/office/drawing/2014/main" id="{B1DB149C-CC63-4E3A-A83D-EF637EB5197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DB94775-7982-41EC-B584-D51224D38F77}"/>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1288037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E4BD8-507D-48E4-A624-F16A741C3609}"/>
              </a:ext>
            </a:extLst>
          </p:cNvPr>
          <p:cNvSpPr>
            <a:spLocks noGrp="1"/>
          </p:cNvSpPr>
          <p:nvPr>
            <p:ph type="title"/>
          </p:nvPr>
        </p:nvSpPr>
        <p:spPr>
          <a:xfrm>
            <a:off x="700635" y="914400"/>
            <a:ext cx="10691265" cy="1307592"/>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10A07E4-3A39-457C-A059-7DFB6039D947}"/>
              </a:ext>
            </a:extLst>
          </p:cNvPr>
          <p:cNvSpPr>
            <a:spLocks noGrp="1"/>
          </p:cNvSpPr>
          <p:nvPr>
            <p:ph sz="half" idx="1"/>
          </p:nvPr>
        </p:nvSpPr>
        <p:spPr>
          <a:xfrm>
            <a:off x="704088" y="2221992"/>
            <a:ext cx="5212080" cy="37398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B141E17-47CE-4A78-B0FA-0E9786DA67C5}"/>
              </a:ext>
            </a:extLst>
          </p:cNvPr>
          <p:cNvSpPr>
            <a:spLocks noGrp="1"/>
          </p:cNvSpPr>
          <p:nvPr>
            <p:ph sz="half" idx="2"/>
          </p:nvPr>
        </p:nvSpPr>
        <p:spPr>
          <a:xfrm>
            <a:off x="6181344" y="2221992"/>
            <a:ext cx="5212080" cy="37398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9F02C13-D3ED-4044-9716-F29D79A184C9}"/>
              </a:ext>
            </a:extLst>
          </p:cNvPr>
          <p:cNvSpPr>
            <a:spLocks noGrp="1"/>
          </p:cNvSpPr>
          <p:nvPr>
            <p:ph type="dt" sz="half" idx="10"/>
          </p:nvPr>
        </p:nvSpPr>
        <p:spPr/>
        <p:txBody>
          <a:bodyPr/>
          <a:lstStyle/>
          <a:p>
            <a:fld id="{18462B0B-D248-4FFB-8695-AD7FA4B1284A}" type="datetime1">
              <a:rPr lang="en-US" smtClean="0"/>
              <a:t>4/28/2025</a:t>
            </a:fld>
            <a:endParaRPr lang="en-US"/>
          </a:p>
        </p:txBody>
      </p:sp>
      <p:sp>
        <p:nvSpPr>
          <p:cNvPr id="6" name="Footer Placeholder 5">
            <a:extLst>
              <a:ext uri="{FF2B5EF4-FFF2-40B4-BE49-F238E27FC236}">
                <a16:creationId xmlns:a16="http://schemas.microsoft.com/office/drawing/2014/main" id="{8AF334AD-FB29-4355-B5CF-85E61B4F340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A5AA154-790C-4774-9C21-8C543E733F26}"/>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1264675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7DD35-7673-4F88-86B0-634883B5E345}"/>
              </a:ext>
            </a:extLst>
          </p:cNvPr>
          <p:cNvSpPr>
            <a:spLocks noGrp="1"/>
          </p:cNvSpPr>
          <p:nvPr>
            <p:ph type="title"/>
          </p:nvPr>
        </p:nvSpPr>
        <p:spPr>
          <a:xfrm>
            <a:off x="704087" y="929147"/>
            <a:ext cx="10689336" cy="798451"/>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EC820D7-3E0B-47C6-A583-C4C839C5AF03}"/>
              </a:ext>
            </a:extLst>
          </p:cNvPr>
          <p:cNvSpPr>
            <a:spLocks noGrp="1"/>
          </p:cNvSpPr>
          <p:nvPr>
            <p:ph type="body" idx="1"/>
          </p:nvPr>
        </p:nvSpPr>
        <p:spPr>
          <a:xfrm>
            <a:off x="704088" y="1756538"/>
            <a:ext cx="5212080"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839A7B-97D5-400F-B802-A0FF28FE9F15}"/>
              </a:ext>
            </a:extLst>
          </p:cNvPr>
          <p:cNvSpPr>
            <a:spLocks noGrp="1"/>
          </p:cNvSpPr>
          <p:nvPr>
            <p:ph sz="half" idx="2"/>
          </p:nvPr>
        </p:nvSpPr>
        <p:spPr>
          <a:xfrm>
            <a:off x="704088" y="2442702"/>
            <a:ext cx="5212080" cy="35191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2E0ECA2-DBF1-4681-9DFA-93AFD1B371DB}"/>
              </a:ext>
            </a:extLst>
          </p:cNvPr>
          <p:cNvSpPr>
            <a:spLocks noGrp="1"/>
          </p:cNvSpPr>
          <p:nvPr>
            <p:ph type="body" sz="quarter" idx="3"/>
          </p:nvPr>
        </p:nvSpPr>
        <p:spPr>
          <a:xfrm>
            <a:off x="6181344" y="1756538"/>
            <a:ext cx="5212080"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0EBBBB-517F-4ED7-9E51-CF0F7590B4D4}"/>
              </a:ext>
            </a:extLst>
          </p:cNvPr>
          <p:cNvSpPr>
            <a:spLocks noGrp="1"/>
          </p:cNvSpPr>
          <p:nvPr>
            <p:ph sz="quarter" idx="4"/>
          </p:nvPr>
        </p:nvSpPr>
        <p:spPr>
          <a:xfrm>
            <a:off x="6181344" y="2442702"/>
            <a:ext cx="5212080" cy="35191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511B5C7-1E37-478F-B4B0-C7202FFE41B9}"/>
              </a:ext>
            </a:extLst>
          </p:cNvPr>
          <p:cNvSpPr>
            <a:spLocks noGrp="1"/>
          </p:cNvSpPr>
          <p:nvPr>
            <p:ph type="dt" sz="half" idx="10"/>
          </p:nvPr>
        </p:nvSpPr>
        <p:spPr/>
        <p:txBody>
          <a:bodyPr/>
          <a:lstStyle/>
          <a:p>
            <a:fld id="{D0378EFB-9159-4510-B73F-4F0409ADE937}" type="datetime1">
              <a:rPr lang="en-US" smtClean="0"/>
              <a:t>4/28/2025</a:t>
            </a:fld>
            <a:endParaRPr lang="en-US"/>
          </a:p>
        </p:txBody>
      </p:sp>
      <p:sp>
        <p:nvSpPr>
          <p:cNvPr id="8" name="Footer Placeholder 7">
            <a:extLst>
              <a:ext uri="{FF2B5EF4-FFF2-40B4-BE49-F238E27FC236}">
                <a16:creationId xmlns:a16="http://schemas.microsoft.com/office/drawing/2014/main" id="{9153F7EF-507C-4CB3-86C5-8B34FFFC1D8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8E3DEA6-E4EB-4C2A-8B4F-55EC965B6219}"/>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3943202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32964-A933-4B98-A141-A4B316DAFA9F}"/>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5D684C9D-23DA-42B0-9DD3-7592F72E8DC9}"/>
              </a:ext>
            </a:extLst>
          </p:cNvPr>
          <p:cNvSpPr>
            <a:spLocks noGrp="1"/>
          </p:cNvSpPr>
          <p:nvPr>
            <p:ph type="dt" sz="half" idx="10"/>
          </p:nvPr>
        </p:nvSpPr>
        <p:spPr/>
        <p:txBody>
          <a:bodyPr/>
          <a:lstStyle/>
          <a:p>
            <a:fld id="{89BC9412-2452-4BED-A324-9D8C115361AD}" type="datetime1">
              <a:rPr lang="en-US" smtClean="0"/>
              <a:t>4/28/2025</a:t>
            </a:fld>
            <a:endParaRPr lang="en-US"/>
          </a:p>
        </p:txBody>
      </p:sp>
      <p:sp>
        <p:nvSpPr>
          <p:cNvPr id="4" name="Footer Placeholder 3">
            <a:extLst>
              <a:ext uri="{FF2B5EF4-FFF2-40B4-BE49-F238E27FC236}">
                <a16:creationId xmlns:a16="http://schemas.microsoft.com/office/drawing/2014/main" id="{68BF8F05-876F-49D8-AE30-5BB2A91ECD5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53D20DA-9260-4577-BB51-789570A243AF}"/>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29011546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2C1F24-E0A1-45A7-8EF5-92CD9799341C}"/>
              </a:ext>
            </a:extLst>
          </p:cNvPr>
          <p:cNvSpPr>
            <a:spLocks noGrp="1"/>
          </p:cNvSpPr>
          <p:nvPr>
            <p:ph type="dt" sz="half" idx="10"/>
          </p:nvPr>
        </p:nvSpPr>
        <p:spPr/>
        <p:txBody>
          <a:bodyPr/>
          <a:lstStyle/>
          <a:p>
            <a:fld id="{F5318F62-D251-40E8-A23C-F4CFE9FEAB41}" type="datetime1">
              <a:rPr lang="en-US" smtClean="0"/>
              <a:t>4/28/2025</a:t>
            </a:fld>
            <a:endParaRPr lang="en-US"/>
          </a:p>
        </p:txBody>
      </p:sp>
      <p:sp>
        <p:nvSpPr>
          <p:cNvPr id="3" name="Footer Placeholder 2">
            <a:extLst>
              <a:ext uri="{FF2B5EF4-FFF2-40B4-BE49-F238E27FC236}">
                <a16:creationId xmlns:a16="http://schemas.microsoft.com/office/drawing/2014/main" id="{3E021C19-210E-46B0-9036-5D8AECC9260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A880FEF-487E-44DF-8615-DF2210419602}"/>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33561856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568EE-74C8-43A6-90BC-2DDD965CF64A}"/>
              </a:ext>
            </a:extLst>
          </p:cNvPr>
          <p:cNvSpPr>
            <a:spLocks noGrp="1"/>
          </p:cNvSpPr>
          <p:nvPr>
            <p:ph type="title"/>
          </p:nvPr>
        </p:nvSpPr>
        <p:spPr>
          <a:xfrm>
            <a:off x="704088" y="1069848"/>
            <a:ext cx="4093599" cy="1316736"/>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71C35AC-CAE3-48CF-A3E4-A075C9FDD71B}"/>
              </a:ext>
            </a:extLst>
          </p:cNvPr>
          <p:cNvSpPr>
            <a:spLocks noGrp="1"/>
          </p:cNvSpPr>
          <p:nvPr>
            <p:ph idx="1"/>
          </p:nvPr>
        </p:nvSpPr>
        <p:spPr>
          <a:xfrm>
            <a:off x="5183188" y="1069848"/>
            <a:ext cx="6172200" cy="47912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D9D03EA-5FAD-4609-A2B8-624E426847E3}"/>
              </a:ext>
            </a:extLst>
          </p:cNvPr>
          <p:cNvSpPr>
            <a:spLocks noGrp="1"/>
          </p:cNvSpPr>
          <p:nvPr>
            <p:ph type="body" sz="half" idx="2"/>
          </p:nvPr>
        </p:nvSpPr>
        <p:spPr>
          <a:xfrm>
            <a:off x="704088" y="2551176"/>
            <a:ext cx="4093599" cy="331927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58D2EA-2191-4216-B64D-067BDFE12375}"/>
              </a:ext>
            </a:extLst>
          </p:cNvPr>
          <p:cNvSpPr>
            <a:spLocks noGrp="1"/>
          </p:cNvSpPr>
          <p:nvPr>
            <p:ph type="dt" sz="half" idx="10"/>
          </p:nvPr>
        </p:nvSpPr>
        <p:spPr/>
        <p:txBody>
          <a:bodyPr/>
          <a:lstStyle/>
          <a:p>
            <a:fld id="{44F76144-149E-4874-93A5-554A0357CF82}" type="datetime1">
              <a:rPr lang="en-US" smtClean="0"/>
              <a:t>4/28/2025</a:t>
            </a:fld>
            <a:endParaRPr lang="en-US"/>
          </a:p>
        </p:txBody>
      </p:sp>
      <p:sp>
        <p:nvSpPr>
          <p:cNvPr id="6" name="Footer Placeholder 5">
            <a:extLst>
              <a:ext uri="{FF2B5EF4-FFF2-40B4-BE49-F238E27FC236}">
                <a16:creationId xmlns:a16="http://schemas.microsoft.com/office/drawing/2014/main" id="{78042128-DAB4-481C-BEE6-3523E8E88BA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E50E382-C500-4A4C-A7C6-43860383AB91}"/>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3028976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FE98B-EACF-4251-A8AF-0D9EDD17C664}"/>
              </a:ext>
            </a:extLst>
          </p:cNvPr>
          <p:cNvSpPr>
            <a:spLocks noGrp="1"/>
          </p:cNvSpPr>
          <p:nvPr>
            <p:ph type="title"/>
          </p:nvPr>
        </p:nvSpPr>
        <p:spPr>
          <a:xfrm>
            <a:off x="704088" y="1066800"/>
            <a:ext cx="4103431" cy="1317523"/>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3905F473-761A-4002-AF70-9FF878D0139E}"/>
              </a:ext>
            </a:extLst>
          </p:cNvPr>
          <p:cNvSpPr>
            <a:spLocks noGrp="1"/>
          </p:cNvSpPr>
          <p:nvPr>
            <p:ph type="pic" idx="1"/>
          </p:nvPr>
        </p:nvSpPr>
        <p:spPr>
          <a:xfrm>
            <a:off x="5183188" y="1066800"/>
            <a:ext cx="6172200" cy="4794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FA0C2E6A-F834-4540-BB00-E13CB45DC362}"/>
              </a:ext>
            </a:extLst>
          </p:cNvPr>
          <p:cNvSpPr>
            <a:spLocks noGrp="1"/>
          </p:cNvSpPr>
          <p:nvPr>
            <p:ph type="body" sz="half" idx="2"/>
          </p:nvPr>
        </p:nvSpPr>
        <p:spPr>
          <a:xfrm>
            <a:off x="704088" y="2552700"/>
            <a:ext cx="4103431" cy="33162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C38EAB-AD63-415C-B263-BA1D8FBE3CB0}"/>
              </a:ext>
            </a:extLst>
          </p:cNvPr>
          <p:cNvSpPr>
            <a:spLocks noGrp="1"/>
          </p:cNvSpPr>
          <p:nvPr>
            <p:ph type="dt" sz="half" idx="10"/>
          </p:nvPr>
        </p:nvSpPr>
        <p:spPr/>
        <p:txBody>
          <a:bodyPr/>
          <a:lstStyle/>
          <a:p>
            <a:fld id="{50BA65D8-0540-4835-AE5C-25D29DBA01BE}" type="datetime1">
              <a:rPr lang="en-US" smtClean="0"/>
              <a:t>4/28/2025</a:t>
            </a:fld>
            <a:endParaRPr lang="en-US"/>
          </a:p>
        </p:txBody>
      </p:sp>
      <p:sp>
        <p:nvSpPr>
          <p:cNvPr id="6" name="Footer Placeholder 5">
            <a:extLst>
              <a:ext uri="{FF2B5EF4-FFF2-40B4-BE49-F238E27FC236}">
                <a16:creationId xmlns:a16="http://schemas.microsoft.com/office/drawing/2014/main" id="{422E5541-B6DE-45E8-BCFE-0DFC4F57407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BB78D45-289B-46AF-8CB9-E6150BEA17ED}"/>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38062519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A362AC-B59F-4AC7-B279-57DDD5336BCA}"/>
              </a:ext>
            </a:extLst>
          </p:cNvPr>
          <p:cNvSpPr>
            <a:spLocks noGrp="1"/>
          </p:cNvSpPr>
          <p:nvPr>
            <p:ph type="title"/>
          </p:nvPr>
        </p:nvSpPr>
        <p:spPr>
          <a:xfrm>
            <a:off x="700635" y="914400"/>
            <a:ext cx="10691265" cy="130759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E6042DB-75BD-4EC1-B6D9-8A72EF940CAA}"/>
              </a:ext>
            </a:extLst>
          </p:cNvPr>
          <p:cNvSpPr>
            <a:spLocks noGrp="1"/>
          </p:cNvSpPr>
          <p:nvPr>
            <p:ph type="body" idx="1"/>
          </p:nvPr>
        </p:nvSpPr>
        <p:spPr>
          <a:xfrm>
            <a:off x="700635" y="2221992"/>
            <a:ext cx="10691265" cy="37398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1DD1378-7C96-4079-B44C-3D86B4657596}"/>
              </a:ext>
            </a:extLst>
          </p:cNvPr>
          <p:cNvSpPr>
            <a:spLocks noGrp="1"/>
          </p:cNvSpPr>
          <p:nvPr>
            <p:ph type="dt" sz="half" idx="2"/>
          </p:nvPr>
        </p:nvSpPr>
        <p:spPr>
          <a:xfrm>
            <a:off x="8369448" y="6356350"/>
            <a:ext cx="2549564" cy="365125"/>
          </a:xfrm>
          <a:prstGeom prst="rect">
            <a:avLst/>
          </a:prstGeom>
        </p:spPr>
        <p:txBody>
          <a:bodyPr vert="horz" lIns="91440" tIns="45720" rIns="91440" bIns="45720" rtlCol="0" anchor="ctr"/>
          <a:lstStyle>
            <a:lvl1pPr algn="r">
              <a:defRPr sz="1050">
                <a:solidFill>
                  <a:schemeClr val="tx1"/>
                </a:solidFill>
                <a:latin typeface="+mj-lt"/>
              </a:defRPr>
            </a:lvl1pPr>
          </a:lstStyle>
          <a:p>
            <a:fld id="{E31BA835-12AC-4E8F-955A-EA3F4DE2791F}" type="datetime1">
              <a:rPr lang="en-US" smtClean="0"/>
              <a:t>4/28/2025</a:t>
            </a:fld>
            <a:endParaRPr lang="en-US"/>
          </a:p>
        </p:txBody>
      </p:sp>
      <p:sp>
        <p:nvSpPr>
          <p:cNvPr id="5" name="Footer Placeholder 4">
            <a:extLst>
              <a:ext uri="{FF2B5EF4-FFF2-40B4-BE49-F238E27FC236}">
                <a16:creationId xmlns:a16="http://schemas.microsoft.com/office/drawing/2014/main" id="{D19B6B78-577F-43F5-BAEE-BF72484C9850}"/>
              </a:ext>
            </a:extLst>
          </p:cNvPr>
          <p:cNvSpPr>
            <a:spLocks noGrp="1"/>
          </p:cNvSpPr>
          <p:nvPr>
            <p:ph type="ftr" sz="quarter" idx="3"/>
          </p:nvPr>
        </p:nvSpPr>
        <p:spPr>
          <a:xfrm>
            <a:off x="704088" y="6356350"/>
            <a:ext cx="4539727" cy="365125"/>
          </a:xfrm>
          <a:prstGeom prst="rect">
            <a:avLst/>
          </a:prstGeom>
        </p:spPr>
        <p:txBody>
          <a:bodyPr vert="horz" lIns="91440" tIns="45720" rIns="91440" bIns="45720" rtlCol="0" anchor="ctr"/>
          <a:lstStyle>
            <a:lvl1pPr algn="l">
              <a:defRPr sz="1050">
                <a:solidFill>
                  <a:schemeClr val="tx1"/>
                </a:solidFill>
                <a:latin typeface="+mj-lt"/>
              </a:defRPr>
            </a:lvl1pPr>
          </a:lstStyle>
          <a:p>
            <a:endParaRPr lang="en-US" dirty="0"/>
          </a:p>
        </p:txBody>
      </p:sp>
      <p:sp>
        <p:nvSpPr>
          <p:cNvPr id="6" name="Slide Number Placeholder 5">
            <a:extLst>
              <a:ext uri="{FF2B5EF4-FFF2-40B4-BE49-F238E27FC236}">
                <a16:creationId xmlns:a16="http://schemas.microsoft.com/office/drawing/2014/main" id="{A8CC75B8-AF8F-4D8A-9B3D-D1951A64BADB}"/>
              </a:ext>
            </a:extLst>
          </p:cNvPr>
          <p:cNvSpPr>
            <a:spLocks noGrp="1"/>
          </p:cNvSpPr>
          <p:nvPr>
            <p:ph type="sldNum" sz="quarter" idx="4"/>
          </p:nvPr>
        </p:nvSpPr>
        <p:spPr>
          <a:xfrm>
            <a:off x="10919012" y="6356350"/>
            <a:ext cx="672354" cy="365125"/>
          </a:xfrm>
          <a:prstGeom prst="rect">
            <a:avLst/>
          </a:prstGeom>
        </p:spPr>
        <p:txBody>
          <a:bodyPr vert="horz" lIns="91440" tIns="45720" rIns="91440" bIns="45720" rtlCol="0" anchor="ctr"/>
          <a:lstStyle>
            <a:lvl1pPr algn="r">
              <a:defRPr sz="1800">
                <a:solidFill>
                  <a:schemeClr val="tx1"/>
                </a:solidFill>
              </a:defRPr>
            </a:lvl1pPr>
          </a:lstStyle>
          <a:p>
            <a:fld id="{87E7843D-FF13-4365-9478-9625B70A2705}" type="slidenum">
              <a:rPr lang="en-US" smtClean="0"/>
              <a:t>‹#›</a:t>
            </a:fld>
            <a:endParaRPr lang="en-US"/>
          </a:p>
        </p:txBody>
      </p:sp>
      <p:cxnSp>
        <p:nvCxnSpPr>
          <p:cNvPr id="7" name="Straight Connector 6">
            <a:extLst>
              <a:ext uri="{FF2B5EF4-FFF2-40B4-BE49-F238E27FC236}">
                <a16:creationId xmlns:a16="http://schemas.microsoft.com/office/drawing/2014/main" id="{F64F9B95-9045-48D2-B9F3-2927E98F54AA}"/>
              </a:ext>
            </a:extLst>
          </p:cNvPr>
          <p:cNvCxnSpPr>
            <a:cxnSpLocks/>
          </p:cNvCxnSpPr>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85AA86F-6A4D-4BCB-A045-D992CDC2959B}"/>
              </a:ext>
            </a:extLst>
          </p:cNvPr>
          <p:cNvCxnSpPr>
            <a:cxnSpLocks/>
          </p:cNvCxnSpPr>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2765764"/>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2" r:id="rId6"/>
    <p:sldLayoutId id="2147483688" r:id="rId7"/>
    <p:sldLayoutId id="2147483689" r:id="rId8"/>
    <p:sldLayoutId id="2147483690" r:id="rId9"/>
    <p:sldLayoutId id="2147483691" r:id="rId10"/>
    <p:sldLayoutId id="2147483693" r:id="rId11"/>
    <p:sldLayoutId id="2147483700" r:id="rId12"/>
  </p:sldLayoutIdLst>
  <p:hf sldNum="0" hdr="0" ftr="0" dt="0"/>
  <p:txStyles>
    <p:titleStyle>
      <a:lvl1pPr algn="l" defTabSz="914400" rtl="0" eaLnBrk="1" latinLnBrk="0" hangingPunct="1">
        <a:lnSpc>
          <a:spcPct val="100000"/>
        </a:lnSpc>
        <a:spcBef>
          <a:spcPct val="0"/>
        </a:spcBef>
        <a:buNone/>
        <a:defRPr sz="4000" kern="1200" cap="all" spc="30" baseline="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ww.google.com/url?sa=i&amp;url=https%3A%2F%2Fwww.premiumtimesng.com%2Fnews%2Ftop-news%2F630415-fee-hike-nigerian-university-students-protest-despite-reduction-announcement.html&amp;psig=AOvVaw3rk2R_Ff23l6zo61rm-9_O&amp;ust=1745312862506000&amp;source=images&amp;cd=vfe&amp;opi=89978449&amp;ved=0CBEQjRxqFwoTCLCh05zj6IwDFQAAAAAdAAAAABAE" TargetMode="Externa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0B98925-0550-1AFB-C1DC-02792400FB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sto MT"/>
              <a:ea typeface="+mn-ea"/>
              <a:cs typeface="+mn-cs"/>
            </a:endParaRPr>
          </a:p>
        </p:txBody>
      </p:sp>
      <p:pic>
        <p:nvPicPr>
          <p:cNvPr id="16" name="Picture 15" descr="Neon laser lights aligned to form a triangle">
            <a:extLst>
              <a:ext uri="{FF2B5EF4-FFF2-40B4-BE49-F238E27FC236}">
                <a16:creationId xmlns:a16="http://schemas.microsoft.com/office/drawing/2014/main" id="{4B75AD8B-EB0A-BB5E-7AD5-1E8A8B33362F}"/>
              </a:ext>
            </a:extLst>
          </p:cNvPr>
          <p:cNvPicPr>
            <a:picLocks noChangeAspect="1"/>
          </p:cNvPicPr>
          <p:nvPr/>
        </p:nvPicPr>
        <p:blipFill>
          <a:blip r:embed="rId2"/>
          <a:srcRect t="1672" r="4085" b="12004"/>
          <a:stretch/>
        </p:blipFill>
        <p:spPr>
          <a:xfrm>
            <a:off x="20" y="10"/>
            <a:ext cx="12191979" cy="6857990"/>
          </a:xfrm>
          <a:prstGeom prst="rect">
            <a:avLst/>
          </a:prstGeom>
        </p:spPr>
      </p:pic>
      <p:sp>
        <p:nvSpPr>
          <p:cNvPr id="17" name="Rectangle 16">
            <a:extLst>
              <a:ext uri="{FF2B5EF4-FFF2-40B4-BE49-F238E27FC236}">
                <a16:creationId xmlns:a16="http://schemas.microsoft.com/office/drawing/2014/main" id="{0CCA9273-E74E-A306-1F74-BEF9EDA305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12192000" cy="2462170"/>
          </a:xfrm>
          <a:prstGeom prst="rect">
            <a:avLst/>
          </a:prstGeom>
          <a:gradFill>
            <a:gsLst>
              <a:gs pos="0">
                <a:schemeClr val="bg1">
                  <a:alpha val="0"/>
                </a:schemeClr>
              </a:gs>
              <a:gs pos="48000">
                <a:schemeClr val="bg1">
                  <a:alpha val="17000"/>
                </a:schemeClr>
              </a:gs>
              <a:gs pos="100000">
                <a:schemeClr val="bg1">
                  <a:alpha val="4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sto MT"/>
              <a:ea typeface="+mn-ea"/>
              <a:cs typeface="+mn-cs"/>
            </a:endParaRPr>
          </a:p>
        </p:txBody>
      </p:sp>
      <p:sp>
        <p:nvSpPr>
          <p:cNvPr id="2" name="Title 1">
            <a:extLst>
              <a:ext uri="{FF2B5EF4-FFF2-40B4-BE49-F238E27FC236}">
                <a16:creationId xmlns:a16="http://schemas.microsoft.com/office/drawing/2014/main" id="{9C1FE040-2C49-6735-08C0-624D8F379A02}"/>
              </a:ext>
            </a:extLst>
          </p:cNvPr>
          <p:cNvSpPr>
            <a:spLocks noGrp="1"/>
          </p:cNvSpPr>
          <p:nvPr>
            <p:ph type="ctrTitle"/>
          </p:nvPr>
        </p:nvSpPr>
        <p:spPr>
          <a:xfrm>
            <a:off x="320039" y="175146"/>
            <a:ext cx="7978385" cy="2735201"/>
          </a:xfrm>
        </p:spPr>
        <p:txBody>
          <a:bodyPr anchor="ctr">
            <a:noAutofit/>
          </a:bodyPr>
          <a:lstStyle/>
          <a:p>
            <a:pPr algn="ctr"/>
            <a:r>
              <a:rPr lang="en-GB" sz="4400" cap="none" dirty="0">
                <a:solidFill>
                  <a:srgbClr val="FFFF00"/>
                </a:solidFill>
                <a:effectLst/>
                <a:latin typeface="Aptos" panose="020B0004020202020204" pitchFamily="34" charset="0"/>
                <a:ea typeface="Aptos" panose="020B0004020202020204" pitchFamily="34" charset="0"/>
                <a:cs typeface="Times New Roman" panose="02020603050405020304" pitchFamily="18" charset="0"/>
              </a:rPr>
              <a:t>Integrating Research Integrity Into Graduate and Postgraduate Training</a:t>
            </a:r>
            <a:endParaRPr lang="en-GB" sz="4400" cap="none" dirty="0">
              <a:solidFill>
                <a:srgbClr val="FFFF00"/>
              </a:solidFill>
            </a:endParaRPr>
          </a:p>
        </p:txBody>
      </p:sp>
      <p:sp>
        <p:nvSpPr>
          <p:cNvPr id="3" name="Subtitle 2">
            <a:extLst>
              <a:ext uri="{FF2B5EF4-FFF2-40B4-BE49-F238E27FC236}">
                <a16:creationId xmlns:a16="http://schemas.microsoft.com/office/drawing/2014/main" id="{B5C72D00-4BA7-A72A-5CC5-37DFC1CDF46A}"/>
              </a:ext>
            </a:extLst>
          </p:cNvPr>
          <p:cNvSpPr>
            <a:spLocks noGrp="1"/>
          </p:cNvSpPr>
          <p:nvPr>
            <p:ph type="subTitle" idx="1"/>
          </p:nvPr>
        </p:nvSpPr>
        <p:spPr>
          <a:xfrm>
            <a:off x="8298426" y="196597"/>
            <a:ext cx="3634494" cy="868139"/>
          </a:xfrm>
        </p:spPr>
        <p:txBody>
          <a:bodyPr anchor="ctr">
            <a:normAutofit/>
          </a:bodyPr>
          <a:lstStyle/>
          <a:p>
            <a:pPr algn="r"/>
            <a:r>
              <a:rPr lang="en-GB" sz="1800" dirty="0"/>
              <a:t>Morenike Oluwatoyin Folayan</a:t>
            </a:r>
          </a:p>
        </p:txBody>
      </p:sp>
    </p:spTree>
    <p:extLst>
      <p:ext uri="{BB962C8B-B14F-4D97-AF65-F5344CB8AC3E}">
        <p14:creationId xmlns:p14="http://schemas.microsoft.com/office/powerpoint/2010/main" val="1998432921"/>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710A67-48D9-1EF7-478E-412E473C34B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9AAB0A6-C07F-11DA-6FAB-2851136B19E8}"/>
              </a:ext>
            </a:extLst>
          </p:cNvPr>
          <p:cNvSpPr>
            <a:spLocks noGrp="1"/>
          </p:cNvSpPr>
          <p:nvPr>
            <p:ph type="title"/>
          </p:nvPr>
        </p:nvSpPr>
        <p:spPr/>
        <p:txBody>
          <a:bodyPr/>
          <a:lstStyle/>
          <a:p>
            <a:r>
              <a:rPr lang="en-GB" sz="6000" b="1"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Questionable research practices</a:t>
            </a:r>
            <a:endParaRPr lang="en-GB" b="1" dirty="0"/>
          </a:p>
        </p:txBody>
      </p:sp>
      <p:sp>
        <p:nvSpPr>
          <p:cNvPr id="5" name="Text Placeholder 4">
            <a:extLst>
              <a:ext uri="{FF2B5EF4-FFF2-40B4-BE49-F238E27FC236}">
                <a16:creationId xmlns:a16="http://schemas.microsoft.com/office/drawing/2014/main" id="{298069F4-2598-45A1-362B-C842D3ABDAF9}"/>
              </a:ext>
            </a:extLst>
          </p:cNvPr>
          <p:cNvSpPr>
            <a:spLocks noGrp="1"/>
          </p:cNvSpPr>
          <p:nvPr>
            <p:ph type="body" idx="1"/>
          </p:nvPr>
        </p:nvSpPr>
        <p:spPr/>
        <p:txBody>
          <a:bodyPr/>
          <a:lstStyle/>
          <a:p>
            <a:r>
              <a:rPr lang="en-GB" dirty="0"/>
              <a:t>Case Study</a:t>
            </a:r>
          </a:p>
        </p:txBody>
      </p:sp>
      <p:pic>
        <p:nvPicPr>
          <p:cNvPr id="2" name="Picture 9" descr="E:\OAF backup_27 02 2013\Documents\OAU LOGO.jpg">
            <a:extLst>
              <a:ext uri="{FF2B5EF4-FFF2-40B4-BE49-F238E27FC236}">
                <a16:creationId xmlns:a16="http://schemas.microsoft.com/office/drawing/2014/main" id="{57568E3E-5AD2-A55D-52EE-14060B821B1B}"/>
              </a:ext>
            </a:extLst>
          </p:cNvPr>
          <p:cNvPicPr>
            <a:picLocks noChangeAspect="1"/>
          </p:cNvPicPr>
          <p:nvPr/>
        </p:nvPicPr>
        <p:blipFill>
          <a:blip r:embed="rId2"/>
          <a:srcRect/>
          <a:stretch>
            <a:fillRect/>
          </a:stretch>
        </p:blipFill>
        <p:spPr>
          <a:xfrm>
            <a:off x="11109960" y="5859466"/>
            <a:ext cx="1066803" cy="998533"/>
          </a:xfrm>
          <a:prstGeom prst="rect">
            <a:avLst/>
          </a:prstGeom>
          <a:noFill/>
          <a:ln cap="flat">
            <a:noFill/>
          </a:ln>
        </p:spPr>
      </p:pic>
    </p:spTree>
    <p:extLst>
      <p:ext uri="{BB962C8B-B14F-4D97-AF65-F5344CB8AC3E}">
        <p14:creationId xmlns:p14="http://schemas.microsoft.com/office/powerpoint/2010/main" val="14610310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92E2C4B-FCBE-CB17-4DCA-B031AA3E1679}"/>
              </a:ext>
            </a:extLst>
          </p:cNvPr>
          <p:cNvSpPr>
            <a:spLocks noGrp="1"/>
          </p:cNvSpPr>
          <p:nvPr>
            <p:ph type="title"/>
          </p:nvPr>
        </p:nvSpPr>
        <p:spPr/>
        <p:txBody>
          <a:bodyPr>
            <a:normAutofit/>
          </a:bodyPr>
          <a:lstStyle/>
          <a:p>
            <a:r>
              <a:rPr lang="en-GB" sz="4400" b="1" kern="100" dirty="0">
                <a:effectLst/>
                <a:latin typeface="Aptos" panose="020B0004020202020204" pitchFamily="34" charset="0"/>
                <a:ea typeface="Aptos" panose="020B0004020202020204" pitchFamily="34" charset="0"/>
                <a:cs typeface="Times New Roman" panose="02020603050405020304" pitchFamily="18" charset="0"/>
              </a:rPr>
              <a:t>Case Study: The Rush to Publish</a:t>
            </a:r>
            <a:endParaRPr lang="en-GB" sz="4400" dirty="0"/>
          </a:p>
        </p:txBody>
      </p:sp>
      <p:sp>
        <p:nvSpPr>
          <p:cNvPr id="5" name="Content Placeholder 4">
            <a:extLst>
              <a:ext uri="{FF2B5EF4-FFF2-40B4-BE49-F238E27FC236}">
                <a16:creationId xmlns:a16="http://schemas.microsoft.com/office/drawing/2014/main" id="{F2469AD2-34BE-A3A2-8CAB-A8BCDA722AA3}"/>
              </a:ext>
            </a:extLst>
          </p:cNvPr>
          <p:cNvSpPr>
            <a:spLocks noGrp="1"/>
          </p:cNvSpPr>
          <p:nvPr>
            <p:ph idx="1"/>
          </p:nvPr>
        </p:nvSpPr>
        <p:spPr>
          <a:xfrm>
            <a:off x="700635" y="2221992"/>
            <a:ext cx="10691265" cy="3972331"/>
          </a:xfrm>
        </p:spPr>
        <p:txBody>
          <a:bodyPr>
            <a:normAutofit fontScale="77500" lnSpcReduction="20000"/>
          </a:bodyPr>
          <a:lstStyle/>
          <a:p>
            <a:endParaRPr lang="en-GB" dirty="0"/>
          </a:p>
          <a:p>
            <a:pPr>
              <a:lnSpc>
                <a:spcPct val="115000"/>
              </a:lnSpc>
              <a:spcAft>
                <a:spcPts val="800"/>
              </a:spcAft>
              <a:buNone/>
            </a:pPr>
            <a:r>
              <a:rPr lang="en-GB" sz="3100"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Amara is a final-year undergraduate student in the Department of Physics. She has been working on her research project for months, but realizes, two weeks before her submission deadline, that her experiment has produced mixed and inconsistent results. Feeling the pressure to complete her project and fearing a poor grade, Amara decides to make some small but significant changes: she removes a few data points she believes are "outliers" without a clear statistical justification, tweaks the wording of her methods section to make it seem like the experiment went as planned, and slightly adjusts some of the reported results to better match her hypothesis.</a:t>
            </a:r>
          </a:p>
        </p:txBody>
      </p:sp>
      <p:pic>
        <p:nvPicPr>
          <p:cNvPr id="6" name="Picture 9" descr="E:\OAF backup_27 02 2013\Documents\OAU LOGO.jpg">
            <a:extLst>
              <a:ext uri="{FF2B5EF4-FFF2-40B4-BE49-F238E27FC236}">
                <a16:creationId xmlns:a16="http://schemas.microsoft.com/office/drawing/2014/main" id="{55D58391-3656-0F63-5DC6-6103D0257C38}"/>
              </a:ext>
            </a:extLst>
          </p:cNvPr>
          <p:cNvPicPr>
            <a:picLocks noChangeAspect="1"/>
          </p:cNvPicPr>
          <p:nvPr/>
        </p:nvPicPr>
        <p:blipFill>
          <a:blip r:embed="rId2"/>
          <a:srcRect/>
          <a:stretch>
            <a:fillRect/>
          </a:stretch>
        </p:blipFill>
        <p:spPr>
          <a:xfrm>
            <a:off x="11109960" y="5859466"/>
            <a:ext cx="1066803" cy="998533"/>
          </a:xfrm>
          <a:prstGeom prst="rect">
            <a:avLst/>
          </a:prstGeom>
          <a:noFill/>
          <a:ln cap="flat">
            <a:noFill/>
          </a:ln>
        </p:spPr>
      </p:pic>
    </p:spTree>
    <p:extLst>
      <p:ext uri="{BB962C8B-B14F-4D97-AF65-F5344CB8AC3E}">
        <p14:creationId xmlns:p14="http://schemas.microsoft.com/office/powerpoint/2010/main" val="17038410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76775-659F-20F5-50A2-4D20C144F05D}"/>
              </a:ext>
            </a:extLst>
          </p:cNvPr>
          <p:cNvSpPr>
            <a:spLocks noGrp="1"/>
          </p:cNvSpPr>
          <p:nvPr>
            <p:ph type="title"/>
          </p:nvPr>
        </p:nvSpPr>
        <p:spPr/>
        <p:txBody>
          <a:bodyPr/>
          <a:lstStyle/>
          <a:p>
            <a:r>
              <a:rPr lang="en-GB" sz="4000" b="1" kern="100" dirty="0">
                <a:effectLst/>
                <a:latin typeface="Aptos" panose="020B0004020202020204" pitchFamily="34" charset="0"/>
                <a:ea typeface="Aptos" panose="020B0004020202020204" pitchFamily="34" charset="0"/>
                <a:cs typeface="Times New Roman" panose="02020603050405020304" pitchFamily="18" charset="0"/>
              </a:rPr>
              <a:t>Case Study: The Rush to Publish 2</a:t>
            </a:r>
            <a:endParaRPr lang="en-GB" dirty="0"/>
          </a:p>
        </p:txBody>
      </p:sp>
      <p:sp>
        <p:nvSpPr>
          <p:cNvPr id="3" name="Content Placeholder 2">
            <a:extLst>
              <a:ext uri="{FF2B5EF4-FFF2-40B4-BE49-F238E27FC236}">
                <a16:creationId xmlns:a16="http://schemas.microsoft.com/office/drawing/2014/main" id="{B7649BDC-52BC-E180-CAC3-23282BAAA18F}"/>
              </a:ext>
            </a:extLst>
          </p:cNvPr>
          <p:cNvSpPr>
            <a:spLocks noGrp="1"/>
          </p:cNvSpPr>
          <p:nvPr>
            <p:ph idx="1"/>
          </p:nvPr>
        </p:nvSpPr>
        <p:spPr/>
        <p:txBody>
          <a:bodyPr/>
          <a:lstStyle/>
          <a:p>
            <a:endParaRPr lang="en-GB" dirty="0"/>
          </a:p>
          <a:p>
            <a:r>
              <a:rPr lang="en-GB" sz="2400"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Amara submits her thesis and is praised for her "clear" and "consistent" findings. Encouraged by her supervisor, she begins drafting a manuscript for possible publication based on the same data.</a:t>
            </a:r>
          </a:p>
          <a:p>
            <a:endParaRPr lang="en-GB" dirty="0"/>
          </a:p>
        </p:txBody>
      </p:sp>
      <p:pic>
        <p:nvPicPr>
          <p:cNvPr id="4" name="Picture 9" descr="E:\OAF backup_27 02 2013\Documents\OAU LOGO.jpg">
            <a:extLst>
              <a:ext uri="{FF2B5EF4-FFF2-40B4-BE49-F238E27FC236}">
                <a16:creationId xmlns:a16="http://schemas.microsoft.com/office/drawing/2014/main" id="{4D5A03DB-6575-4F94-E98E-3789A8215BDF}"/>
              </a:ext>
            </a:extLst>
          </p:cNvPr>
          <p:cNvPicPr>
            <a:picLocks noChangeAspect="1"/>
          </p:cNvPicPr>
          <p:nvPr/>
        </p:nvPicPr>
        <p:blipFill>
          <a:blip r:embed="rId2"/>
          <a:srcRect/>
          <a:stretch>
            <a:fillRect/>
          </a:stretch>
        </p:blipFill>
        <p:spPr>
          <a:xfrm>
            <a:off x="11109960" y="5859466"/>
            <a:ext cx="1066803" cy="998533"/>
          </a:xfrm>
          <a:prstGeom prst="rect">
            <a:avLst/>
          </a:prstGeom>
          <a:noFill/>
          <a:ln cap="flat">
            <a:noFill/>
          </a:ln>
        </p:spPr>
      </p:pic>
    </p:spTree>
    <p:extLst>
      <p:ext uri="{BB962C8B-B14F-4D97-AF65-F5344CB8AC3E}">
        <p14:creationId xmlns:p14="http://schemas.microsoft.com/office/powerpoint/2010/main" val="10694400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E373F-142A-64B5-0760-1666D62E6D3D}"/>
              </a:ext>
            </a:extLst>
          </p:cNvPr>
          <p:cNvSpPr>
            <a:spLocks noGrp="1"/>
          </p:cNvSpPr>
          <p:nvPr>
            <p:ph type="title"/>
          </p:nvPr>
        </p:nvSpPr>
        <p:spPr/>
        <p:txBody>
          <a:bodyPr/>
          <a:lstStyle/>
          <a:p>
            <a:r>
              <a:rPr lang="en-GB" sz="4000" b="1" kern="100" dirty="0">
                <a:effectLst/>
                <a:latin typeface="Aptos" panose="020B0004020202020204" pitchFamily="34" charset="0"/>
                <a:ea typeface="Aptos" panose="020B0004020202020204" pitchFamily="34" charset="0"/>
                <a:cs typeface="Times New Roman" panose="02020603050405020304" pitchFamily="18" charset="0"/>
              </a:rPr>
              <a:t>Case Study: The Rush to Publish 3</a:t>
            </a:r>
            <a:endParaRPr lang="en-GB" dirty="0"/>
          </a:p>
        </p:txBody>
      </p:sp>
      <p:sp>
        <p:nvSpPr>
          <p:cNvPr id="3" name="Content Placeholder 2">
            <a:extLst>
              <a:ext uri="{FF2B5EF4-FFF2-40B4-BE49-F238E27FC236}">
                <a16:creationId xmlns:a16="http://schemas.microsoft.com/office/drawing/2014/main" id="{9FFAEEA9-C2E5-7963-A4C0-45819607E39B}"/>
              </a:ext>
            </a:extLst>
          </p:cNvPr>
          <p:cNvSpPr>
            <a:spLocks noGrp="1"/>
          </p:cNvSpPr>
          <p:nvPr>
            <p:ph idx="1"/>
          </p:nvPr>
        </p:nvSpPr>
        <p:spPr/>
        <p:txBody>
          <a:bodyPr>
            <a:normAutofit fontScale="92500" lnSpcReduction="20000"/>
          </a:bodyPr>
          <a:lstStyle/>
          <a:p>
            <a:endParaRPr lang="en-GB" dirty="0"/>
          </a:p>
          <a:p>
            <a:pPr>
              <a:lnSpc>
                <a:spcPct val="120000"/>
              </a:lnSpc>
              <a:spcBef>
                <a:spcPts val="0"/>
              </a:spcBef>
              <a:buNone/>
            </a:pPr>
            <a:r>
              <a:rPr lang="en-GB" sz="2400"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Amara engaged in </a:t>
            </a:r>
            <a:r>
              <a:rPr lang="en-GB" sz="2400" b="1"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Questionable Research Practices</a:t>
            </a:r>
            <a:r>
              <a:rPr lang="en-GB" sz="2400"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 including:</a:t>
            </a:r>
          </a:p>
          <a:p>
            <a:pPr marL="342900" lvl="0" indent="-342900">
              <a:lnSpc>
                <a:spcPct val="120000"/>
              </a:lnSpc>
              <a:spcBef>
                <a:spcPts val="0"/>
              </a:spcBef>
              <a:buSzPts val="1000"/>
              <a:buFont typeface="Symbol" panose="05050102010706020507" pitchFamily="18" charset="2"/>
              <a:buChar char=""/>
              <a:tabLst>
                <a:tab pos="457200" algn="l"/>
              </a:tabLst>
            </a:pPr>
            <a:r>
              <a:rPr lang="en-GB" sz="2400" b="1"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Data manipulation (cherry-picking data):</a:t>
            </a:r>
            <a:r>
              <a:rPr lang="en-GB" sz="2400"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 Removing results that don't fit the expected pattern without valid reasoning.</a:t>
            </a:r>
          </a:p>
          <a:p>
            <a:pPr marL="342900" lvl="0" indent="-342900">
              <a:lnSpc>
                <a:spcPct val="120000"/>
              </a:lnSpc>
              <a:spcBef>
                <a:spcPts val="0"/>
              </a:spcBef>
              <a:buSzPts val="1000"/>
              <a:buFont typeface="Symbol" panose="05050102010706020507" pitchFamily="18" charset="2"/>
              <a:buChar char=""/>
              <a:tabLst>
                <a:tab pos="457200" algn="l"/>
              </a:tabLst>
            </a:pPr>
            <a:r>
              <a:rPr lang="en-GB" sz="2400" b="1"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Misrepresentation of methods:</a:t>
            </a:r>
            <a:r>
              <a:rPr lang="en-GB" sz="2400"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 Describing procedures differently from what was done.</a:t>
            </a:r>
          </a:p>
          <a:p>
            <a:pPr marL="342900" lvl="0" indent="-342900">
              <a:lnSpc>
                <a:spcPct val="120000"/>
              </a:lnSpc>
              <a:spcBef>
                <a:spcPts val="0"/>
              </a:spcBef>
              <a:buSzPts val="1000"/>
              <a:buFont typeface="Symbol" panose="05050102010706020507" pitchFamily="18" charset="2"/>
              <a:buChar char=""/>
              <a:tabLst>
                <a:tab pos="457200" algn="l"/>
              </a:tabLst>
            </a:pPr>
            <a:r>
              <a:rPr lang="en-GB" sz="2400" b="1"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Data falsification (minor adjustments):</a:t>
            </a:r>
            <a:r>
              <a:rPr lang="en-GB" sz="2400"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 Altering results to better support the desired conclusion.</a:t>
            </a:r>
          </a:p>
          <a:p>
            <a:pPr>
              <a:lnSpc>
                <a:spcPct val="120000"/>
              </a:lnSpc>
              <a:spcBef>
                <a:spcPts val="0"/>
              </a:spcBef>
            </a:pPr>
            <a:r>
              <a:rPr lang="en-GB" sz="2400"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While she did not fabricate an entire dataset, these small acts undermine the trustworthiness of her work and, if published, could mislead other researchers who build on her findings.</a:t>
            </a:r>
          </a:p>
          <a:p>
            <a:endParaRPr lang="en-GB" dirty="0"/>
          </a:p>
        </p:txBody>
      </p:sp>
      <p:pic>
        <p:nvPicPr>
          <p:cNvPr id="4" name="Picture 9" descr="E:\OAF backup_27 02 2013\Documents\OAU LOGO.jpg">
            <a:extLst>
              <a:ext uri="{FF2B5EF4-FFF2-40B4-BE49-F238E27FC236}">
                <a16:creationId xmlns:a16="http://schemas.microsoft.com/office/drawing/2014/main" id="{66266B43-B056-9A2B-D3EF-2543F5C83F59}"/>
              </a:ext>
            </a:extLst>
          </p:cNvPr>
          <p:cNvPicPr>
            <a:picLocks noChangeAspect="1"/>
          </p:cNvPicPr>
          <p:nvPr/>
        </p:nvPicPr>
        <p:blipFill>
          <a:blip r:embed="rId2"/>
          <a:srcRect/>
          <a:stretch>
            <a:fillRect/>
          </a:stretch>
        </p:blipFill>
        <p:spPr>
          <a:xfrm>
            <a:off x="11109960" y="5859466"/>
            <a:ext cx="1066803" cy="998533"/>
          </a:xfrm>
          <a:prstGeom prst="rect">
            <a:avLst/>
          </a:prstGeom>
          <a:noFill/>
          <a:ln cap="flat">
            <a:noFill/>
          </a:ln>
        </p:spPr>
      </p:pic>
    </p:spTree>
    <p:extLst>
      <p:ext uri="{BB962C8B-B14F-4D97-AF65-F5344CB8AC3E}">
        <p14:creationId xmlns:p14="http://schemas.microsoft.com/office/powerpoint/2010/main" val="33628372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C8256-65CD-4B45-A61A-246E849CEE96}"/>
              </a:ext>
            </a:extLst>
          </p:cNvPr>
          <p:cNvSpPr>
            <a:spLocks noGrp="1"/>
          </p:cNvSpPr>
          <p:nvPr>
            <p:ph type="title"/>
          </p:nvPr>
        </p:nvSpPr>
        <p:spPr/>
        <p:txBody>
          <a:bodyPr/>
          <a:lstStyle/>
          <a:p>
            <a:r>
              <a:rPr lang="en-GB" sz="4000" b="1" kern="100" dirty="0">
                <a:effectLst/>
                <a:latin typeface="Aptos" panose="020B0004020202020204" pitchFamily="34" charset="0"/>
                <a:ea typeface="Aptos" panose="020B0004020202020204" pitchFamily="34" charset="0"/>
                <a:cs typeface="Times New Roman" panose="02020603050405020304" pitchFamily="18" charset="0"/>
              </a:rPr>
              <a:t>Case Study: The Rush to Publish 4</a:t>
            </a:r>
            <a:endParaRPr lang="en-GB" dirty="0"/>
          </a:p>
        </p:txBody>
      </p:sp>
      <p:sp>
        <p:nvSpPr>
          <p:cNvPr id="3" name="Content Placeholder 2">
            <a:extLst>
              <a:ext uri="{FF2B5EF4-FFF2-40B4-BE49-F238E27FC236}">
                <a16:creationId xmlns:a16="http://schemas.microsoft.com/office/drawing/2014/main" id="{C14336CF-6E2E-3A8E-2F8C-F6CC4513C3F0}"/>
              </a:ext>
            </a:extLst>
          </p:cNvPr>
          <p:cNvSpPr>
            <a:spLocks noGrp="1"/>
          </p:cNvSpPr>
          <p:nvPr>
            <p:ph idx="1"/>
          </p:nvPr>
        </p:nvSpPr>
        <p:spPr/>
        <p:txBody>
          <a:bodyPr>
            <a:normAutofit fontScale="77500" lnSpcReduction="20000"/>
          </a:bodyPr>
          <a:lstStyle/>
          <a:p>
            <a:pPr marL="342900" lvl="0" indent="-342900">
              <a:lnSpc>
                <a:spcPct val="115000"/>
              </a:lnSpc>
              <a:spcAft>
                <a:spcPts val="800"/>
              </a:spcAft>
              <a:buSzPts val="1000"/>
              <a:buFont typeface="Symbol" panose="05050102010706020507" pitchFamily="18" charset="2"/>
              <a:buChar char=""/>
              <a:tabLst>
                <a:tab pos="457200" algn="l"/>
              </a:tabLst>
            </a:pP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Bef>
                <a:spcPts val="0"/>
              </a:spcBef>
              <a:buSzPts val="1000"/>
              <a:buFont typeface="Symbol" panose="05050102010706020507" pitchFamily="18" charset="2"/>
              <a:buChar char=""/>
              <a:tabLst>
                <a:tab pos="457200" algn="l"/>
              </a:tabLst>
            </a:pPr>
            <a:r>
              <a:rPr lang="en-GB" sz="3200" b="1"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Questionable Research Practices</a:t>
            </a:r>
            <a:r>
              <a:rPr lang="en-GB" sz="3100"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 are often seen as "minor" but can cause major damage to scientific integrity.</a:t>
            </a:r>
          </a:p>
          <a:p>
            <a:pPr marL="342900" lvl="0" indent="-342900">
              <a:lnSpc>
                <a:spcPct val="115000"/>
              </a:lnSpc>
              <a:spcBef>
                <a:spcPts val="0"/>
              </a:spcBef>
              <a:buSzPts val="1000"/>
              <a:buFont typeface="Symbol" panose="05050102010706020507" pitchFamily="18" charset="2"/>
              <a:buChar char=""/>
              <a:tabLst>
                <a:tab pos="457200" algn="l"/>
              </a:tabLst>
            </a:pPr>
            <a:r>
              <a:rPr lang="en-GB" sz="3100"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Honest reporting of negative or mixed results is just as important as reporting positive findings.</a:t>
            </a:r>
          </a:p>
          <a:p>
            <a:pPr marL="342900" lvl="0" indent="-342900">
              <a:lnSpc>
                <a:spcPct val="115000"/>
              </a:lnSpc>
              <a:spcBef>
                <a:spcPts val="0"/>
              </a:spcBef>
              <a:buSzPts val="1000"/>
              <a:buFont typeface="Symbol" panose="05050102010706020507" pitchFamily="18" charset="2"/>
              <a:buChar char=""/>
              <a:tabLst>
                <a:tab pos="457200" algn="l"/>
              </a:tabLst>
            </a:pPr>
            <a:r>
              <a:rPr lang="en-GB" sz="3100"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Seeking guidance early when facing challenges is essential — struggling with data is normal in research.</a:t>
            </a:r>
          </a:p>
          <a:p>
            <a:pPr marL="342900" lvl="0" indent="-342900">
              <a:lnSpc>
                <a:spcPct val="115000"/>
              </a:lnSpc>
              <a:spcBef>
                <a:spcPts val="0"/>
              </a:spcBef>
              <a:buSzPts val="1000"/>
              <a:buFont typeface="Symbol" panose="05050102010706020507" pitchFamily="18" charset="2"/>
              <a:buChar char=""/>
              <a:tabLst>
                <a:tab pos="457200" algn="l"/>
              </a:tabLst>
            </a:pPr>
            <a:r>
              <a:rPr lang="en-GB" sz="3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A strong research culture encourages openness, transparency, and learning from unexpected outcomes, rather than rewarding only "perfect" results</a:t>
            </a:r>
            <a:endParaRPr lang="en-GB" sz="3100" dirty="0">
              <a:solidFill>
                <a:srgbClr val="002060"/>
              </a:solidFill>
            </a:endParaRPr>
          </a:p>
        </p:txBody>
      </p:sp>
      <p:pic>
        <p:nvPicPr>
          <p:cNvPr id="4" name="Picture 9" descr="E:\OAF backup_27 02 2013\Documents\OAU LOGO.jpg">
            <a:extLst>
              <a:ext uri="{FF2B5EF4-FFF2-40B4-BE49-F238E27FC236}">
                <a16:creationId xmlns:a16="http://schemas.microsoft.com/office/drawing/2014/main" id="{6DB16944-C393-0E4A-76A5-BB4B122D6785}"/>
              </a:ext>
            </a:extLst>
          </p:cNvPr>
          <p:cNvPicPr>
            <a:picLocks noChangeAspect="1"/>
          </p:cNvPicPr>
          <p:nvPr/>
        </p:nvPicPr>
        <p:blipFill>
          <a:blip r:embed="rId2"/>
          <a:srcRect/>
          <a:stretch>
            <a:fillRect/>
          </a:stretch>
        </p:blipFill>
        <p:spPr>
          <a:xfrm>
            <a:off x="11109960" y="5859466"/>
            <a:ext cx="1066803" cy="998533"/>
          </a:xfrm>
          <a:prstGeom prst="rect">
            <a:avLst/>
          </a:prstGeom>
          <a:noFill/>
          <a:ln cap="flat">
            <a:noFill/>
          </a:ln>
        </p:spPr>
      </p:pic>
    </p:spTree>
    <p:extLst>
      <p:ext uri="{BB962C8B-B14F-4D97-AF65-F5344CB8AC3E}">
        <p14:creationId xmlns:p14="http://schemas.microsoft.com/office/powerpoint/2010/main" val="4359023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070A8F-1B4F-D72D-5B35-69334E20F8E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36C6635-5986-33EA-833A-7137C646A0D7}"/>
              </a:ext>
            </a:extLst>
          </p:cNvPr>
          <p:cNvSpPr>
            <a:spLocks noGrp="1"/>
          </p:cNvSpPr>
          <p:nvPr>
            <p:ph type="title"/>
          </p:nvPr>
        </p:nvSpPr>
        <p:spPr/>
        <p:txBody>
          <a:bodyPr>
            <a:normAutofit/>
          </a:bodyPr>
          <a:lstStyle/>
          <a:p>
            <a:r>
              <a:rPr lang="en-GB" sz="6000" b="1"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Respect for participants, communities, and collaborators</a:t>
            </a:r>
            <a:endParaRPr lang="en-GB" b="1" dirty="0">
              <a:solidFill>
                <a:srgbClr val="002060"/>
              </a:solidFill>
            </a:endParaRPr>
          </a:p>
        </p:txBody>
      </p:sp>
      <p:sp>
        <p:nvSpPr>
          <p:cNvPr id="5" name="Text Placeholder 4">
            <a:extLst>
              <a:ext uri="{FF2B5EF4-FFF2-40B4-BE49-F238E27FC236}">
                <a16:creationId xmlns:a16="http://schemas.microsoft.com/office/drawing/2014/main" id="{EABE2252-CADC-2350-CFD9-641857811896}"/>
              </a:ext>
            </a:extLst>
          </p:cNvPr>
          <p:cNvSpPr>
            <a:spLocks noGrp="1"/>
          </p:cNvSpPr>
          <p:nvPr>
            <p:ph type="body" idx="1"/>
          </p:nvPr>
        </p:nvSpPr>
        <p:spPr/>
        <p:txBody>
          <a:bodyPr/>
          <a:lstStyle/>
          <a:p>
            <a:r>
              <a:rPr lang="en-GB" dirty="0"/>
              <a:t>Case Study</a:t>
            </a:r>
          </a:p>
        </p:txBody>
      </p:sp>
      <p:pic>
        <p:nvPicPr>
          <p:cNvPr id="2" name="Picture 9" descr="E:\OAF backup_27 02 2013\Documents\OAU LOGO.jpg">
            <a:extLst>
              <a:ext uri="{FF2B5EF4-FFF2-40B4-BE49-F238E27FC236}">
                <a16:creationId xmlns:a16="http://schemas.microsoft.com/office/drawing/2014/main" id="{F01CB63E-3FBE-16B4-E85F-672FCB51CECD}"/>
              </a:ext>
            </a:extLst>
          </p:cNvPr>
          <p:cNvPicPr>
            <a:picLocks noChangeAspect="1"/>
          </p:cNvPicPr>
          <p:nvPr/>
        </p:nvPicPr>
        <p:blipFill>
          <a:blip r:embed="rId2"/>
          <a:srcRect/>
          <a:stretch>
            <a:fillRect/>
          </a:stretch>
        </p:blipFill>
        <p:spPr>
          <a:xfrm>
            <a:off x="11109960" y="5859466"/>
            <a:ext cx="1066803" cy="998533"/>
          </a:xfrm>
          <a:prstGeom prst="rect">
            <a:avLst/>
          </a:prstGeom>
          <a:noFill/>
          <a:ln cap="flat">
            <a:noFill/>
          </a:ln>
        </p:spPr>
      </p:pic>
    </p:spTree>
    <p:extLst>
      <p:ext uri="{BB962C8B-B14F-4D97-AF65-F5344CB8AC3E}">
        <p14:creationId xmlns:p14="http://schemas.microsoft.com/office/powerpoint/2010/main" val="25657548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90B9BDC-E16F-5B3B-B01A-6A91AA59E11E}"/>
              </a:ext>
            </a:extLst>
          </p:cNvPr>
          <p:cNvSpPr>
            <a:spLocks noGrp="1"/>
          </p:cNvSpPr>
          <p:nvPr>
            <p:ph type="title"/>
          </p:nvPr>
        </p:nvSpPr>
        <p:spPr/>
        <p:txBody>
          <a:bodyPr>
            <a:noAutofit/>
          </a:bodyPr>
          <a:lstStyle/>
          <a:p>
            <a:r>
              <a:rPr lang="en-GB" b="1" kern="100" dirty="0">
                <a:effectLst/>
                <a:latin typeface="Aptos" panose="020B0004020202020204" pitchFamily="34" charset="0"/>
                <a:ea typeface="Aptos" panose="020B0004020202020204" pitchFamily="34" charset="0"/>
                <a:cs typeface="Times New Roman" panose="02020603050405020304" pitchFamily="18" charset="0"/>
              </a:rPr>
              <a:t>Case Study: Research in the Rural Community of </a:t>
            </a:r>
            <a:r>
              <a:rPr lang="en-GB" b="1" kern="100" dirty="0" err="1">
                <a:effectLst/>
                <a:latin typeface="Aptos" panose="020B0004020202020204" pitchFamily="34" charset="0"/>
                <a:ea typeface="Aptos" panose="020B0004020202020204" pitchFamily="34" charset="0"/>
                <a:cs typeface="Times New Roman" panose="02020603050405020304" pitchFamily="18" charset="0"/>
              </a:rPr>
              <a:t>Aremo</a:t>
            </a:r>
            <a:endParaRPr lang="en-GB" dirty="0"/>
          </a:p>
        </p:txBody>
      </p:sp>
      <p:sp>
        <p:nvSpPr>
          <p:cNvPr id="5" name="Content Placeholder 4">
            <a:extLst>
              <a:ext uri="{FF2B5EF4-FFF2-40B4-BE49-F238E27FC236}">
                <a16:creationId xmlns:a16="http://schemas.microsoft.com/office/drawing/2014/main" id="{A46464E9-9735-5E81-73F8-4D086C8DFF86}"/>
              </a:ext>
            </a:extLst>
          </p:cNvPr>
          <p:cNvSpPr>
            <a:spLocks noGrp="1"/>
          </p:cNvSpPr>
          <p:nvPr>
            <p:ph idx="1"/>
          </p:nvPr>
        </p:nvSpPr>
        <p:spPr/>
        <p:txBody>
          <a:bodyPr/>
          <a:lstStyle/>
          <a:p>
            <a:endParaRPr lang="en-GB" dirty="0"/>
          </a:p>
          <a:p>
            <a:r>
              <a:rPr lang="en-GB" sz="2400"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A group of undergraduate students from a university in Nigeria is conducting a public health research project on childhood nutrition in </a:t>
            </a:r>
            <a:r>
              <a:rPr lang="en-GB" sz="2400" kern="100" dirty="0" err="1">
                <a:solidFill>
                  <a:srgbClr val="002060"/>
                </a:solidFill>
                <a:effectLst/>
                <a:latin typeface="Aptos" panose="020B0004020202020204" pitchFamily="34" charset="0"/>
                <a:ea typeface="Aptos" panose="020B0004020202020204" pitchFamily="34" charset="0"/>
                <a:cs typeface="Times New Roman" panose="02020603050405020304" pitchFamily="18" charset="0"/>
              </a:rPr>
              <a:t>Aremo</a:t>
            </a:r>
            <a:r>
              <a:rPr lang="en-GB" sz="2400"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 a rural community outside their city. The project was approved by their university's ethics committee. The students plan to interview mothers about their children's dietary habits and take measurements like height and weight.</a:t>
            </a:r>
          </a:p>
          <a:p>
            <a:endParaRPr lang="en-GB" dirty="0"/>
          </a:p>
        </p:txBody>
      </p:sp>
      <p:pic>
        <p:nvPicPr>
          <p:cNvPr id="6" name="Picture 9" descr="E:\OAF backup_27 02 2013\Documents\OAU LOGO.jpg">
            <a:extLst>
              <a:ext uri="{FF2B5EF4-FFF2-40B4-BE49-F238E27FC236}">
                <a16:creationId xmlns:a16="http://schemas.microsoft.com/office/drawing/2014/main" id="{901355F3-43FA-3A45-5A4B-6AB8223225D4}"/>
              </a:ext>
            </a:extLst>
          </p:cNvPr>
          <p:cNvPicPr>
            <a:picLocks noChangeAspect="1"/>
          </p:cNvPicPr>
          <p:nvPr/>
        </p:nvPicPr>
        <p:blipFill>
          <a:blip r:embed="rId2"/>
          <a:srcRect/>
          <a:stretch>
            <a:fillRect/>
          </a:stretch>
        </p:blipFill>
        <p:spPr>
          <a:xfrm>
            <a:off x="11109960" y="5859466"/>
            <a:ext cx="1066803" cy="998533"/>
          </a:xfrm>
          <a:prstGeom prst="rect">
            <a:avLst/>
          </a:prstGeom>
          <a:noFill/>
          <a:ln cap="flat">
            <a:noFill/>
          </a:ln>
        </p:spPr>
      </p:pic>
    </p:spTree>
    <p:extLst>
      <p:ext uri="{BB962C8B-B14F-4D97-AF65-F5344CB8AC3E}">
        <p14:creationId xmlns:p14="http://schemas.microsoft.com/office/powerpoint/2010/main" val="35438108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B6CD14-BE10-49C0-BF40-64E5AFB68E7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B448E26-BEAA-1564-2421-94A65ED5CCDF}"/>
              </a:ext>
            </a:extLst>
          </p:cNvPr>
          <p:cNvSpPr>
            <a:spLocks noGrp="1"/>
          </p:cNvSpPr>
          <p:nvPr>
            <p:ph type="title"/>
          </p:nvPr>
        </p:nvSpPr>
        <p:spPr/>
        <p:txBody>
          <a:bodyPr>
            <a:noAutofit/>
          </a:bodyPr>
          <a:lstStyle/>
          <a:p>
            <a:r>
              <a:rPr lang="en-GB" b="1" kern="100" dirty="0">
                <a:effectLst/>
                <a:latin typeface="Aptos" panose="020B0004020202020204" pitchFamily="34" charset="0"/>
                <a:ea typeface="Aptos" panose="020B0004020202020204" pitchFamily="34" charset="0"/>
                <a:cs typeface="Times New Roman" panose="02020603050405020304" pitchFamily="18" charset="0"/>
              </a:rPr>
              <a:t>Case Study: Research in the Rural Community of </a:t>
            </a:r>
            <a:r>
              <a:rPr lang="en-GB" b="1" kern="100" dirty="0" err="1">
                <a:effectLst/>
                <a:latin typeface="Aptos" panose="020B0004020202020204" pitchFamily="34" charset="0"/>
                <a:ea typeface="Aptos" panose="020B0004020202020204" pitchFamily="34" charset="0"/>
                <a:cs typeface="Times New Roman" panose="02020603050405020304" pitchFamily="18" charset="0"/>
              </a:rPr>
              <a:t>Aremo</a:t>
            </a:r>
            <a:r>
              <a:rPr lang="en-GB" b="1" kern="100" dirty="0">
                <a:effectLst/>
                <a:latin typeface="Aptos" panose="020B0004020202020204" pitchFamily="34" charset="0"/>
                <a:ea typeface="Aptos" panose="020B0004020202020204" pitchFamily="34" charset="0"/>
                <a:cs typeface="Times New Roman" panose="02020603050405020304" pitchFamily="18" charset="0"/>
              </a:rPr>
              <a:t> 2</a:t>
            </a:r>
            <a:endParaRPr lang="en-GB" dirty="0"/>
          </a:p>
        </p:txBody>
      </p:sp>
      <p:sp>
        <p:nvSpPr>
          <p:cNvPr id="5" name="Content Placeholder 4">
            <a:extLst>
              <a:ext uri="{FF2B5EF4-FFF2-40B4-BE49-F238E27FC236}">
                <a16:creationId xmlns:a16="http://schemas.microsoft.com/office/drawing/2014/main" id="{C6D4BBB1-B1F4-2F35-39D4-DFED5E1DA549}"/>
              </a:ext>
            </a:extLst>
          </p:cNvPr>
          <p:cNvSpPr>
            <a:spLocks noGrp="1"/>
          </p:cNvSpPr>
          <p:nvPr>
            <p:ph idx="1"/>
          </p:nvPr>
        </p:nvSpPr>
        <p:spPr/>
        <p:txBody>
          <a:bodyPr>
            <a:normAutofit fontScale="92500" lnSpcReduction="10000"/>
          </a:bodyPr>
          <a:lstStyle/>
          <a:p>
            <a:endParaRPr lang="en-GB" dirty="0"/>
          </a:p>
          <a:p>
            <a:r>
              <a:rPr lang="en-GB" sz="2800"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The students arrive in </a:t>
            </a:r>
            <a:r>
              <a:rPr lang="en-GB" sz="2800" kern="100" dirty="0" err="1">
                <a:solidFill>
                  <a:srgbClr val="002060"/>
                </a:solidFill>
                <a:effectLst/>
                <a:latin typeface="Aptos" panose="020B0004020202020204" pitchFamily="34" charset="0"/>
                <a:ea typeface="Aptos" panose="020B0004020202020204" pitchFamily="34" charset="0"/>
                <a:cs typeface="Times New Roman" panose="02020603050405020304" pitchFamily="18" charset="0"/>
              </a:rPr>
              <a:t>Aremo</a:t>
            </a:r>
            <a:r>
              <a:rPr lang="en-GB" sz="2800"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 without informing local leaders or explaining their project to the broader community. They approach individual mothers directly, asking them to participate. Many mothers agree, believing the students are offering some form of medical treatment or immediate benefit. The students finish their surveys quickly but leave without sharing their findings or expressing gratitude to the community. Months later, no feedback is given to the participants or community leaders about the results.</a:t>
            </a:r>
          </a:p>
          <a:p>
            <a:endParaRPr lang="en-GB" dirty="0"/>
          </a:p>
        </p:txBody>
      </p:sp>
      <p:pic>
        <p:nvPicPr>
          <p:cNvPr id="8" name="Picture 9" descr="E:\OAF backup_27 02 2013\Documents\OAU LOGO.jpg">
            <a:extLst>
              <a:ext uri="{FF2B5EF4-FFF2-40B4-BE49-F238E27FC236}">
                <a16:creationId xmlns:a16="http://schemas.microsoft.com/office/drawing/2014/main" id="{1609BD90-BE2A-C9F5-3DDE-B288397B009F}"/>
              </a:ext>
            </a:extLst>
          </p:cNvPr>
          <p:cNvPicPr>
            <a:picLocks noChangeAspect="1"/>
          </p:cNvPicPr>
          <p:nvPr/>
        </p:nvPicPr>
        <p:blipFill>
          <a:blip r:embed="rId2"/>
          <a:srcRect/>
          <a:stretch>
            <a:fillRect/>
          </a:stretch>
        </p:blipFill>
        <p:spPr>
          <a:xfrm>
            <a:off x="11109960" y="5859466"/>
            <a:ext cx="1066803" cy="998533"/>
          </a:xfrm>
          <a:prstGeom prst="rect">
            <a:avLst/>
          </a:prstGeom>
          <a:noFill/>
          <a:ln cap="flat">
            <a:noFill/>
          </a:ln>
        </p:spPr>
      </p:pic>
    </p:spTree>
    <p:extLst>
      <p:ext uri="{BB962C8B-B14F-4D97-AF65-F5344CB8AC3E}">
        <p14:creationId xmlns:p14="http://schemas.microsoft.com/office/powerpoint/2010/main" val="6422279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D4008-79D9-3B18-2D19-818493EEBF03}"/>
              </a:ext>
            </a:extLst>
          </p:cNvPr>
          <p:cNvSpPr>
            <a:spLocks noGrp="1"/>
          </p:cNvSpPr>
          <p:nvPr>
            <p:ph type="title"/>
          </p:nvPr>
        </p:nvSpPr>
        <p:spPr/>
        <p:txBody>
          <a:bodyPr>
            <a:normAutofit fontScale="90000"/>
          </a:bodyPr>
          <a:lstStyle/>
          <a:p>
            <a:r>
              <a:rPr lang="en-GB" b="1" kern="100" dirty="0">
                <a:effectLst/>
                <a:latin typeface="Aptos" panose="020B0004020202020204" pitchFamily="34" charset="0"/>
                <a:ea typeface="Aptos" panose="020B0004020202020204" pitchFamily="34" charset="0"/>
                <a:cs typeface="Times New Roman" panose="02020603050405020304" pitchFamily="18" charset="0"/>
              </a:rPr>
              <a:t>Case Study: Research in the Rural Community of </a:t>
            </a:r>
            <a:r>
              <a:rPr lang="en-GB" b="1" kern="100" dirty="0" err="1">
                <a:effectLst/>
                <a:latin typeface="Aptos" panose="020B0004020202020204" pitchFamily="34" charset="0"/>
                <a:ea typeface="Aptos" panose="020B0004020202020204" pitchFamily="34" charset="0"/>
                <a:cs typeface="Times New Roman" panose="02020603050405020304" pitchFamily="18" charset="0"/>
              </a:rPr>
              <a:t>Aremo</a:t>
            </a:r>
            <a:r>
              <a:rPr lang="en-GB" b="1" kern="100" dirty="0">
                <a:effectLst/>
                <a:latin typeface="Aptos" panose="020B0004020202020204" pitchFamily="34" charset="0"/>
                <a:ea typeface="Aptos" panose="020B0004020202020204" pitchFamily="34" charset="0"/>
                <a:cs typeface="Times New Roman" panose="02020603050405020304" pitchFamily="18" charset="0"/>
              </a:rPr>
              <a:t> 3</a:t>
            </a:r>
            <a:endParaRPr lang="en-GB" dirty="0"/>
          </a:p>
        </p:txBody>
      </p:sp>
      <p:sp>
        <p:nvSpPr>
          <p:cNvPr id="3" name="Content Placeholder 2">
            <a:extLst>
              <a:ext uri="{FF2B5EF4-FFF2-40B4-BE49-F238E27FC236}">
                <a16:creationId xmlns:a16="http://schemas.microsoft.com/office/drawing/2014/main" id="{39624544-A8C5-5495-ED97-CDA1C6E6F948}"/>
              </a:ext>
            </a:extLst>
          </p:cNvPr>
          <p:cNvSpPr>
            <a:spLocks noGrp="1"/>
          </p:cNvSpPr>
          <p:nvPr>
            <p:ph idx="1"/>
          </p:nvPr>
        </p:nvSpPr>
        <p:spPr/>
        <p:txBody>
          <a:bodyPr/>
          <a:lstStyle/>
          <a:p>
            <a:endParaRPr lang="en-GB" dirty="0"/>
          </a:p>
          <a:p>
            <a:r>
              <a:rPr lang="en-GB" sz="2400"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One year later, the university wants to return to </a:t>
            </a:r>
            <a:r>
              <a:rPr lang="en-GB" sz="2400" kern="100" dirty="0" err="1">
                <a:solidFill>
                  <a:srgbClr val="002060"/>
                </a:solidFill>
                <a:effectLst/>
                <a:latin typeface="Aptos" panose="020B0004020202020204" pitchFamily="34" charset="0"/>
                <a:ea typeface="Aptos" panose="020B0004020202020204" pitchFamily="34" charset="0"/>
                <a:cs typeface="Times New Roman" panose="02020603050405020304" pitchFamily="18" charset="0"/>
              </a:rPr>
              <a:t>Aremo</a:t>
            </a:r>
            <a:r>
              <a:rPr lang="en-GB" sz="2400"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 for a larger research study, but the community leaders are hesitant and express distrust, saying, "Last time, people came, used our mothers and children for their schoolwork, and never came back."</a:t>
            </a:r>
          </a:p>
          <a:p>
            <a:endParaRPr lang="en-GB" dirty="0"/>
          </a:p>
        </p:txBody>
      </p:sp>
      <p:pic>
        <p:nvPicPr>
          <p:cNvPr id="4" name="Picture 9" descr="E:\OAF backup_27 02 2013\Documents\OAU LOGO.jpg">
            <a:extLst>
              <a:ext uri="{FF2B5EF4-FFF2-40B4-BE49-F238E27FC236}">
                <a16:creationId xmlns:a16="http://schemas.microsoft.com/office/drawing/2014/main" id="{1B22CDD2-090D-8CF3-D43C-64F4D5FB7170}"/>
              </a:ext>
            </a:extLst>
          </p:cNvPr>
          <p:cNvPicPr>
            <a:picLocks noChangeAspect="1"/>
          </p:cNvPicPr>
          <p:nvPr/>
        </p:nvPicPr>
        <p:blipFill>
          <a:blip r:embed="rId2"/>
          <a:srcRect/>
          <a:stretch>
            <a:fillRect/>
          </a:stretch>
        </p:blipFill>
        <p:spPr>
          <a:xfrm>
            <a:off x="11109960" y="5859466"/>
            <a:ext cx="1066803" cy="998533"/>
          </a:xfrm>
          <a:prstGeom prst="rect">
            <a:avLst/>
          </a:prstGeom>
          <a:noFill/>
          <a:ln cap="flat">
            <a:noFill/>
          </a:ln>
        </p:spPr>
      </p:pic>
    </p:spTree>
    <p:extLst>
      <p:ext uri="{BB962C8B-B14F-4D97-AF65-F5344CB8AC3E}">
        <p14:creationId xmlns:p14="http://schemas.microsoft.com/office/powerpoint/2010/main" val="16222914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27231-4411-976F-27CA-2FB5590DB732}"/>
              </a:ext>
            </a:extLst>
          </p:cNvPr>
          <p:cNvSpPr>
            <a:spLocks noGrp="1"/>
          </p:cNvSpPr>
          <p:nvPr>
            <p:ph type="title"/>
          </p:nvPr>
        </p:nvSpPr>
        <p:spPr/>
        <p:txBody>
          <a:bodyPr>
            <a:normAutofit fontScale="90000"/>
          </a:bodyPr>
          <a:lstStyle/>
          <a:p>
            <a:r>
              <a:rPr lang="en-GB" b="1" kern="100" dirty="0">
                <a:effectLst/>
                <a:latin typeface="Aptos" panose="020B0004020202020204" pitchFamily="34" charset="0"/>
                <a:ea typeface="Aptos" panose="020B0004020202020204" pitchFamily="34" charset="0"/>
                <a:cs typeface="Times New Roman" panose="02020603050405020304" pitchFamily="18" charset="0"/>
              </a:rPr>
              <a:t>Case Study: Research in the Rural Community of </a:t>
            </a:r>
            <a:r>
              <a:rPr lang="en-GB" b="1" kern="100" dirty="0" err="1">
                <a:effectLst/>
                <a:latin typeface="Aptos" panose="020B0004020202020204" pitchFamily="34" charset="0"/>
                <a:ea typeface="Aptos" panose="020B0004020202020204" pitchFamily="34" charset="0"/>
                <a:cs typeface="Times New Roman" panose="02020603050405020304" pitchFamily="18" charset="0"/>
              </a:rPr>
              <a:t>Aremo</a:t>
            </a:r>
            <a:r>
              <a:rPr lang="en-GB" b="1" kern="100" dirty="0">
                <a:effectLst/>
                <a:latin typeface="Aptos" panose="020B0004020202020204" pitchFamily="34" charset="0"/>
                <a:ea typeface="Aptos" panose="020B0004020202020204" pitchFamily="34" charset="0"/>
                <a:cs typeface="Times New Roman" panose="02020603050405020304" pitchFamily="18" charset="0"/>
              </a:rPr>
              <a:t> 4</a:t>
            </a:r>
            <a:endParaRPr lang="en-GB" dirty="0"/>
          </a:p>
        </p:txBody>
      </p:sp>
      <p:sp>
        <p:nvSpPr>
          <p:cNvPr id="3" name="Content Placeholder 2">
            <a:extLst>
              <a:ext uri="{FF2B5EF4-FFF2-40B4-BE49-F238E27FC236}">
                <a16:creationId xmlns:a16="http://schemas.microsoft.com/office/drawing/2014/main" id="{54DEA79D-56EA-E1B0-9571-8A31F2736DEF}"/>
              </a:ext>
            </a:extLst>
          </p:cNvPr>
          <p:cNvSpPr>
            <a:spLocks noGrp="1"/>
          </p:cNvSpPr>
          <p:nvPr>
            <p:ph idx="1"/>
          </p:nvPr>
        </p:nvSpPr>
        <p:spPr/>
        <p:txBody>
          <a:bodyPr>
            <a:normAutofit fontScale="92500" lnSpcReduction="10000"/>
          </a:bodyPr>
          <a:lstStyle/>
          <a:p>
            <a:endParaRPr lang="en-GB" dirty="0"/>
          </a:p>
          <a:p>
            <a:pPr marL="342900" lvl="0" indent="-342900">
              <a:lnSpc>
                <a:spcPct val="115000"/>
              </a:lnSpc>
              <a:spcBef>
                <a:spcPts val="0"/>
              </a:spcBef>
              <a:buSzPts val="1000"/>
              <a:buFont typeface="Symbol" panose="05050102010706020507" pitchFamily="18" charset="2"/>
              <a:buChar char=""/>
              <a:tabLst>
                <a:tab pos="457200" algn="l"/>
              </a:tabLst>
            </a:pPr>
            <a:r>
              <a:rPr lang="en-GB" sz="2400" b="1"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Respect for participants</a:t>
            </a:r>
            <a:r>
              <a:rPr lang="en-GB" sz="2400"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 involves full disclosure, voluntary informed consent, and ensuring participants understand the purpose and benefits (or lack of direct benefits) of the study.</a:t>
            </a:r>
          </a:p>
          <a:p>
            <a:pPr marL="342900" lvl="0" indent="-342900">
              <a:lnSpc>
                <a:spcPct val="115000"/>
              </a:lnSpc>
              <a:spcBef>
                <a:spcPts val="0"/>
              </a:spcBef>
              <a:buSzPts val="1000"/>
              <a:buFont typeface="Symbol" panose="05050102010706020507" pitchFamily="18" charset="2"/>
              <a:buChar char=""/>
              <a:tabLst>
                <a:tab pos="457200" algn="l"/>
              </a:tabLst>
            </a:pPr>
            <a:r>
              <a:rPr lang="en-GB" sz="2400" b="1"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Respect for communities</a:t>
            </a:r>
            <a:r>
              <a:rPr lang="en-GB" sz="2400"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 includes engaging leaders early, seeking permission, understanding cultural expectations, and </a:t>
            </a:r>
            <a:r>
              <a:rPr lang="en-GB" sz="2400" b="1"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rPr>
              <a:t>sharing results back with the community</a:t>
            </a:r>
            <a:r>
              <a:rPr lang="en-GB" sz="2400"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rPr>
              <a:t>.</a:t>
            </a:r>
          </a:p>
          <a:p>
            <a:pPr marL="342900" lvl="0" indent="-342900">
              <a:lnSpc>
                <a:spcPct val="115000"/>
              </a:lnSpc>
              <a:spcBef>
                <a:spcPts val="0"/>
              </a:spcBef>
              <a:buSzPts val="1000"/>
              <a:buFont typeface="Symbol" panose="05050102010706020507" pitchFamily="18" charset="2"/>
              <a:buChar char=""/>
              <a:tabLst>
                <a:tab pos="457200" algn="l"/>
              </a:tabLst>
            </a:pPr>
            <a:r>
              <a:rPr lang="en-GB" sz="2400" b="1"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Respect for collaborators</a:t>
            </a:r>
            <a:r>
              <a:rPr lang="en-GB" sz="2400"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 (such as local health workers) strengthens trust, improves data quality, and ensures the community is treated as a partner rather than a subject.</a:t>
            </a:r>
          </a:p>
          <a:p>
            <a:endParaRPr lang="en-GB" dirty="0"/>
          </a:p>
        </p:txBody>
      </p:sp>
      <p:pic>
        <p:nvPicPr>
          <p:cNvPr id="4" name="Picture 9" descr="E:\OAF backup_27 02 2013\Documents\OAU LOGO.jpg">
            <a:extLst>
              <a:ext uri="{FF2B5EF4-FFF2-40B4-BE49-F238E27FC236}">
                <a16:creationId xmlns:a16="http://schemas.microsoft.com/office/drawing/2014/main" id="{DB4757C3-7850-6F6B-AD9F-474DC62DA3E6}"/>
              </a:ext>
            </a:extLst>
          </p:cNvPr>
          <p:cNvPicPr>
            <a:picLocks noChangeAspect="1"/>
          </p:cNvPicPr>
          <p:nvPr/>
        </p:nvPicPr>
        <p:blipFill>
          <a:blip r:embed="rId2"/>
          <a:srcRect/>
          <a:stretch>
            <a:fillRect/>
          </a:stretch>
        </p:blipFill>
        <p:spPr>
          <a:xfrm>
            <a:off x="11109960" y="5859466"/>
            <a:ext cx="1066803" cy="998533"/>
          </a:xfrm>
          <a:prstGeom prst="rect">
            <a:avLst/>
          </a:prstGeom>
          <a:noFill/>
          <a:ln cap="flat">
            <a:noFill/>
          </a:ln>
        </p:spPr>
      </p:pic>
    </p:spTree>
    <p:extLst>
      <p:ext uri="{BB962C8B-B14F-4D97-AF65-F5344CB8AC3E}">
        <p14:creationId xmlns:p14="http://schemas.microsoft.com/office/powerpoint/2010/main" val="40023166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E25A5-5663-CA85-41D2-A3F3E3DA8162}"/>
              </a:ext>
            </a:extLst>
          </p:cNvPr>
          <p:cNvSpPr>
            <a:spLocks noGrp="1"/>
          </p:cNvSpPr>
          <p:nvPr>
            <p:ph type="title"/>
          </p:nvPr>
        </p:nvSpPr>
        <p:spPr/>
        <p:txBody>
          <a:bodyPr/>
          <a:lstStyle/>
          <a:p>
            <a:r>
              <a:rPr lang="en-GB" b="1" dirty="0"/>
              <a:t>Outline </a:t>
            </a:r>
          </a:p>
        </p:txBody>
      </p:sp>
      <p:sp>
        <p:nvSpPr>
          <p:cNvPr id="3" name="Content Placeholder 2">
            <a:extLst>
              <a:ext uri="{FF2B5EF4-FFF2-40B4-BE49-F238E27FC236}">
                <a16:creationId xmlns:a16="http://schemas.microsoft.com/office/drawing/2014/main" id="{4FA368E6-7E6E-8D3B-DA63-642030177998}"/>
              </a:ext>
            </a:extLst>
          </p:cNvPr>
          <p:cNvSpPr>
            <a:spLocks noGrp="1"/>
          </p:cNvSpPr>
          <p:nvPr>
            <p:ph idx="1"/>
          </p:nvPr>
        </p:nvSpPr>
        <p:spPr/>
        <p:txBody>
          <a:bodyPr/>
          <a:lstStyle/>
          <a:p>
            <a:endParaRPr lang="en-GB" dirty="0"/>
          </a:p>
          <a:p>
            <a:pPr marL="342900" lvl="0" indent="-342900">
              <a:lnSpc>
                <a:spcPct val="115000"/>
              </a:lnSpc>
              <a:spcBef>
                <a:spcPts val="0"/>
              </a:spcBef>
              <a:buSzPts val="1000"/>
              <a:buFont typeface="Symbol" panose="05050102010706020507" pitchFamily="18" charset="2"/>
              <a:buChar char=""/>
              <a:tabLst>
                <a:tab pos="457200" algn="l"/>
              </a:tabLst>
            </a:pPr>
            <a:r>
              <a:rPr lang="en-GB" sz="2800"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What is Research Integrity?</a:t>
            </a:r>
          </a:p>
          <a:p>
            <a:pPr marL="342900" lvl="0" indent="-342900">
              <a:lnSpc>
                <a:spcPct val="115000"/>
              </a:lnSpc>
              <a:spcBef>
                <a:spcPts val="0"/>
              </a:spcBef>
              <a:buSzPts val="1000"/>
              <a:buFont typeface="Symbol" panose="05050102010706020507" pitchFamily="18" charset="2"/>
              <a:buChar char=""/>
              <a:tabLst>
                <a:tab pos="457200" algn="l"/>
              </a:tabLst>
            </a:pPr>
            <a:r>
              <a:rPr lang="en-GB" sz="2800"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Why does it matter in graduate and postgraduate education?</a:t>
            </a:r>
          </a:p>
          <a:p>
            <a:pPr marL="342900" lvl="0" indent="-342900">
              <a:lnSpc>
                <a:spcPct val="115000"/>
              </a:lnSpc>
              <a:spcBef>
                <a:spcPts val="0"/>
              </a:spcBef>
              <a:buSzPts val="1000"/>
              <a:buFont typeface="Symbol" panose="05050102010706020507" pitchFamily="18" charset="2"/>
              <a:buChar char=""/>
              <a:tabLst>
                <a:tab pos="457200" algn="l"/>
              </a:tabLst>
            </a:pPr>
            <a:r>
              <a:rPr lang="en-GB" sz="2800"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Strategies for integration</a:t>
            </a:r>
          </a:p>
          <a:p>
            <a:pPr marL="342900" lvl="0" indent="-342900">
              <a:lnSpc>
                <a:spcPct val="115000"/>
              </a:lnSpc>
              <a:spcBef>
                <a:spcPts val="0"/>
              </a:spcBef>
              <a:buSzPts val="1000"/>
              <a:buFont typeface="Symbol" panose="05050102010706020507" pitchFamily="18" charset="2"/>
              <a:buChar char=""/>
              <a:tabLst>
                <a:tab pos="457200" algn="l"/>
              </a:tabLst>
            </a:pPr>
            <a:r>
              <a:rPr lang="en-GB" sz="28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Key takeaways</a:t>
            </a:r>
            <a:endParaRPr lang="en-GB" sz="2800" dirty="0">
              <a:solidFill>
                <a:srgbClr val="002060"/>
              </a:solidFill>
            </a:endParaRPr>
          </a:p>
        </p:txBody>
      </p:sp>
      <p:pic>
        <p:nvPicPr>
          <p:cNvPr id="4" name="Picture 9" descr="E:\OAF backup_27 02 2013\Documents\OAU LOGO.jpg">
            <a:extLst>
              <a:ext uri="{FF2B5EF4-FFF2-40B4-BE49-F238E27FC236}">
                <a16:creationId xmlns:a16="http://schemas.microsoft.com/office/drawing/2014/main" id="{82545ED2-732C-5F36-03C7-A96E68109E6A}"/>
              </a:ext>
            </a:extLst>
          </p:cNvPr>
          <p:cNvPicPr>
            <a:picLocks noChangeAspect="1"/>
          </p:cNvPicPr>
          <p:nvPr/>
        </p:nvPicPr>
        <p:blipFill>
          <a:blip r:embed="rId2"/>
          <a:srcRect/>
          <a:stretch>
            <a:fillRect/>
          </a:stretch>
        </p:blipFill>
        <p:spPr>
          <a:xfrm>
            <a:off x="11109960" y="5859466"/>
            <a:ext cx="1066803" cy="998533"/>
          </a:xfrm>
          <a:prstGeom prst="rect">
            <a:avLst/>
          </a:prstGeom>
          <a:noFill/>
          <a:ln cap="flat">
            <a:noFill/>
          </a:ln>
        </p:spPr>
      </p:pic>
    </p:spTree>
    <p:extLst>
      <p:ext uri="{BB962C8B-B14F-4D97-AF65-F5344CB8AC3E}">
        <p14:creationId xmlns:p14="http://schemas.microsoft.com/office/powerpoint/2010/main" val="9426980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2BBB70-FACE-1C0D-2CA8-3C4E1D267E7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6534133-D55F-2E17-DCB0-D8525F68DEC8}"/>
              </a:ext>
            </a:extLst>
          </p:cNvPr>
          <p:cNvSpPr>
            <a:spLocks noGrp="1"/>
          </p:cNvSpPr>
          <p:nvPr>
            <p:ph type="title"/>
          </p:nvPr>
        </p:nvSpPr>
        <p:spPr/>
        <p:txBody>
          <a:bodyPr>
            <a:normAutofit/>
          </a:bodyPr>
          <a:lstStyle/>
          <a:p>
            <a:r>
              <a:rPr lang="en-GB" sz="6000" b="1"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Conflicts of interest</a:t>
            </a:r>
            <a:endParaRPr lang="en-GB" b="1" dirty="0">
              <a:solidFill>
                <a:srgbClr val="002060"/>
              </a:solidFill>
            </a:endParaRPr>
          </a:p>
        </p:txBody>
      </p:sp>
      <p:sp>
        <p:nvSpPr>
          <p:cNvPr id="5" name="Text Placeholder 4">
            <a:extLst>
              <a:ext uri="{FF2B5EF4-FFF2-40B4-BE49-F238E27FC236}">
                <a16:creationId xmlns:a16="http://schemas.microsoft.com/office/drawing/2014/main" id="{F6A9B834-002C-0321-CE04-A7844B353E00}"/>
              </a:ext>
            </a:extLst>
          </p:cNvPr>
          <p:cNvSpPr>
            <a:spLocks noGrp="1"/>
          </p:cNvSpPr>
          <p:nvPr>
            <p:ph type="body" idx="1"/>
          </p:nvPr>
        </p:nvSpPr>
        <p:spPr/>
        <p:txBody>
          <a:bodyPr/>
          <a:lstStyle/>
          <a:p>
            <a:r>
              <a:rPr lang="en-GB" dirty="0"/>
              <a:t>Case Study</a:t>
            </a:r>
          </a:p>
        </p:txBody>
      </p:sp>
      <p:pic>
        <p:nvPicPr>
          <p:cNvPr id="2" name="Picture 9" descr="E:\OAF backup_27 02 2013\Documents\OAU LOGO.jpg">
            <a:extLst>
              <a:ext uri="{FF2B5EF4-FFF2-40B4-BE49-F238E27FC236}">
                <a16:creationId xmlns:a16="http://schemas.microsoft.com/office/drawing/2014/main" id="{E3440BB5-E50E-870F-4190-8639E3741D97}"/>
              </a:ext>
            </a:extLst>
          </p:cNvPr>
          <p:cNvPicPr>
            <a:picLocks noChangeAspect="1"/>
          </p:cNvPicPr>
          <p:nvPr/>
        </p:nvPicPr>
        <p:blipFill>
          <a:blip r:embed="rId2"/>
          <a:srcRect/>
          <a:stretch>
            <a:fillRect/>
          </a:stretch>
        </p:blipFill>
        <p:spPr>
          <a:xfrm>
            <a:off x="11109960" y="5859466"/>
            <a:ext cx="1066803" cy="998533"/>
          </a:xfrm>
          <a:prstGeom prst="rect">
            <a:avLst/>
          </a:prstGeom>
          <a:noFill/>
          <a:ln cap="flat">
            <a:noFill/>
          </a:ln>
        </p:spPr>
      </p:pic>
    </p:spTree>
    <p:extLst>
      <p:ext uri="{BB962C8B-B14F-4D97-AF65-F5344CB8AC3E}">
        <p14:creationId xmlns:p14="http://schemas.microsoft.com/office/powerpoint/2010/main" val="17652842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EC8828E-AB2B-CEFA-452B-05A32464151C}"/>
              </a:ext>
            </a:extLst>
          </p:cNvPr>
          <p:cNvSpPr>
            <a:spLocks noGrp="1"/>
          </p:cNvSpPr>
          <p:nvPr>
            <p:ph type="title"/>
          </p:nvPr>
        </p:nvSpPr>
        <p:spPr/>
        <p:txBody>
          <a:bodyPr>
            <a:noAutofit/>
          </a:bodyPr>
          <a:lstStyle/>
          <a:p>
            <a:r>
              <a:rPr lang="en-GB" sz="4400" b="1" kern="100" dirty="0">
                <a:effectLst/>
                <a:latin typeface="Aptos" panose="020B0004020202020204" pitchFamily="34" charset="0"/>
                <a:ea typeface="Aptos" panose="020B0004020202020204" pitchFamily="34" charset="0"/>
                <a:cs typeface="Times New Roman" panose="02020603050405020304" pitchFamily="18" charset="0"/>
              </a:rPr>
              <a:t>Case Study: Navigating Conflicts of Interest in Research</a:t>
            </a:r>
            <a:endParaRPr lang="en-GB" sz="4400" dirty="0"/>
          </a:p>
        </p:txBody>
      </p:sp>
      <p:sp>
        <p:nvSpPr>
          <p:cNvPr id="5" name="Content Placeholder 4">
            <a:extLst>
              <a:ext uri="{FF2B5EF4-FFF2-40B4-BE49-F238E27FC236}">
                <a16:creationId xmlns:a16="http://schemas.microsoft.com/office/drawing/2014/main" id="{03F29D74-B7F7-F40D-628F-566912B47894}"/>
              </a:ext>
            </a:extLst>
          </p:cNvPr>
          <p:cNvSpPr>
            <a:spLocks noGrp="1"/>
          </p:cNvSpPr>
          <p:nvPr>
            <p:ph idx="1"/>
          </p:nvPr>
        </p:nvSpPr>
        <p:spPr/>
        <p:txBody>
          <a:bodyPr/>
          <a:lstStyle/>
          <a:p>
            <a:endParaRPr lang="en-GB" dirty="0"/>
          </a:p>
          <a:p>
            <a:r>
              <a:rPr lang="en-GB" sz="2400"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Tayo is a final-year undergraduate student in the Department of Public Health. She is working on her final-year research project investigating the effectiveness of a new herbal supplement for reducing blood pressure. Her uncle owns a small company that manufactures and sells this herbal supplement.</a:t>
            </a:r>
          </a:p>
          <a:p>
            <a:endParaRPr lang="en-GB" dirty="0"/>
          </a:p>
        </p:txBody>
      </p:sp>
      <p:pic>
        <p:nvPicPr>
          <p:cNvPr id="6" name="Picture 9" descr="E:\OAF backup_27 02 2013\Documents\OAU LOGO.jpg">
            <a:extLst>
              <a:ext uri="{FF2B5EF4-FFF2-40B4-BE49-F238E27FC236}">
                <a16:creationId xmlns:a16="http://schemas.microsoft.com/office/drawing/2014/main" id="{C0EF85AB-72F2-D5C3-37B1-A009221D4F84}"/>
              </a:ext>
            </a:extLst>
          </p:cNvPr>
          <p:cNvPicPr>
            <a:picLocks noChangeAspect="1"/>
          </p:cNvPicPr>
          <p:nvPr/>
        </p:nvPicPr>
        <p:blipFill>
          <a:blip r:embed="rId2"/>
          <a:srcRect/>
          <a:stretch>
            <a:fillRect/>
          </a:stretch>
        </p:blipFill>
        <p:spPr>
          <a:xfrm>
            <a:off x="11109960" y="5859466"/>
            <a:ext cx="1066803" cy="998533"/>
          </a:xfrm>
          <a:prstGeom prst="rect">
            <a:avLst/>
          </a:prstGeom>
          <a:noFill/>
          <a:ln cap="flat">
            <a:noFill/>
          </a:ln>
        </p:spPr>
      </p:pic>
    </p:spTree>
    <p:extLst>
      <p:ext uri="{BB962C8B-B14F-4D97-AF65-F5344CB8AC3E}">
        <p14:creationId xmlns:p14="http://schemas.microsoft.com/office/powerpoint/2010/main" val="27152853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F9138-6B06-47D3-F48F-FA77A57D8E16}"/>
              </a:ext>
            </a:extLst>
          </p:cNvPr>
          <p:cNvSpPr>
            <a:spLocks noGrp="1"/>
          </p:cNvSpPr>
          <p:nvPr>
            <p:ph type="title"/>
          </p:nvPr>
        </p:nvSpPr>
        <p:spPr/>
        <p:txBody>
          <a:bodyPr>
            <a:normAutofit fontScale="90000"/>
          </a:bodyPr>
          <a:lstStyle/>
          <a:p>
            <a:r>
              <a:rPr lang="en-GB" sz="4000" b="1" kern="100" dirty="0">
                <a:effectLst/>
                <a:latin typeface="Aptos" panose="020B0004020202020204" pitchFamily="34" charset="0"/>
                <a:ea typeface="Aptos" panose="020B0004020202020204" pitchFamily="34" charset="0"/>
                <a:cs typeface="Times New Roman" panose="02020603050405020304" pitchFamily="18" charset="0"/>
              </a:rPr>
              <a:t>Case Study: Navigating Conflicts of Interest in Research 2</a:t>
            </a:r>
            <a:endParaRPr lang="en-GB" dirty="0"/>
          </a:p>
        </p:txBody>
      </p:sp>
      <p:sp>
        <p:nvSpPr>
          <p:cNvPr id="3" name="Content Placeholder 2">
            <a:extLst>
              <a:ext uri="{FF2B5EF4-FFF2-40B4-BE49-F238E27FC236}">
                <a16:creationId xmlns:a16="http://schemas.microsoft.com/office/drawing/2014/main" id="{6E7894F8-5CB2-04EB-2C48-FBD9D173A37F}"/>
              </a:ext>
            </a:extLst>
          </p:cNvPr>
          <p:cNvSpPr>
            <a:spLocks noGrp="1"/>
          </p:cNvSpPr>
          <p:nvPr>
            <p:ph idx="1"/>
          </p:nvPr>
        </p:nvSpPr>
        <p:spPr/>
        <p:txBody>
          <a:bodyPr/>
          <a:lstStyle/>
          <a:p>
            <a:endParaRPr lang="en-GB" dirty="0"/>
          </a:p>
          <a:p>
            <a:r>
              <a:rPr lang="en-GB" sz="2400"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Excited about supporting her family business, Tayo decides to focus her project entirely on her uncle’s product. She designs a small study using classmates as participants and finds promising results. In her report, Tayo highlights only the positive findings and downplays some participants’ complaints of side effects, thinking it would be better for the family business if the project shows </a:t>
            </a:r>
            <a:r>
              <a:rPr lang="en-GB" sz="2400" kern="100" dirty="0" err="1">
                <a:solidFill>
                  <a:srgbClr val="002060"/>
                </a:solidFill>
                <a:effectLst/>
                <a:latin typeface="Aptos" panose="020B0004020202020204" pitchFamily="34" charset="0"/>
                <a:ea typeface="Aptos" panose="020B0004020202020204" pitchFamily="34" charset="0"/>
                <a:cs typeface="Times New Roman" panose="02020603050405020304" pitchFamily="18" charset="0"/>
              </a:rPr>
              <a:t>favorable</a:t>
            </a:r>
            <a:r>
              <a:rPr lang="en-GB" sz="2400"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 outcomes. She submits her project report to the department and considers publishing it in a student research journal.</a:t>
            </a:r>
          </a:p>
          <a:p>
            <a:endParaRPr lang="en-GB" dirty="0"/>
          </a:p>
        </p:txBody>
      </p:sp>
      <p:pic>
        <p:nvPicPr>
          <p:cNvPr id="4" name="Picture 9" descr="E:\OAF backup_27 02 2013\Documents\OAU LOGO.jpg">
            <a:extLst>
              <a:ext uri="{FF2B5EF4-FFF2-40B4-BE49-F238E27FC236}">
                <a16:creationId xmlns:a16="http://schemas.microsoft.com/office/drawing/2014/main" id="{E4E2A4AD-DE51-5B08-EA7A-E8ACDF56A9BE}"/>
              </a:ext>
            </a:extLst>
          </p:cNvPr>
          <p:cNvPicPr>
            <a:picLocks noChangeAspect="1"/>
          </p:cNvPicPr>
          <p:nvPr/>
        </p:nvPicPr>
        <p:blipFill>
          <a:blip r:embed="rId2"/>
          <a:srcRect/>
          <a:stretch>
            <a:fillRect/>
          </a:stretch>
        </p:blipFill>
        <p:spPr>
          <a:xfrm>
            <a:off x="11109960" y="5859466"/>
            <a:ext cx="1066803" cy="998533"/>
          </a:xfrm>
          <a:prstGeom prst="rect">
            <a:avLst/>
          </a:prstGeom>
          <a:noFill/>
          <a:ln cap="flat">
            <a:noFill/>
          </a:ln>
        </p:spPr>
      </p:pic>
    </p:spTree>
    <p:extLst>
      <p:ext uri="{BB962C8B-B14F-4D97-AF65-F5344CB8AC3E}">
        <p14:creationId xmlns:p14="http://schemas.microsoft.com/office/powerpoint/2010/main" val="10117200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7222E-DBA5-E782-8A2B-BD93C4750CF7}"/>
              </a:ext>
            </a:extLst>
          </p:cNvPr>
          <p:cNvSpPr>
            <a:spLocks noGrp="1"/>
          </p:cNvSpPr>
          <p:nvPr>
            <p:ph type="title"/>
          </p:nvPr>
        </p:nvSpPr>
        <p:spPr/>
        <p:txBody>
          <a:bodyPr>
            <a:normAutofit fontScale="90000"/>
          </a:bodyPr>
          <a:lstStyle/>
          <a:p>
            <a:r>
              <a:rPr lang="en-GB" sz="4000" b="1" kern="100" dirty="0">
                <a:effectLst/>
                <a:latin typeface="Aptos" panose="020B0004020202020204" pitchFamily="34" charset="0"/>
                <a:ea typeface="Aptos" panose="020B0004020202020204" pitchFamily="34" charset="0"/>
                <a:cs typeface="Times New Roman" panose="02020603050405020304" pitchFamily="18" charset="0"/>
              </a:rPr>
              <a:t>Case Study: Navigating Conflicts of Interest in Research  3</a:t>
            </a:r>
            <a:endParaRPr lang="en-GB" dirty="0"/>
          </a:p>
        </p:txBody>
      </p:sp>
      <p:sp>
        <p:nvSpPr>
          <p:cNvPr id="3" name="Content Placeholder 2">
            <a:extLst>
              <a:ext uri="{FF2B5EF4-FFF2-40B4-BE49-F238E27FC236}">
                <a16:creationId xmlns:a16="http://schemas.microsoft.com/office/drawing/2014/main" id="{8BC5A00C-D6E6-AC85-FAA4-E8CAB8B20618}"/>
              </a:ext>
            </a:extLst>
          </p:cNvPr>
          <p:cNvSpPr>
            <a:spLocks noGrp="1"/>
          </p:cNvSpPr>
          <p:nvPr>
            <p:ph idx="1"/>
          </p:nvPr>
        </p:nvSpPr>
        <p:spPr/>
        <p:txBody>
          <a:bodyPr>
            <a:normAutofit lnSpcReduction="10000"/>
          </a:bodyPr>
          <a:lstStyle/>
          <a:p>
            <a:endParaRPr lang="en-GB" dirty="0"/>
          </a:p>
          <a:p>
            <a:pPr marL="342900" lvl="0" indent="-342900">
              <a:lnSpc>
                <a:spcPct val="115000"/>
              </a:lnSpc>
              <a:spcBef>
                <a:spcPts val="0"/>
              </a:spcBef>
              <a:buSzPts val="1000"/>
              <a:buFont typeface="Symbol" panose="05050102010706020507" pitchFamily="18" charset="2"/>
              <a:buChar char=""/>
              <a:tabLst>
                <a:tab pos="457200" algn="l"/>
              </a:tabLst>
            </a:pPr>
            <a:r>
              <a:rPr lang="en-GB" sz="2400" b="1"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Conflict of Interest:</a:t>
            </a:r>
            <a:r>
              <a:rPr lang="en-GB" sz="2400"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 Tayo has a personal relationship with the supplement producer (her uncle) and stands to benefit indirectly if the results are positive.</a:t>
            </a:r>
          </a:p>
          <a:p>
            <a:pPr marL="342900" lvl="0" indent="-342900">
              <a:lnSpc>
                <a:spcPct val="115000"/>
              </a:lnSpc>
              <a:spcBef>
                <a:spcPts val="0"/>
              </a:spcBef>
              <a:buSzPts val="1000"/>
              <a:buFont typeface="Symbol" panose="05050102010706020507" pitchFamily="18" charset="2"/>
              <a:buChar char=""/>
              <a:tabLst>
                <a:tab pos="457200" algn="l"/>
              </a:tabLst>
            </a:pPr>
            <a:r>
              <a:rPr lang="en-GB" sz="2400" b="1"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Bias in Reporting:</a:t>
            </a:r>
            <a:r>
              <a:rPr lang="en-GB" sz="2400"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 She selectively reports results to </a:t>
            </a:r>
            <a:r>
              <a:rPr lang="en-GB" sz="2400" kern="100" dirty="0" err="1">
                <a:solidFill>
                  <a:srgbClr val="002060"/>
                </a:solidFill>
                <a:effectLst/>
                <a:latin typeface="Aptos" panose="020B0004020202020204" pitchFamily="34" charset="0"/>
                <a:ea typeface="Aptos" panose="020B0004020202020204" pitchFamily="34" charset="0"/>
                <a:cs typeface="Times New Roman" panose="02020603050405020304" pitchFamily="18" charset="0"/>
              </a:rPr>
              <a:t>favor</a:t>
            </a:r>
            <a:r>
              <a:rPr lang="en-GB" sz="2400"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 the product, compromising the objectivity and honesty required in research.</a:t>
            </a:r>
          </a:p>
          <a:p>
            <a:pPr marL="342900" lvl="0" indent="-342900">
              <a:lnSpc>
                <a:spcPct val="115000"/>
              </a:lnSpc>
              <a:spcBef>
                <a:spcPts val="0"/>
              </a:spcBef>
              <a:buSzPts val="1000"/>
              <a:buFont typeface="Symbol" panose="05050102010706020507" pitchFamily="18" charset="2"/>
              <a:buChar char=""/>
              <a:tabLst>
                <a:tab pos="457200" algn="l"/>
              </a:tabLst>
            </a:pPr>
            <a:r>
              <a:rPr lang="en-GB" sz="2400" b="1"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Participant Protection:</a:t>
            </a:r>
            <a:r>
              <a:rPr lang="en-GB" sz="2400"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 She downplays side effects, possibly putting future users at risk.</a:t>
            </a:r>
          </a:p>
          <a:p>
            <a:pPr marL="342900" lvl="0" indent="-342900">
              <a:lnSpc>
                <a:spcPct val="115000"/>
              </a:lnSpc>
              <a:spcBef>
                <a:spcPts val="0"/>
              </a:spcBef>
              <a:buSzPts val="1000"/>
              <a:buFont typeface="Symbol" panose="05050102010706020507" pitchFamily="18" charset="2"/>
              <a:buChar char=""/>
              <a:tabLst>
                <a:tab pos="457200" algn="l"/>
              </a:tabLst>
            </a:pPr>
            <a:r>
              <a:rPr lang="en-GB" sz="2400" b="1"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Transparency:</a:t>
            </a:r>
            <a:r>
              <a:rPr lang="en-GB" sz="2400"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 Tayo does not disclose her relationship with the product manufacturer to her supervisor or in her report.</a:t>
            </a:r>
          </a:p>
        </p:txBody>
      </p:sp>
      <p:pic>
        <p:nvPicPr>
          <p:cNvPr id="4" name="Picture 9" descr="E:\OAF backup_27 02 2013\Documents\OAU LOGO.jpg">
            <a:extLst>
              <a:ext uri="{FF2B5EF4-FFF2-40B4-BE49-F238E27FC236}">
                <a16:creationId xmlns:a16="http://schemas.microsoft.com/office/drawing/2014/main" id="{A2D844D1-4F1B-E020-A340-A93CB02C7229}"/>
              </a:ext>
            </a:extLst>
          </p:cNvPr>
          <p:cNvPicPr>
            <a:picLocks noChangeAspect="1"/>
          </p:cNvPicPr>
          <p:nvPr/>
        </p:nvPicPr>
        <p:blipFill>
          <a:blip r:embed="rId2"/>
          <a:srcRect/>
          <a:stretch>
            <a:fillRect/>
          </a:stretch>
        </p:blipFill>
        <p:spPr>
          <a:xfrm>
            <a:off x="11109960" y="5859466"/>
            <a:ext cx="1066803" cy="998533"/>
          </a:xfrm>
          <a:prstGeom prst="rect">
            <a:avLst/>
          </a:prstGeom>
          <a:noFill/>
          <a:ln cap="flat">
            <a:noFill/>
          </a:ln>
        </p:spPr>
      </p:pic>
    </p:spTree>
    <p:extLst>
      <p:ext uri="{BB962C8B-B14F-4D97-AF65-F5344CB8AC3E}">
        <p14:creationId xmlns:p14="http://schemas.microsoft.com/office/powerpoint/2010/main" val="34528834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B4FC2-96AF-DA52-EE51-8F57503B287F}"/>
              </a:ext>
            </a:extLst>
          </p:cNvPr>
          <p:cNvSpPr>
            <a:spLocks noGrp="1"/>
          </p:cNvSpPr>
          <p:nvPr>
            <p:ph type="title"/>
          </p:nvPr>
        </p:nvSpPr>
        <p:spPr/>
        <p:txBody>
          <a:bodyPr>
            <a:normAutofit fontScale="90000"/>
          </a:bodyPr>
          <a:lstStyle/>
          <a:p>
            <a:r>
              <a:rPr lang="en-GB" sz="4000" b="1" kern="100" dirty="0">
                <a:effectLst/>
                <a:latin typeface="Aptos" panose="020B0004020202020204" pitchFamily="34" charset="0"/>
                <a:ea typeface="Aptos" panose="020B0004020202020204" pitchFamily="34" charset="0"/>
                <a:cs typeface="Times New Roman" panose="02020603050405020304" pitchFamily="18" charset="0"/>
              </a:rPr>
              <a:t>Case Study: Navigating Conflicts of Interest in Research  4</a:t>
            </a:r>
            <a:endParaRPr lang="en-GB" dirty="0"/>
          </a:p>
        </p:txBody>
      </p:sp>
      <p:sp>
        <p:nvSpPr>
          <p:cNvPr id="3" name="Content Placeholder 2">
            <a:extLst>
              <a:ext uri="{FF2B5EF4-FFF2-40B4-BE49-F238E27FC236}">
                <a16:creationId xmlns:a16="http://schemas.microsoft.com/office/drawing/2014/main" id="{ED02616F-070D-C394-F40D-6CD871C7DCE2}"/>
              </a:ext>
            </a:extLst>
          </p:cNvPr>
          <p:cNvSpPr>
            <a:spLocks noGrp="1"/>
          </p:cNvSpPr>
          <p:nvPr>
            <p:ph idx="1"/>
          </p:nvPr>
        </p:nvSpPr>
        <p:spPr/>
        <p:txBody>
          <a:bodyPr>
            <a:normAutofit/>
          </a:bodyPr>
          <a:lstStyle/>
          <a:p>
            <a:endParaRPr lang="en-GB" dirty="0"/>
          </a:p>
          <a:p>
            <a:pPr marL="342900" lvl="0" indent="-342900">
              <a:lnSpc>
                <a:spcPct val="115000"/>
              </a:lnSpc>
              <a:spcBef>
                <a:spcPts val="0"/>
              </a:spcBef>
              <a:buSzPts val="1000"/>
              <a:buFont typeface="Symbol" panose="05050102010706020507" pitchFamily="18" charset="2"/>
              <a:buChar char=""/>
              <a:tabLst>
                <a:tab pos="457200" algn="l"/>
              </a:tabLst>
            </a:pPr>
            <a:r>
              <a:rPr lang="en-GB" sz="2400"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Always </a:t>
            </a:r>
            <a:r>
              <a:rPr lang="en-GB" sz="2400" b="1"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disclose any personal or financial connections</a:t>
            </a:r>
            <a:r>
              <a:rPr lang="en-GB" sz="2400"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 related to research.</a:t>
            </a:r>
          </a:p>
          <a:p>
            <a:pPr marL="342900" lvl="0" indent="-342900">
              <a:lnSpc>
                <a:spcPct val="115000"/>
              </a:lnSpc>
              <a:spcBef>
                <a:spcPts val="0"/>
              </a:spcBef>
              <a:buSzPts val="1000"/>
              <a:buFont typeface="Symbol" panose="05050102010706020507" pitchFamily="18" charset="2"/>
              <a:buChar char=""/>
              <a:tabLst>
                <a:tab pos="457200" algn="l"/>
              </a:tabLst>
            </a:pPr>
            <a:r>
              <a:rPr lang="en-GB" sz="2400" b="1"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Honesty and transparency</a:t>
            </a:r>
            <a:r>
              <a:rPr lang="en-GB" sz="2400"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 are crucial to maintaining trust and credibility in science.</a:t>
            </a:r>
          </a:p>
          <a:p>
            <a:pPr marL="342900" lvl="0" indent="-342900">
              <a:lnSpc>
                <a:spcPct val="115000"/>
              </a:lnSpc>
              <a:spcBef>
                <a:spcPts val="0"/>
              </a:spcBef>
              <a:buSzPts val="1000"/>
              <a:buFont typeface="Symbol" panose="05050102010706020507" pitchFamily="18" charset="2"/>
              <a:buChar char=""/>
              <a:tabLst>
                <a:tab pos="457200" algn="l"/>
              </a:tabLst>
            </a:pPr>
            <a:r>
              <a:rPr lang="en-GB" sz="2400" b="1"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Reporting all results</a:t>
            </a:r>
            <a:r>
              <a:rPr lang="en-GB" sz="2400"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 whether </a:t>
            </a:r>
            <a:r>
              <a:rPr lang="en-GB" sz="2400" kern="100" dirty="0" err="1">
                <a:solidFill>
                  <a:srgbClr val="002060"/>
                </a:solidFill>
                <a:effectLst/>
                <a:latin typeface="Aptos" panose="020B0004020202020204" pitchFamily="34" charset="0"/>
                <a:ea typeface="Aptos" panose="020B0004020202020204" pitchFamily="34" charset="0"/>
                <a:cs typeface="Times New Roman" panose="02020603050405020304" pitchFamily="18" charset="0"/>
              </a:rPr>
              <a:t>favorable</a:t>
            </a:r>
            <a:r>
              <a:rPr lang="en-GB" sz="2400"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 or </a:t>
            </a:r>
            <a:r>
              <a:rPr lang="en-GB" sz="2400" kern="100" dirty="0" err="1">
                <a:solidFill>
                  <a:srgbClr val="002060"/>
                </a:solidFill>
                <a:effectLst/>
                <a:latin typeface="Aptos" panose="020B0004020202020204" pitchFamily="34" charset="0"/>
                <a:ea typeface="Aptos" panose="020B0004020202020204" pitchFamily="34" charset="0"/>
                <a:cs typeface="Times New Roman" panose="02020603050405020304" pitchFamily="18" charset="0"/>
              </a:rPr>
              <a:t>unfavorable</a:t>
            </a:r>
            <a:r>
              <a:rPr lang="en-GB" sz="2400"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 is an ethical obligation.</a:t>
            </a:r>
          </a:p>
          <a:p>
            <a:pPr marL="342900" lvl="0" indent="-342900">
              <a:lnSpc>
                <a:spcPct val="115000"/>
              </a:lnSpc>
              <a:spcBef>
                <a:spcPts val="0"/>
              </a:spcBef>
              <a:buSzPts val="1000"/>
              <a:buFont typeface="Symbol" panose="05050102010706020507" pitchFamily="18" charset="2"/>
              <a:buChar char=""/>
              <a:tabLst>
                <a:tab pos="457200" algn="l"/>
              </a:tabLst>
            </a:pPr>
            <a:r>
              <a:rPr lang="en-GB" sz="2400" b="1"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Supervisors and institutions</a:t>
            </a:r>
            <a:r>
              <a:rPr lang="en-GB" sz="2400"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 have a role in guiding students to recognize and properly manage conflicts of interest.</a:t>
            </a:r>
          </a:p>
        </p:txBody>
      </p:sp>
      <p:pic>
        <p:nvPicPr>
          <p:cNvPr id="4" name="Picture 9" descr="E:\OAF backup_27 02 2013\Documents\OAU LOGO.jpg">
            <a:extLst>
              <a:ext uri="{FF2B5EF4-FFF2-40B4-BE49-F238E27FC236}">
                <a16:creationId xmlns:a16="http://schemas.microsoft.com/office/drawing/2014/main" id="{F9A54A31-09F3-0636-F2F7-1D0B5CE7CE28}"/>
              </a:ext>
            </a:extLst>
          </p:cNvPr>
          <p:cNvPicPr>
            <a:picLocks noChangeAspect="1"/>
          </p:cNvPicPr>
          <p:nvPr/>
        </p:nvPicPr>
        <p:blipFill>
          <a:blip r:embed="rId2"/>
          <a:srcRect/>
          <a:stretch>
            <a:fillRect/>
          </a:stretch>
        </p:blipFill>
        <p:spPr>
          <a:xfrm>
            <a:off x="11109960" y="5859466"/>
            <a:ext cx="1066803" cy="998533"/>
          </a:xfrm>
          <a:prstGeom prst="rect">
            <a:avLst/>
          </a:prstGeom>
          <a:noFill/>
          <a:ln cap="flat">
            <a:noFill/>
          </a:ln>
        </p:spPr>
      </p:pic>
    </p:spTree>
    <p:extLst>
      <p:ext uri="{BB962C8B-B14F-4D97-AF65-F5344CB8AC3E}">
        <p14:creationId xmlns:p14="http://schemas.microsoft.com/office/powerpoint/2010/main" val="37534852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B41FDE2-8B83-8F6B-3C5F-F274A81E6585}"/>
              </a:ext>
            </a:extLst>
          </p:cNvPr>
          <p:cNvSpPr>
            <a:spLocks noGrp="1"/>
          </p:cNvSpPr>
          <p:nvPr>
            <p:ph type="title"/>
          </p:nvPr>
        </p:nvSpPr>
        <p:spPr/>
        <p:txBody>
          <a:bodyPr/>
          <a:lstStyle/>
          <a:p>
            <a:r>
              <a:rPr lang="en-GB" sz="6000" b="1"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Data mismanagement</a:t>
            </a:r>
            <a:endParaRPr lang="en-GB" b="1" dirty="0"/>
          </a:p>
        </p:txBody>
      </p:sp>
      <p:sp>
        <p:nvSpPr>
          <p:cNvPr id="5" name="Text Placeholder 4">
            <a:extLst>
              <a:ext uri="{FF2B5EF4-FFF2-40B4-BE49-F238E27FC236}">
                <a16:creationId xmlns:a16="http://schemas.microsoft.com/office/drawing/2014/main" id="{A25197F4-13AB-386C-812B-1E0EB56CFB44}"/>
              </a:ext>
            </a:extLst>
          </p:cNvPr>
          <p:cNvSpPr>
            <a:spLocks noGrp="1"/>
          </p:cNvSpPr>
          <p:nvPr>
            <p:ph type="body" idx="1"/>
          </p:nvPr>
        </p:nvSpPr>
        <p:spPr/>
        <p:txBody>
          <a:bodyPr/>
          <a:lstStyle/>
          <a:p>
            <a:r>
              <a:rPr lang="en-GB" dirty="0"/>
              <a:t>Case Study</a:t>
            </a:r>
          </a:p>
        </p:txBody>
      </p:sp>
      <p:pic>
        <p:nvPicPr>
          <p:cNvPr id="6" name="Picture 9" descr="E:\OAF backup_27 02 2013\Documents\OAU LOGO.jpg">
            <a:extLst>
              <a:ext uri="{FF2B5EF4-FFF2-40B4-BE49-F238E27FC236}">
                <a16:creationId xmlns:a16="http://schemas.microsoft.com/office/drawing/2014/main" id="{55F434EA-D7CD-DF1D-EE94-1E1254B3CFF5}"/>
              </a:ext>
            </a:extLst>
          </p:cNvPr>
          <p:cNvPicPr>
            <a:picLocks noChangeAspect="1"/>
          </p:cNvPicPr>
          <p:nvPr/>
        </p:nvPicPr>
        <p:blipFill>
          <a:blip r:embed="rId2"/>
          <a:srcRect/>
          <a:stretch>
            <a:fillRect/>
          </a:stretch>
        </p:blipFill>
        <p:spPr>
          <a:xfrm>
            <a:off x="11109960" y="5859466"/>
            <a:ext cx="1066803" cy="998533"/>
          </a:xfrm>
          <a:prstGeom prst="rect">
            <a:avLst/>
          </a:prstGeom>
          <a:noFill/>
          <a:ln cap="flat">
            <a:noFill/>
          </a:ln>
        </p:spPr>
      </p:pic>
    </p:spTree>
    <p:extLst>
      <p:ext uri="{BB962C8B-B14F-4D97-AF65-F5344CB8AC3E}">
        <p14:creationId xmlns:p14="http://schemas.microsoft.com/office/powerpoint/2010/main" val="37933823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5B4AE0-BBD8-4ACC-98D1-B74F826504E6}"/>
              </a:ext>
            </a:extLst>
          </p:cNvPr>
          <p:cNvSpPr>
            <a:spLocks noGrp="1"/>
          </p:cNvSpPr>
          <p:nvPr>
            <p:ph type="title"/>
          </p:nvPr>
        </p:nvSpPr>
        <p:spPr/>
        <p:txBody>
          <a:bodyPr>
            <a:normAutofit/>
          </a:bodyPr>
          <a:lstStyle/>
          <a:p>
            <a:r>
              <a:rPr lang="en-GB" sz="4400" b="1" kern="100" dirty="0">
                <a:effectLst/>
                <a:latin typeface="Aptos" panose="020B0004020202020204" pitchFamily="34" charset="0"/>
                <a:ea typeface="Aptos" panose="020B0004020202020204" pitchFamily="34" charset="0"/>
                <a:cs typeface="Times New Roman" panose="02020603050405020304" pitchFamily="18" charset="0"/>
              </a:rPr>
              <a:t>Case Study: The Missing Files</a:t>
            </a:r>
            <a:endParaRPr lang="en-GB" sz="4400" dirty="0"/>
          </a:p>
        </p:txBody>
      </p:sp>
      <p:sp>
        <p:nvSpPr>
          <p:cNvPr id="5" name="Content Placeholder 4">
            <a:extLst>
              <a:ext uri="{FF2B5EF4-FFF2-40B4-BE49-F238E27FC236}">
                <a16:creationId xmlns:a16="http://schemas.microsoft.com/office/drawing/2014/main" id="{641B720E-A67F-9E6E-4F61-FF4EA16AA136}"/>
              </a:ext>
            </a:extLst>
          </p:cNvPr>
          <p:cNvSpPr>
            <a:spLocks noGrp="1"/>
          </p:cNvSpPr>
          <p:nvPr>
            <p:ph idx="1"/>
          </p:nvPr>
        </p:nvSpPr>
        <p:spPr/>
        <p:txBody>
          <a:bodyPr/>
          <a:lstStyle/>
          <a:p>
            <a:endParaRPr lang="en-GB" dirty="0"/>
          </a:p>
          <a:p>
            <a:pPr>
              <a:lnSpc>
                <a:spcPct val="115000"/>
              </a:lnSpc>
              <a:spcAft>
                <a:spcPts val="800"/>
              </a:spcAft>
              <a:buNone/>
            </a:pPr>
            <a:r>
              <a:rPr lang="en-GB" sz="2400"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Tolu is a final-year undergraduate student working on a research project in the Department of microbiology. She is investigating the antibacterial properties of a local medicinal plant. After collecting laboratory data for two months, she saves her results only on her laptop and occasionally emails a few results to herself. She does not back up the full dataset elsewhere. </a:t>
            </a:r>
            <a:r>
              <a:rPr lang="en-GB" sz="24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One week before the project submission deadline, Tolu’s laptop crashes. The hard drive is corrupted, and most of her experimental data is lost. </a:t>
            </a:r>
            <a:endParaRPr lang="en-GB" sz="2400" dirty="0">
              <a:solidFill>
                <a:srgbClr val="002060"/>
              </a:solidFill>
            </a:endParaRPr>
          </a:p>
        </p:txBody>
      </p:sp>
      <p:pic>
        <p:nvPicPr>
          <p:cNvPr id="6" name="Picture 9" descr="E:\OAF backup_27 02 2013\Documents\OAU LOGO.jpg">
            <a:extLst>
              <a:ext uri="{FF2B5EF4-FFF2-40B4-BE49-F238E27FC236}">
                <a16:creationId xmlns:a16="http://schemas.microsoft.com/office/drawing/2014/main" id="{01F1E2F9-BB2F-4052-1CA6-A0C79C557C92}"/>
              </a:ext>
            </a:extLst>
          </p:cNvPr>
          <p:cNvPicPr>
            <a:picLocks noChangeAspect="1"/>
          </p:cNvPicPr>
          <p:nvPr/>
        </p:nvPicPr>
        <p:blipFill>
          <a:blip r:embed="rId2"/>
          <a:srcRect/>
          <a:stretch>
            <a:fillRect/>
          </a:stretch>
        </p:blipFill>
        <p:spPr>
          <a:xfrm>
            <a:off x="11109960" y="5859466"/>
            <a:ext cx="1066803" cy="998533"/>
          </a:xfrm>
          <a:prstGeom prst="rect">
            <a:avLst/>
          </a:prstGeom>
          <a:noFill/>
          <a:ln cap="flat">
            <a:noFill/>
          </a:ln>
        </p:spPr>
      </p:pic>
    </p:spTree>
    <p:extLst>
      <p:ext uri="{BB962C8B-B14F-4D97-AF65-F5344CB8AC3E}">
        <p14:creationId xmlns:p14="http://schemas.microsoft.com/office/powerpoint/2010/main" val="14035880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F2420-AC4A-419B-C93F-EB4B1288355F}"/>
              </a:ext>
            </a:extLst>
          </p:cNvPr>
          <p:cNvSpPr>
            <a:spLocks noGrp="1"/>
          </p:cNvSpPr>
          <p:nvPr>
            <p:ph type="title"/>
          </p:nvPr>
        </p:nvSpPr>
        <p:spPr/>
        <p:txBody>
          <a:bodyPr/>
          <a:lstStyle/>
          <a:p>
            <a:r>
              <a:rPr lang="en-GB" sz="4000" b="1" kern="100" dirty="0">
                <a:effectLst/>
                <a:latin typeface="Aptos" panose="020B0004020202020204" pitchFamily="34" charset="0"/>
                <a:ea typeface="Aptos" panose="020B0004020202020204" pitchFamily="34" charset="0"/>
                <a:cs typeface="Times New Roman" panose="02020603050405020304" pitchFamily="18" charset="0"/>
              </a:rPr>
              <a:t>Case Study: The Missing Files 2</a:t>
            </a:r>
            <a:endParaRPr lang="en-GB" dirty="0"/>
          </a:p>
        </p:txBody>
      </p:sp>
      <p:sp>
        <p:nvSpPr>
          <p:cNvPr id="3" name="Content Placeholder 2">
            <a:extLst>
              <a:ext uri="{FF2B5EF4-FFF2-40B4-BE49-F238E27FC236}">
                <a16:creationId xmlns:a16="http://schemas.microsoft.com/office/drawing/2014/main" id="{66AE953D-03C3-D477-AA16-FE433545E2BE}"/>
              </a:ext>
            </a:extLst>
          </p:cNvPr>
          <p:cNvSpPr>
            <a:spLocks noGrp="1"/>
          </p:cNvSpPr>
          <p:nvPr>
            <p:ph idx="1"/>
          </p:nvPr>
        </p:nvSpPr>
        <p:spPr/>
        <p:txBody>
          <a:bodyPr>
            <a:normAutofit lnSpcReduction="10000"/>
          </a:bodyPr>
          <a:lstStyle/>
          <a:p>
            <a:endParaRPr lang="en-GB" dirty="0"/>
          </a:p>
          <a:p>
            <a:pPr>
              <a:lnSpc>
                <a:spcPct val="115000"/>
              </a:lnSpc>
              <a:spcBef>
                <a:spcPts val="0"/>
              </a:spcBef>
              <a:buNone/>
            </a:pPr>
            <a:r>
              <a:rPr lang="en-GB" sz="2400" kern="100" dirty="0">
                <a:solidFill>
                  <a:srgbClr val="002060"/>
                </a:solidFill>
                <a:latin typeface="Aptos" panose="020B0004020202020204" pitchFamily="34" charset="0"/>
                <a:ea typeface="Aptos" panose="020B0004020202020204" pitchFamily="34" charset="0"/>
                <a:cs typeface="Times New Roman" panose="02020603050405020304" pitchFamily="18" charset="0"/>
              </a:rPr>
              <a:t>S</a:t>
            </a:r>
            <a:r>
              <a:rPr lang="en-GB" sz="2400"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he considers two options:</a:t>
            </a:r>
          </a:p>
          <a:p>
            <a:pPr marL="342900" lvl="0" indent="-342900">
              <a:lnSpc>
                <a:spcPct val="115000"/>
              </a:lnSpc>
              <a:spcBef>
                <a:spcPts val="0"/>
              </a:spcBef>
              <a:buSzPts val="1000"/>
              <a:buFont typeface="Symbol" panose="05050102010706020507" pitchFamily="18" charset="2"/>
              <a:buChar char=""/>
              <a:tabLst>
                <a:tab pos="457200" algn="l"/>
              </a:tabLst>
            </a:pPr>
            <a:r>
              <a:rPr lang="en-GB" sz="2400"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Fabricating new results based on her memory of the experiments, or</a:t>
            </a:r>
          </a:p>
          <a:p>
            <a:pPr marL="342900" lvl="0" indent="-342900">
              <a:lnSpc>
                <a:spcPct val="115000"/>
              </a:lnSpc>
              <a:spcBef>
                <a:spcPts val="0"/>
              </a:spcBef>
              <a:buSzPts val="1000"/>
              <a:buFont typeface="Symbol" panose="05050102010706020507" pitchFamily="18" charset="2"/>
              <a:buChar char=""/>
              <a:tabLst>
                <a:tab pos="457200" algn="l"/>
              </a:tabLst>
            </a:pPr>
            <a:r>
              <a:rPr lang="en-GB" sz="2400"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Submitting the partial data she had earlier emailed to herself, knowing that it does not fully meet the project requirements.</a:t>
            </a:r>
          </a:p>
          <a:p>
            <a:pPr>
              <a:lnSpc>
                <a:spcPct val="115000"/>
              </a:lnSpc>
              <a:spcBef>
                <a:spcPts val="0"/>
              </a:spcBef>
            </a:pPr>
            <a:r>
              <a:rPr lang="en-GB" sz="2400"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She discusses her dilemma with a classmate, who advises her to "just fill in the missing numbers — nobody will notice." Tolu is confused. She feels pressured to graduate on time, but also uneasy about the idea of inventing data.</a:t>
            </a:r>
          </a:p>
          <a:p>
            <a:endParaRPr lang="en-GB" dirty="0"/>
          </a:p>
        </p:txBody>
      </p:sp>
      <p:pic>
        <p:nvPicPr>
          <p:cNvPr id="4" name="Picture 9" descr="E:\OAF backup_27 02 2013\Documents\OAU LOGO.jpg">
            <a:extLst>
              <a:ext uri="{FF2B5EF4-FFF2-40B4-BE49-F238E27FC236}">
                <a16:creationId xmlns:a16="http://schemas.microsoft.com/office/drawing/2014/main" id="{A62F21B8-FCF5-911D-A656-833E25ECAB5F}"/>
              </a:ext>
            </a:extLst>
          </p:cNvPr>
          <p:cNvPicPr>
            <a:picLocks noChangeAspect="1"/>
          </p:cNvPicPr>
          <p:nvPr/>
        </p:nvPicPr>
        <p:blipFill>
          <a:blip r:embed="rId2"/>
          <a:srcRect/>
          <a:stretch>
            <a:fillRect/>
          </a:stretch>
        </p:blipFill>
        <p:spPr>
          <a:xfrm>
            <a:off x="11109960" y="5859466"/>
            <a:ext cx="1066803" cy="998533"/>
          </a:xfrm>
          <a:prstGeom prst="rect">
            <a:avLst/>
          </a:prstGeom>
          <a:noFill/>
          <a:ln cap="flat">
            <a:noFill/>
          </a:ln>
        </p:spPr>
      </p:pic>
    </p:spTree>
    <p:extLst>
      <p:ext uri="{BB962C8B-B14F-4D97-AF65-F5344CB8AC3E}">
        <p14:creationId xmlns:p14="http://schemas.microsoft.com/office/powerpoint/2010/main" val="13274106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BA3DF-D5CF-6B84-3087-AC0C0DF556C6}"/>
              </a:ext>
            </a:extLst>
          </p:cNvPr>
          <p:cNvSpPr>
            <a:spLocks noGrp="1"/>
          </p:cNvSpPr>
          <p:nvPr>
            <p:ph type="title"/>
          </p:nvPr>
        </p:nvSpPr>
        <p:spPr/>
        <p:txBody>
          <a:bodyPr/>
          <a:lstStyle/>
          <a:p>
            <a:r>
              <a:rPr lang="en-GB" sz="4000" b="1" kern="100" dirty="0">
                <a:effectLst/>
                <a:latin typeface="Aptos" panose="020B0004020202020204" pitchFamily="34" charset="0"/>
                <a:ea typeface="Aptos" panose="020B0004020202020204" pitchFamily="34" charset="0"/>
                <a:cs typeface="Times New Roman" panose="02020603050405020304" pitchFamily="18" charset="0"/>
              </a:rPr>
              <a:t>Case Study: The Missing Files 3</a:t>
            </a:r>
            <a:endParaRPr lang="en-GB" dirty="0"/>
          </a:p>
        </p:txBody>
      </p:sp>
      <p:sp>
        <p:nvSpPr>
          <p:cNvPr id="3" name="Content Placeholder 2">
            <a:extLst>
              <a:ext uri="{FF2B5EF4-FFF2-40B4-BE49-F238E27FC236}">
                <a16:creationId xmlns:a16="http://schemas.microsoft.com/office/drawing/2014/main" id="{BEDFD453-A2F9-CBB5-2A8D-B19A5D92A1AC}"/>
              </a:ext>
            </a:extLst>
          </p:cNvPr>
          <p:cNvSpPr>
            <a:spLocks noGrp="1"/>
          </p:cNvSpPr>
          <p:nvPr>
            <p:ph idx="1"/>
          </p:nvPr>
        </p:nvSpPr>
        <p:spPr/>
        <p:txBody>
          <a:bodyPr>
            <a:normAutofit/>
          </a:bodyPr>
          <a:lstStyle/>
          <a:p>
            <a:endParaRPr lang="en-GB" dirty="0"/>
          </a:p>
          <a:p>
            <a:pPr marL="285750" indent="-285750">
              <a:lnSpc>
                <a:spcPct val="115000"/>
              </a:lnSpc>
              <a:spcBef>
                <a:spcPts val="0"/>
              </a:spcBef>
              <a:spcAft>
                <a:spcPts val="600"/>
              </a:spcAft>
              <a:buSzPts val="1000"/>
              <a:buFont typeface="Courier New" panose="02070309020205020404" pitchFamily="49" charset="0"/>
              <a:buChar char="o"/>
              <a:tabLst>
                <a:tab pos="914400" algn="l"/>
              </a:tabLst>
            </a:pPr>
            <a:r>
              <a:rPr lang="en-GB" sz="2400"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Importance of proper data management (backups, documentation)</a:t>
            </a:r>
          </a:p>
          <a:p>
            <a:pPr marL="285750" indent="-285750">
              <a:lnSpc>
                <a:spcPct val="115000"/>
              </a:lnSpc>
              <a:spcBef>
                <a:spcPts val="0"/>
              </a:spcBef>
              <a:spcAft>
                <a:spcPts val="600"/>
              </a:spcAft>
              <a:buSzPts val="1000"/>
              <a:buFont typeface="Courier New" panose="02070309020205020404" pitchFamily="49" charset="0"/>
              <a:buChar char="o"/>
              <a:tabLst>
                <a:tab pos="914400" algn="l"/>
              </a:tabLst>
            </a:pPr>
            <a:r>
              <a:rPr lang="en-GB" sz="2400"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The dangers of data fabrication and falsification</a:t>
            </a:r>
          </a:p>
          <a:p>
            <a:pPr marL="285750" indent="-285750">
              <a:lnSpc>
                <a:spcPct val="115000"/>
              </a:lnSpc>
              <a:spcBef>
                <a:spcPts val="0"/>
              </a:spcBef>
              <a:spcAft>
                <a:spcPts val="600"/>
              </a:spcAft>
              <a:buSzPts val="1000"/>
              <a:buFont typeface="Courier New" panose="02070309020205020404" pitchFamily="49" charset="0"/>
              <a:buChar char="o"/>
              <a:tabLst>
                <a:tab pos="914400" algn="l"/>
              </a:tabLst>
            </a:pPr>
            <a:r>
              <a:rPr lang="en-GB" sz="2400"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Pressures that lead to unethical </a:t>
            </a:r>
            <a:r>
              <a:rPr lang="en-GB" sz="2400" kern="100" dirty="0" err="1">
                <a:solidFill>
                  <a:srgbClr val="002060"/>
                </a:solidFill>
                <a:effectLst/>
                <a:latin typeface="Aptos" panose="020B0004020202020204" pitchFamily="34" charset="0"/>
                <a:ea typeface="Aptos" panose="020B0004020202020204" pitchFamily="34" charset="0"/>
                <a:cs typeface="Times New Roman" panose="02020603050405020304" pitchFamily="18" charset="0"/>
              </a:rPr>
              <a:t>behavior</a:t>
            </a:r>
            <a:endParaRPr lang="en-GB" sz="2400"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endParaRPr>
          </a:p>
          <a:p>
            <a:pPr marL="285750" indent="-285750">
              <a:lnSpc>
                <a:spcPct val="115000"/>
              </a:lnSpc>
              <a:spcBef>
                <a:spcPts val="0"/>
              </a:spcBef>
              <a:spcAft>
                <a:spcPts val="600"/>
              </a:spcAft>
              <a:buSzPts val="1000"/>
              <a:buFont typeface="Courier New" panose="02070309020205020404" pitchFamily="49" charset="0"/>
              <a:buChar char="o"/>
              <a:tabLst>
                <a:tab pos="914400" algn="l"/>
              </a:tabLst>
            </a:pPr>
            <a:r>
              <a:rPr lang="en-GB" sz="2400"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Seeking support early when facing difficulties</a:t>
            </a:r>
          </a:p>
          <a:p>
            <a:pPr marL="285750" indent="-285750">
              <a:lnSpc>
                <a:spcPct val="115000"/>
              </a:lnSpc>
              <a:spcBef>
                <a:spcPts val="0"/>
              </a:spcBef>
              <a:spcAft>
                <a:spcPts val="600"/>
              </a:spcAft>
              <a:buSzPts val="1000"/>
              <a:buFont typeface="Courier New" panose="02070309020205020404" pitchFamily="49" charset="0"/>
              <a:buChar char="o"/>
              <a:tabLst>
                <a:tab pos="914400" algn="l"/>
              </a:tabLst>
            </a:pPr>
            <a:r>
              <a:rPr lang="en-GB" sz="2400"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Help students understand that </a:t>
            </a:r>
            <a:r>
              <a:rPr lang="en-GB" sz="2400" b="1"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poor data management</a:t>
            </a:r>
            <a:r>
              <a:rPr lang="en-GB" sz="2400"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 can easily spiral into </a:t>
            </a:r>
            <a:r>
              <a:rPr lang="en-GB" sz="2400" b="1"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research misconduct</a:t>
            </a:r>
            <a:r>
              <a:rPr lang="en-GB" sz="2400"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a:t>
            </a:r>
          </a:p>
          <a:p>
            <a:endParaRPr lang="en-GB" dirty="0"/>
          </a:p>
        </p:txBody>
      </p:sp>
      <p:pic>
        <p:nvPicPr>
          <p:cNvPr id="4" name="Picture 9" descr="E:\OAF backup_27 02 2013\Documents\OAU LOGO.jpg">
            <a:extLst>
              <a:ext uri="{FF2B5EF4-FFF2-40B4-BE49-F238E27FC236}">
                <a16:creationId xmlns:a16="http://schemas.microsoft.com/office/drawing/2014/main" id="{59BBFB65-12DE-AACA-5A2F-058C4584F7AA}"/>
              </a:ext>
            </a:extLst>
          </p:cNvPr>
          <p:cNvPicPr>
            <a:picLocks noChangeAspect="1"/>
          </p:cNvPicPr>
          <p:nvPr/>
        </p:nvPicPr>
        <p:blipFill>
          <a:blip r:embed="rId2"/>
          <a:srcRect/>
          <a:stretch>
            <a:fillRect/>
          </a:stretch>
        </p:blipFill>
        <p:spPr>
          <a:xfrm>
            <a:off x="11109960" y="5859466"/>
            <a:ext cx="1066803" cy="998533"/>
          </a:xfrm>
          <a:prstGeom prst="rect">
            <a:avLst/>
          </a:prstGeom>
          <a:noFill/>
          <a:ln cap="flat">
            <a:noFill/>
          </a:ln>
        </p:spPr>
      </p:pic>
    </p:spTree>
    <p:extLst>
      <p:ext uri="{BB962C8B-B14F-4D97-AF65-F5344CB8AC3E}">
        <p14:creationId xmlns:p14="http://schemas.microsoft.com/office/powerpoint/2010/main" val="8967932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9F00F-F731-C918-A314-FFE8227C4040}"/>
              </a:ext>
            </a:extLst>
          </p:cNvPr>
          <p:cNvSpPr>
            <a:spLocks noGrp="1"/>
          </p:cNvSpPr>
          <p:nvPr>
            <p:ph type="title"/>
          </p:nvPr>
        </p:nvSpPr>
        <p:spPr/>
        <p:txBody>
          <a:bodyPr>
            <a:normAutofit fontScale="90000"/>
          </a:bodyPr>
          <a:lstStyle/>
          <a:p>
            <a:r>
              <a:rPr lang="en-GB" sz="4000" b="1" kern="100" dirty="0">
                <a:effectLst/>
                <a:latin typeface="Aptos" panose="020B0004020202020204" pitchFamily="34" charset="0"/>
                <a:ea typeface="Aptos" panose="020B0004020202020204" pitchFamily="34" charset="0"/>
                <a:cs typeface="Times New Roman" panose="02020603050405020304" pitchFamily="18" charset="0"/>
              </a:rPr>
              <a:t>Why Focus on Graduate and Postgraduate Training?</a:t>
            </a:r>
            <a:endParaRPr lang="en-GB" dirty="0"/>
          </a:p>
        </p:txBody>
      </p:sp>
      <p:sp>
        <p:nvSpPr>
          <p:cNvPr id="3" name="Content Placeholder 2">
            <a:extLst>
              <a:ext uri="{FF2B5EF4-FFF2-40B4-BE49-F238E27FC236}">
                <a16:creationId xmlns:a16="http://schemas.microsoft.com/office/drawing/2014/main" id="{AC04DE51-F0F6-7D44-4571-308535C9ED52}"/>
              </a:ext>
            </a:extLst>
          </p:cNvPr>
          <p:cNvSpPr>
            <a:spLocks noGrp="1"/>
          </p:cNvSpPr>
          <p:nvPr>
            <p:ph idx="1"/>
          </p:nvPr>
        </p:nvSpPr>
        <p:spPr/>
        <p:txBody>
          <a:bodyPr>
            <a:normAutofit fontScale="92500" lnSpcReduction="10000"/>
          </a:bodyPr>
          <a:lstStyle/>
          <a:p>
            <a:endParaRPr lang="en-GB" dirty="0"/>
          </a:p>
          <a:p>
            <a:pPr marL="342900" lvl="0" indent="-342900">
              <a:lnSpc>
                <a:spcPct val="115000"/>
              </a:lnSpc>
              <a:spcBef>
                <a:spcPts val="0"/>
              </a:spcBef>
              <a:buSzPts val="1000"/>
              <a:buFont typeface="Symbol" panose="05050102010706020507" pitchFamily="18" charset="2"/>
              <a:buChar char=""/>
              <a:tabLst>
                <a:tab pos="457200" algn="l"/>
              </a:tabLst>
            </a:pPr>
            <a:r>
              <a:rPr lang="en-GB" sz="2400"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Early-stage researchers are setting professional habits</a:t>
            </a:r>
          </a:p>
          <a:p>
            <a:pPr marL="342900" lvl="0" indent="-342900">
              <a:lnSpc>
                <a:spcPct val="115000"/>
              </a:lnSpc>
              <a:spcBef>
                <a:spcPts val="0"/>
              </a:spcBef>
              <a:buSzPts val="1000"/>
              <a:buFont typeface="Symbol" panose="05050102010706020507" pitchFamily="18" charset="2"/>
              <a:buChar char=""/>
              <a:tabLst>
                <a:tab pos="457200" algn="l"/>
              </a:tabLst>
            </a:pPr>
            <a:r>
              <a:rPr lang="en-GB" sz="2400"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Pressure to publish can challenge ethical decision-making</a:t>
            </a:r>
          </a:p>
          <a:p>
            <a:pPr marL="342900" lvl="0" indent="-342900">
              <a:lnSpc>
                <a:spcPct val="115000"/>
              </a:lnSpc>
              <a:spcBef>
                <a:spcPts val="0"/>
              </a:spcBef>
              <a:buSzPts val="1000"/>
              <a:buFont typeface="Symbol" panose="05050102010706020507" pitchFamily="18" charset="2"/>
              <a:buChar char=""/>
              <a:tabLst>
                <a:tab pos="457200" algn="l"/>
              </a:tabLst>
            </a:pPr>
            <a:r>
              <a:rPr lang="en-GB" sz="2400"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Foundations built now shape future research culture</a:t>
            </a:r>
          </a:p>
          <a:p>
            <a:pPr>
              <a:lnSpc>
                <a:spcPct val="115000"/>
              </a:lnSpc>
              <a:spcBef>
                <a:spcPts val="0"/>
              </a:spcBef>
              <a:buNone/>
            </a:pPr>
            <a:endParaRPr lang="en-GB" sz="2400" b="1"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Bef>
                <a:spcPts val="0"/>
              </a:spcBef>
              <a:buNone/>
            </a:pPr>
            <a:r>
              <a:rPr lang="en-GB" sz="2400" b="1"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Current Gaps in Training</a:t>
            </a:r>
            <a:endParaRPr lang="en-GB" sz="2400"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Bef>
                <a:spcPts val="0"/>
              </a:spcBef>
              <a:buSzPts val="1000"/>
              <a:buFont typeface="Symbol" panose="05050102010706020507" pitchFamily="18" charset="2"/>
              <a:buChar char=""/>
              <a:tabLst>
                <a:tab pos="457200" algn="l"/>
              </a:tabLst>
            </a:pPr>
            <a:r>
              <a:rPr lang="en-GB" sz="2400"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Ethics often assumed rather than taught</a:t>
            </a:r>
          </a:p>
          <a:p>
            <a:pPr marL="342900" lvl="0" indent="-342900">
              <a:lnSpc>
                <a:spcPct val="115000"/>
              </a:lnSpc>
              <a:spcBef>
                <a:spcPts val="0"/>
              </a:spcBef>
              <a:buSzPts val="1000"/>
              <a:buFont typeface="Symbol" panose="05050102010706020507" pitchFamily="18" charset="2"/>
              <a:buChar char=""/>
              <a:tabLst>
                <a:tab pos="457200" algn="l"/>
              </a:tabLst>
            </a:pPr>
            <a:r>
              <a:rPr lang="en-GB" sz="2400"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Lack of formal coursework in responsible conduct</a:t>
            </a:r>
          </a:p>
          <a:p>
            <a:pPr marL="342900" lvl="0" indent="-342900">
              <a:lnSpc>
                <a:spcPct val="115000"/>
              </a:lnSpc>
              <a:spcBef>
                <a:spcPts val="0"/>
              </a:spcBef>
              <a:buSzPts val="1000"/>
              <a:buFont typeface="Symbol" panose="05050102010706020507" pitchFamily="18" charset="2"/>
              <a:buChar char=""/>
              <a:tabLst>
                <a:tab pos="457200" algn="l"/>
              </a:tabLst>
            </a:pPr>
            <a:r>
              <a:rPr lang="en-GB" sz="2400"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Inconsistent mentorship practices</a:t>
            </a:r>
          </a:p>
          <a:p>
            <a:pPr marL="342900" lvl="0" indent="-342900">
              <a:lnSpc>
                <a:spcPct val="115000"/>
              </a:lnSpc>
              <a:spcBef>
                <a:spcPts val="0"/>
              </a:spcBef>
              <a:buSzPts val="1000"/>
              <a:buFont typeface="Symbol" panose="05050102010706020507" pitchFamily="18" charset="2"/>
              <a:buChar char=""/>
              <a:tabLst>
                <a:tab pos="457200" algn="l"/>
              </a:tabLst>
            </a:pPr>
            <a:r>
              <a:rPr lang="en-GB" sz="2400"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Limited institutional emphasis</a:t>
            </a:r>
          </a:p>
          <a:p>
            <a:pPr marL="342900" lvl="0" indent="-342900">
              <a:lnSpc>
                <a:spcPct val="115000"/>
              </a:lnSpc>
              <a:spcBef>
                <a:spcPts val="0"/>
              </a:spcBef>
              <a:buSzPts val="1000"/>
              <a:buFont typeface="Symbol" panose="05050102010706020507" pitchFamily="18" charset="2"/>
              <a:buChar char=""/>
              <a:tabLst>
                <a:tab pos="457200" algn="l"/>
              </a:tabLst>
            </a:pPr>
            <a:endParaRPr lang="en-GB" sz="2400"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endParaRPr>
          </a:p>
          <a:p>
            <a:endParaRPr lang="en-GB" dirty="0"/>
          </a:p>
        </p:txBody>
      </p:sp>
      <p:pic>
        <p:nvPicPr>
          <p:cNvPr id="4" name="Picture 9" descr="E:\OAF backup_27 02 2013\Documents\OAU LOGO.jpg">
            <a:extLst>
              <a:ext uri="{FF2B5EF4-FFF2-40B4-BE49-F238E27FC236}">
                <a16:creationId xmlns:a16="http://schemas.microsoft.com/office/drawing/2014/main" id="{E6098CA8-5555-045A-1451-1F965B5BCCBC}"/>
              </a:ext>
            </a:extLst>
          </p:cNvPr>
          <p:cNvPicPr>
            <a:picLocks noChangeAspect="1"/>
          </p:cNvPicPr>
          <p:nvPr/>
        </p:nvPicPr>
        <p:blipFill>
          <a:blip r:embed="rId2"/>
          <a:srcRect/>
          <a:stretch>
            <a:fillRect/>
          </a:stretch>
        </p:blipFill>
        <p:spPr>
          <a:xfrm>
            <a:off x="11109960" y="5859466"/>
            <a:ext cx="1066803" cy="998533"/>
          </a:xfrm>
          <a:prstGeom prst="rect">
            <a:avLst/>
          </a:prstGeom>
          <a:noFill/>
          <a:ln cap="flat">
            <a:noFill/>
          </a:ln>
        </p:spPr>
      </p:pic>
    </p:spTree>
    <p:extLst>
      <p:ext uri="{BB962C8B-B14F-4D97-AF65-F5344CB8AC3E}">
        <p14:creationId xmlns:p14="http://schemas.microsoft.com/office/powerpoint/2010/main" val="30887086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13A0F-9DAC-BB49-7BDB-671AEC8571BF}"/>
              </a:ext>
            </a:extLst>
          </p:cNvPr>
          <p:cNvSpPr>
            <a:spLocks noGrp="1"/>
          </p:cNvSpPr>
          <p:nvPr>
            <p:ph type="title"/>
          </p:nvPr>
        </p:nvSpPr>
        <p:spPr/>
        <p:txBody>
          <a:bodyPr>
            <a:normAutofit fontScale="90000"/>
          </a:bodyPr>
          <a:lstStyle/>
          <a:p>
            <a:br>
              <a:rPr lang="en-GB" sz="4000" b="1" kern="100" dirty="0">
                <a:effectLst/>
                <a:latin typeface="Aptos" panose="020B0004020202020204" pitchFamily="34" charset="0"/>
                <a:ea typeface="Aptos" panose="020B0004020202020204" pitchFamily="34" charset="0"/>
                <a:cs typeface="Times New Roman" panose="02020603050405020304" pitchFamily="18" charset="0"/>
              </a:rPr>
            </a:br>
            <a:r>
              <a:rPr lang="en-GB" sz="4000" b="1" kern="100" dirty="0">
                <a:effectLst/>
                <a:latin typeface="Aptos" panose="020B0004020202020204" pitchFamily="34" charset="0"/>
                <a:ea typeface="Aptos" panose="020B0004020202020204" pitchFamily="34" charset="0"/>
                <a:cs typeface="Times New Roman" panose="02020603050405020304" pitchFamily="18" charset="0"/>
              </a:rPr>
              <a:t>Defining Research Integrity</a:t>
            </a:r>
            <a:endParaRPr lang="en-GB" dirty="0"/>
          </a:p>
        </p:txBody>
      </p:sp>
      <p:sp>
        <p:nvSpPr>
          <p:cNvPr id="3" name="Content Placeholder 2">
            <a:extLst>
              <a:ext uri="{FF2B5EF4-FFF2-40B4-BE49-F238E27FC236}">
                <a16:creationId xmlns:a16="http://schemas.microsoft.com/office/drawing/2014/main" id="{E807D38D-B385-F64B-CF89-B1603C58A20D}"/>
              </a:ext>
            </a:extLst>
          </p:cNvPr>
          <p:cNvSpPr>
            <a:spLocks noGrp="1"/>
          </p:cNvSpPr>
          <p:nvPr>
            <p:ph idx="1"/>
          </p:nvPr>
        </p:nvSpPr>
        <p:spPr/>
        <p:txBody>
          <a:bodyPr/>
          <a:lstStyle/>
          <a:p>
            <a:endParaRPr lang="en-GB" dirty="0"/>
          </a:p>
          <a:p>
            <a:pPr marL="342900" lvl="0" indent="-342900">
              <a:lnSpc>
                <a:spcPct val="115000"/>
              </a:lnSpc>
              <a:spcBef>
                <a:spcPts val="0"/>
              </a:spcBef>
              <a:buSzPts val="1000"/>
              <a:buFont typeface="Symbol" panose="05050102010706020507" pitchFamily="18" charset="2"/>
              <a:buChar char=""/>
              <a:tabLst>
                <a:tab pos="457200" algn="l"/>
              </a:tabLst>
            </a:pPr>
            <a:r>
              <a:rPr lang="en-GB" sz="2800"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Honesty in all research activities</a:t>
            </a:r>
          </a:p>
          <a:p>
            <a:pPr marL="342900" lvl="0" indent="-342900">
              <a:lnSpc>
                <a:spcPct val="115000"/>
              </a:lnSpc>
              <a:spcBef>
                <a:spcPts val="0"/>
              </a:spcBef>
              <a:buSzPts val="1000"/>
              <a:buFont typeface="Symbol" panose="05050102010706020507" pitchFamily="18" charset="2"/>
              <a:buChar char=""/>
              <a:tabLst>
                <a:tab pos="457200" algn="l"/>
              </a:tabLst>
            </a:pPr>
            <a:r>
              <a:rPr lang="en-GB" sz="2800"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Accuracy and transparency in reporting</a:t>
            </a:r>
          </a:p>
          <a:p>
            <a:pPr marL="342900" lvl="0" indent="-342900">
              <a:lnSpc>
                <a:spcPct val="115000"/>
              </a:lnSpc>
              <a:spcBef>
                <a:spcPts val="0"/>
              </a:spcBef>
              <a:buSzPts val="1000"/>
              <a:buFont typeface="Symbol" panose="05050102010706020507" pitchFamily="18" charset="2"/>
              <a:buChar char=""/>
              <a:tabLst>
                <a:tab pos="457200" algn="l"/>
              </a:tabLst>
            </a:pPr>
            <a:r>
              <a:rPr lang="en-GB" sz="2800"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Respect for participants, communities, and collaborators</a:t>
            </a:r>
          </a:p>
          <a:p>
            <a:pPr marL="342900" lvl="0" indent="-342900">
              <a:lnSpc>
                <a:spcPct val="115000"/>
              </a:lnSpc>
              <a:spcBef>
                <a:spcPts val="0"/>
              </a:spcBef>
              <a:buSzPts val="1000"/>
              <a:buFont typeface="Symbol" panose="05050102010706020507" pitchFamily="18" charset="2"/>
              <a:buChar char=""/>
              <a:tabLst>
                <a:tab pos="457200" algn="l"/>
              </a:tabLst>
            </a:pPr>
            <a:r>
              <a:rPr lang="en-GB" sz="2800"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Accountability for decisions and results</a:t>
            </a:r>
          </a:p>
          <a:p>
            <a:endParaRPr lang="en-GB" dirty="0"/>
          </a:p>
        </p:txBody>
      </p:sp>
      <p:pic>
        <p:nvPicPr>
          <p:cNvPr id="4" name="Picture 9" descr="E:\OAF backup_27 02 2013\Documents\OAU LOGO.jpg">
            <a:extLst>
              <a:ext uri="{FF2B5EF4-FFF2-40B4-BE49-F238E27FC236}">
                <a16:creationId xmlns:a16="http://schemas.microsoft.com/office/drawing/2014/main" id="{2323CB7C-7D58-9BFF-E950-83488F7C247B}"/>
              </a:ext>
            </a:extLst>
          </p:cNvPr>
          <p:cNvPicPr>
            <a:picLocks noChangeAspect="1"/>
          </p:cNvPicPr>
          <p:nvPr/>
        </p:nvPicPr>
        <p:blipFill>
          <a:blip r:embed="rId2"/>
          <a:srcRect/>
          <a:stretch>
            <a:fillRect/>
          </a:stretch>
        </p:blipFill>
        <p:spPr>
          <a:xfrm>
            <a:off x="11109960" y="5859466"/>
            <a:ext cx="1066803" cy="998533"/>
          </a:xfrm>
          <a:prstGeom prst="rect">
            <a:avLst/>
          </a:prstGeom>
          <a:noFill/>
          <a:ln cap="flat">
            <a:noFill/>
          </a:ln>
        </p:spPr>
      </p:pic>
    </p:spTree>
    <p:extLst>
      <p:ext uri="{BB962C8B-B14F-4D97-AF65-F5344CB8AC3E}">
        <p14:creationId xmlns:p14="http://schemas.microsoft.com/office/powerpoint/2010/main" val="25641139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5CB1C-B9B0-FBE3-84F4-9D60355FA817}"/>
              </a:ext>
            </a:extLst>
          </p:cNvPr>
          <p:cNvSpPr>
            <a:spLocks noGrp="1"/>
          </p:cNvSpPr>
          <p:nvPr>
            <p:ph type="title"/>
          </p:nvPr>
        </p:nvSpPr>
        <p:spPr/>
        <p:txBody>
          <a:bodyPr>
            <a:normAutofit fontScale="90000"/>
          </a:bodyPr>
          <a:lstStyle/>
          <a:p>
            <a:r>
              <a:rPr lang="en-GB" sz="4000" b="1" kern="100" dirty="0">
                <a:effectLst/>
                <a:latin typeface="Aptos" panose="020B0004020202020204" pitchFamily="34" charset="0"/>
                <a:ea typeface="Aptos" panose="020B0004020202020204" pitchFamily="34" charset="0"/>
                <a:cs typeface="Times New Roman" panose="02020603050405020304" pitchFamily="18" charset="0"/>
              </a:rPr>
              <a:t>Integrating Research Integrity into Training</a:t>
            </a:r>
            <a:br>
              <a:rPr lang="en-GB" sz="4000" kern="100" dirty="0">
                <a:effectLst/>
                <a:latin typeface="Aptos" panose="020B0004020202020204" pitchFamily="34" charset="0"/>
                <a:ea typeface="Aptos" panose="020B0004020202020204" pitchFamily="34" charset="0"/>
                <a:cs typeface="Times New Roman" panose="02020603050405020304" pitchFamily="18" charset="0"/>
              </a:rPr>
            </a:br>
            <a:endParaRPr lang="en-GB" dirty="0"/>
          </a:p>
        </p:txBody>
      </p:sp>
      <p:sp>
        <p:nvSpPr>
          <p:cNvPr id="3" name="Content Placeholder 2">
            <a:extLst>
              <a:ext uri="{FF2B5EF4-FFF2-40B4-BE49-F238E27FC236}">
                <a16:creationId xmlns:a16="http://schemas.microsoft.com/office/drawing/2014/main" id="{CD7EEBA2-4350-76F7-4FC3-0747BDC97EBD}"/>
              </a:ext>
            </a:extLst>
          </p:cNvPr>
          <p:cNvSpPr>
            <a:spLocks noGrp="1"/>
          </p:cNvSpPr>
          <p:nvPr>
            <p:ph idx="1"/>
          </p:nvPr>
        </p:nvSpPr>
        <p:spPr/>
        <p:txBody>
          <a:bodyPr/>
          <a:lstStyle/>
          <a:p>
            <a:pPr marL="342900" lvl="0" indent="-342900">
              <a:lnSpc>
                <a:spcPct val="115000"/>
              </a:lnSpc>
              <a:spcAft>
                <a:spcPts val="800"/>
              </a:spcAft>
              <a:buSzPts val="1000"/>
              <a:buFont typeface="Symbol" panose="05050102010706020507" pitchFamily="18" charset="2"/>
              <a:buChar char=""/>
              <a:tabLst>
                <a:tab pos="457200" algn="l"/>
              </a:tabLst>
            </a:pP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Bef>
                <a:spcPts val="0"/>
              </a:spcBef>
              <a:buSzPts val="1000"/>
              <a:buFont typeface="Symbol" panose="05050102010706020507" pitchFamily="18" charset="2"/>
              <a:buChar char=""/>
              <a:tabLst>
                <a:tab pos="457200" algn="l"/>
              </a:tabLst>
            </a:pPr>
            <a:r>
              <a:rPr lang="en-GB" sz="2400"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Mandatory ethics courses and workshops</a:t>
            </a:r>
          </a:p>
          <a:p>
            <a:pPr marL="342900" lvl="0" indent="-342900">
              <a:lnSpc>
                <a:spcPct val="115000"/>
              </a:lnSpc>
              <a:spcBef>
                <a:spcPts val="0"/>
              </a:spcBef>
              <a:buSzPts val="1000"/>
              <a:buFont typeface="Symbol" panose="05050102010706020507" pitchFamily="18" charset="2"/>
              <a:buChar char=""/>
              <a:tabLst>
                <a:tab pos="457200" algn="l"/>
              </a:tabLst>
            </a:pPr>
            <a:r>
              <a:rPr lang="en-GB" sz="2400"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Embedding integrity into research supervision</a:t>
            </a:r>
          </a:p>
          <a:p>
            <a:pPr marL="342900" lvl="0" indent="-342900">
              <a:lnSpc>
                <a:spcPct val="115000"/>
              </a:lnSpc>
              <a:spcBef>
                <a:spcPts val="0"/>
              </a:spcBef>
              <a:buSzPts val="1000"/>
              <a:buFont typeface="Symbol" panose="05050102010706020507" pitchFamily="18" charset="2"/>
              <a:buChar char=""/>
              <a:tabLst>
                <a:tab pos="457200" algn="l"/>
              </a:tabLst>
            </a:pPr>
            <a:r>
              <a:rPr lang="en-GB" sz="2400"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Promoting open conversations about real-world dilemmas</a:t>
            </a:r>
          </a:p>
          <a:p>
            <a:pPr marL="342900" lvl="0" indent="-342900">
              <a:lnSpc>
                <a:spcPct val="115000"/>
              </a:lnSpc>
              <a:spcBef>
                <a:spcPts val="0"/>
              </a:spcBef>
              <a:buSzPts val="1000"/>
              <a:buFont typeface="Symbol" panose="05050102010706020507" pitchFamily="18" charset="2"/>
              <a:buChar char=""/>
              <a:tabLst>
                <a:tab pos="457200" algn="l"/>
              </a:tabLst>
            </a:pPr>
            <a:r>
              <a:rPr lang="en-GB" sz="24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Recognizing and rewarding ethical </a:t>
            </a:r>
            <a:r>
              <a:rPr lang="en-GB" sz="2400" dirty="0" err="1">
                <a:solidFill>
                  <a:srgbClr val="002060"/>
                </a:solidFill>
                <a:effectLst/>
                <a:latin typeface="Aptos" panose="020B0004020202020204" pitchFamily="34" charset="0"/>
                <a:ea typeface="Aptos" panose="020B0004020202020204" pitchFamily="34" charset="0"/>
                <a:cs typeface="Times New Roman" panose="02020603050405020304" pitchFamily="18" charset="0"/>
              </a:rPr>
              <a:t>behavior</a:t>
            </a:r>
            <a:endParaRPr lang="en-GB" sz="2400" dirty="0">
              <a:solidFill>
                <a:srgbClr val="002060"/>
              </a:solidFill>
            </a:endParaRPr>
          </a:p>
        </p:txBody>
      </p:sp>
      <p:pic>
        <p:nvPicPr>
          <p:cNvPr id="4" name="Picture 9" descr="E:\OAF backup_27 02 2013\Documents\OAU LOGO.jpg">
            <a:extLst>
              <a:ext uri="{FF2B5EF4-FFF2-40B4-BE49-F238E27FC236}">
                <a16:creationId xmlns:a16="http://schemas.microsoft.com/office/drawing/2014/main" id="{9B926A79-664A-9707-C536-118A97A8F486}"/>
              </a:ext>
            </a:extLst>
          </p:cNvPr>
          <p:cNvPicPr>
            <a:picLocks noChangeAspect="1"/>
          </p:cNvPicPr>
          <p:nvPr/>
        </p:nvPicPr>
        <p:blipFill>
          <a:blip r:embed="rId2"/>
          <a:srcRect/>
          <a:stretch>
            <a:fillRect/>
          </a:stretch>
        </p:blipFill>
        <p:spPr>
          <a:xfrm>
            <a:off x="11109960" y="5859466"/>
            <a:ext cx="1066803" cy="998533"/>
          </a:xfrm>
          <a:prstGeom prst="rect">
            <a:avLst/>
          </a:prstGeom>
          <a:noFill/>
          <a:ln cap="flat">
            <a:noFill/>
          </a:ln>
        </p:spPr>
      </p:pic>
    </p:spTree>
    <p:extLst>
      <p:ext uri="{BB962C8B-B14F-4D97-AF65-F5344CB8AC3E}">
        <p14:creationId xmlns:p14="http://schemas.microsoft.com/office/powerpoint/2010/main" val="12393295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BDDA6-CF94-FDA5-754E-AA8EBDC591F5}"/>
              </a:ext>
            </a:extLst>
          </p:cNvPr>
          <p:cNvSpPr>
            <a:spLocks noGrp="1"/>
          </p:cNvSpPr>
          <p:nvPr>
            <p:ph type="title"/>
          </p:nvPr>
        </p:nvSpPr>
        <p:spPr/>
        <p:txBody>
          <a:bodyPr>
            <a:normAutofit/>
          </a:bodyPr>
          <a:lstStyle/>
          <a:p>
            <a:r>
              <a:rPr lang="en-GB" sz="4000" b="1" kern="100" dirty="0">
                <a:effectLst/>
                <a:latin typeface="Aptos" panose="020B0004020202020204" pitchFamily="34" charset="0"/>
                <a:ea typeface="Aptos" panose="020B0004020202020204" pitchFamily="34" charset="0"/>
                <a:cs typeface="Times New Roman" panose="02020603050405020304" pitchFamily="18" charset="0"/>
              </a:rPr>
              <a:t>Active Learning Approaches</a:t>
            </a:r>
            <a:endParaRPr lang="en-GB" dirty="0"/>
          </a:p>
        </p:txBody>
      </p:sp>
      <p:sp>
        <p:nvSpPr>
          <p:cNvPr id="3" name="Content Placeholder 2">
            <a:extLst>
              <a:ext uri="{FF2B5EF4-FFF2-40B4-BE49-F238E27FC236}">
                <a16:creationId xmlns:a16="http://schemas.microsoft.com/office/drawing/2014/main" id="{1F009442-58F9-57B3-5A40-63A2E771D1E1}"/>
              </a:ext>
            </a:extLst>
          </p:cNvPr>
          <p:cNvSpPr>
            <a:spLocks noGrp="1"/>
          </p:cNvSpPr>
          <p:nvPr>
            <p:ph idx="1"/>
          </p:nvPr>
        </p:nvSpPr>
        <p:spPr/>
        <p:txBody>
          <a:bodyPr/>
          <a:lstStyle/>
          <a:p>
            <a:endParaRPr lang="en-GB" dirty="0"/>
          </a:p>
          <a:p>
            <a:pPr marL="342900" lvl="0" indent="-342900">
              <a:lnSpc>
                <a:spcPct val="115000"/>
              </a:lnSpc>
              <a:spcBef>
                <a:spcPts val="0"/>
              </a:spcBef>
              <a:buSzPts val="1000"/>
              <a:buFont typeface="Symbol" panose="05050102010706020507" pitchFamily="18" charset="2"/>
              <a:buChar char=""/>
              <a:tabLst>
                <a:tab pos="457200" algn="l"/>
              </a:tabLst>
            </a:pPr>
            <a:r>
              <a:rPr lang="en-GB" sz="2400"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Case study discussions</a:t>
            </a:r>
          </a:p>
          <a:p>
            <a:pPr marL="342900" lvl="0" indent="-342900">
              <a:lnSpc>
                <a:spcPct val="115000"/>
              </a:lnSpc>
              <a:spcBef>
                <a:spcPts val="0"/>
              </a:spcBef>
              <a:buSzPts val="1000"/>
              <a:buFont typeface="Symbol" panose="05050102010706020507" pitchFamily="18" charset="2"/>
              <a:buChar char=""/>
              <a:tabLst>
                <a:tab pos="457200" algn="l"/>
              </a:tabLst>
            </a:pPr>
            <a:r>
              <a:rPr lang="en-GB" sz="2400"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Ethical dilemma simulations</a:t>
            </a:r>
          </a:p>
          <a:p>
            <a:pPr marL="342900" lvl="0" indent="-342900">
              <a:lnSpc>
                <a:spcPct val="115000"/>
              </a:lnSpc>
              <a:spcBef>
                <a:spcPts val="0"/>
              </a:spcBef>
              <a:buSzPts val="1000"/>
              <a:buFont typeface="Symbol" panose="05050102010706020507" pitchFamily="18" charset="2"/>
              <a:buChar char=""/>
              <a:tabLst>
                <a:tab pos="457200" algn="l"/>
              </a:tabLst>
            </a:pPr>
            <a:r>
              <a:rPr lang="en-GB" sz="2400"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Peer reviews and mentorship evaluations</a:t>
            </a:r>
          </a:p>
          <a:p>
            <a:pPr marL="342900" lvl="0" indent="-342900">
              <a:lnSpc>
                <a:spcPct val="115000"/>
              </a:lnSpc>
              <a:spcBef>
                <a:spcPts val="0"/>
              </a:spcBef>
              <a:buSzPts val="1000"/>
              <a:buFont typeface="Symbol" panose="05050102010706020507" pitchFamily="18" charset="2"/>
              <a:buChar char=""/>
              <a:tabLst>
                <a:tab pos="457200" algn="l"/>
              </a:tabLst>
            </a:pPr>
            <a:r>
              <a:rPr lang="en-GB" sz="24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Reflection journals on research experiences</a:t>
            </a:r>
            <a:endParaRPr lang="en-GB" sz="2400" dirty="0">
              <a:solidFill>
                <a:srgbClr val="002060"/>
              </a:solidFill>
            </a:endParaRPr>
          </a:p>
        </p:txBody>
      </p:sp>
      <p:pic>
        <p:nvPicPr>
          <p:cNvPr id="4" name="Picture 9" descr="E:\OAF backup_27 02 2013\Documents\OAU LOGO.jpg">
            <a:extLst>
              <a:ext uri="{FF2B5EF4-FFF2-40B4-BE49-F238E27FC236}">
                <a16:creationId xmlns:a16="http://schemas.microsoft.com/office/drawing/2014/main" id="{BF44A89E-0343-CC16-E31A-8329EADE022E}"/>
              </a:ext>
            </a:extLst>
          </p:cNvPr>
          <p:cNvPicPr>
            <a:picLocks noChangeAspect="1"/>
          </p:cNvPicPr>
          <p:nvPr/>
        </p:nvPicPr>
        <p:blipFill>
          <a:blip r:embed="rId2"/>
          <a:srcRect/>
          <a:stretch>
            <a:fillRect/>
          </a:stretch>
        </p:blipFill>
        <p:spPr>
          <a:xfrm>
            <a:off x="11109960" y="5859466"/>
            <a:ext cx="1066803" cy="998533"/>
          </a:xfrm>
          <a:prstGeom prst="rect">
            <a:avLst/>
          </a:prstGeom>
          <a:noFill/>
          <a:ln cap="flat">
            <a:noFill/>
          </a:ln>
        </p:spPr>
      </p:pic>
    </p:spTree>
    <p:extLst>
      <p:ext uri="{BB962C8B-B14F-4D97-AF65-F5344CB8AC3E}">
        <p14:creationId xmlns:p14="http://schemas.microsoft.com/office/powerpoint/2010/main" val="29190530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D8A2B-84BA-94AA-DB67-139A01C7D8E1}"/>
              </a:ext>
            </a:extLst>
          </p:cNvPr>
          <p:cNvSpPr>
            <a:spLocks noGrp="1"/>
          </p:cNvSpPr>
          <p:nvPr>
            <p:ph type="title"/>
          </p:nvPr>
        </p:nvSpPr>
        <p:spPr/>
        <p:txBody>
          <a:bodyPr>
            <a:normAutofit/>
          </a:bodyPr>
          <a:lstStyle/>
          <a:p>
            <a:r>
              <a:rPr lang="en-GB" sz="4000" b="1" kern="100" dirty="0">
                <a:effectLst/>
                <a:latin typeface="Aptos" panose="020B0004020202020204" pitchFamily="34" charset="0"/>
                <a:ea typeface="Aptos" panose="020B0004020202020204" pitchFamily="34" charset="0"/>
                <a:cs typeface="Times New Roman" panose="02020603050405020304" pitchFamily="18" charset="0"/>
              </a:rPr>
              <a:t>Role of Supervisors and Mentors</a:t>
            </a:r>
            <a:endParaRPr lang="en-GB" dirty="0"/>
          </a:p>
        </p:txBody>
      </p:sp>
      <p:sp>
        <p:nvSpPr>
          <p:cNvPr id="3" name="Content Placeholder 2">
            <a:extLst>
              <a:ext uri="{FF2B5EF4-FFF2-40B4-BE49-F238E27FC236}">
                <a16:creationId xmlns:a16="http://schemas.microsoft.com/office/drawing/2014/main" id="{D2E6C80A-A653-681E-FC69-B8E93EF89ACD}"/>
              </a:ext>
            </a:extLst>
          </p:cNvPr>
          <p:cNvSpPr>
            <a:spLocks noGrp="1"/>
          </p:cNvSpPr>
          <p:nvPr>
            <p:ph idx="1"/>
          </p:nvPr>
        </p:nvSpPr>
        <p:spPr/>
        <p:txBody>
          <a:bodyPr/>
          <a:lstStyle/>
          <a:p>
            <a:endParaRPr lang="en-GB" dirty="0"/>
          </a:p>
          <a:p>
            <a:pPr marL="342900" lvl="0" indent="-342900">
              <a:lnSpc>
                <a:spcPct val="115000"/>
              </a:lnSpc>
              <a:spcBef>
                <a:spcPts val="0"/>
              </a:spcBef>
              <a:buSzPts val="1000"/>
              <a:buFont typeface="Symbol" panose="05050102010706020507" pitchFamily="18" charset="2"/>
              <a:buChar char=""/>
              <a:tabLst>
                <a:tab pos="457200" algn="l"/>
              </a:tabLst>
            </a:pPr>
            <a:r>
              <a:rPr lang="en-GB" sz="2400"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Model integrity in daily practice</a:t>
            </a:r>
          </a:p>
          <a:p>
            <a:pPr marL="342900" lvl="0" indent="-342900">
              <a:lnSpc>
                <a:spcPct val="115000"/>
              </a:lnSpc>
              <a:spcBef>
                <a:spcPts val="0"/>
              </a:spcBef>
              <a:buSzPts val="1000"/>
              <a:buFont typeface="Symbol" panose="05050102010706020507" pitchFamily="18" charset="2"/>
              <a:buChar char=""/>
              <a:tabLst>
                <a:tab pos="457200" algn="l"/>
              </a:tabLst>
            </a:pPr>
            <a:r>
              <a:rPr lang="en-GB" sz="2400"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Set clear expectations for ethical research</a:t>
            </a:r>
          </a:p>
          <a:p>
            <a:pPr marL="342900" lvl="0" indent="-342900">
              <a:lnSpc>
                <a:spcPct val="115000"/>
              </a:lnSpc>
              <a:spcBef>
                <a:spcPts val="0"/>
              </a:spcBef>
              <a:buSzPts val="1000"/>
              <a:buFont typeface="Symbol" panose="05050102010706020507" pitchFamily="18" charset="2"/>
              <a:buChar char=""/>
              <a:tabLst>
                <a:tab pos="457200" algn="l"/>
              </a:tabLst>
            </a:pPr>
            <a:r>
              <a:rPr lang="en-GB" sz="2400"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Encourage open dialogue about mistakes and uncertainties</a:t>
            </a:r>
          </a:p>
          <a:p>
            <a:pPr marL="342900" lvl="0" indent="-342900">
              <a:lnSpc>
                <a:spcPct val="115000"/>
              </a:lnSpc>
              <a:spcBef>
                <a:spcPts val="0"/>
              </a:spcBef>
              <a:buSzPts val="1000"/>
              <a:buFont typeface="Symbol" panose="05050102010706020507" pitchFamily="18" charset="2"/>
              <a:buChar char=""/>
              <a:tabLst>
                <a:tab pos="457200" algn="l"/>
              </a:tabLst>
            </a:pPr>
            <a:r>
              <a:rPr lang="en-GB" sz="24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Provide guidance on managing conflicts of interest</a:t>
            </a:r>
            <a:endParaRPr lang="en-GB" sz="2400" dirty="0">
              <a:solidFill>
                <a:srgbClr val="002060"/>
              </a:solidFill>
            </a:endParaRPr>
          </a:p>
        </p:txBody>
      </p:sp>
      <p:pic>
        <p:nvPicPr>
          <p:cNvPr id="4" name="Picture 9" descr="E:\OAF backup_27 02 2013\Documents\OAU LOGO.jpg">
            <a:extLst>
              <a:ext uri="{FF2B5EF4-FFF2-40B4-BE49-F238E27FC236}">
                <a16:creationId xmlns:a16="http://schemas.microsoft.com/office/drawing/2014/main" id="{44958DC0-FB46-2401-5C83-2DD925B5B116}"/>
              </a:ext>
            </a:extLst>
          </p:cNvPr>
          <p:cNvPicPr>
            <a:picLocks noChangeAspect="1"/>
          </p:cNvPicPr>
          <p:nvPr/>
        </p:nvPicPr>
        <p:blipFill>
          <a:blip r:embed="rId2"/>
          <a:srcRect/>
          <a:stretch>
            <a:fillRect/>
          </a:stretch>
        </p:blipFill>
        <p:spPr>
          <a:xfrm>
            <a:off x="11109960" y="5859466"/>
            <a:ext cx="1066803" cy="998533"/>
          </a:xfrm>
          <a:prstGeom prst="rect">
            <a:avLst/>
          </a:prstGeom>
          <a:noFill/>
          <a:ln cap="flat">
            <a:noFill/>
          </a:ln>
        </p:spPr>
      </p:pic>
    </p:spTree>
    <p:extLst>
      <p:ext uri="{BB962C8B-B14F-4D97-AF65-F5344CB8AC3E}">
        <p14:creationId xmlns:p14="http://schemas.microsoft.com/office/powerpoint/2010/main" val="20464770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BB639-C529-910E-E318-C254D2CA731D}"/>
              </a:ext>
            </a:extLst>
          </p:cNvPr>
          <p:cNvSpPr>
            <a:spLocks noGrp="1"/>
          </p:cNvSpPr>
          <p:nvPr>
            <p:ph type="title"/>
          </p:nvPr>
        </p:nvSpPr>
        <p:spPr/>
        <p:txBody>
          <a:bodyPr>
            <a:normAutofit/>
          </a:bodyPr>
          <a:lstStyle/>
          <a:p>
            <a:r>
              <a:rPr lang="en-GB" sz="4000" b="1" kern="100" dirty="0">
                <a:effectLst/>
                <a:latin typeface="Aptos" panose="020B0004020202020204" pitchFamily="34" charset="0"/>
                <a:ea typeface="Aptos" panose="020B0004020202020204" pitchFamily="34" charset="0"/>
                <a:cs typeface="Times New Roman" panose="02020603050405020304" pitchFamily="18" charset="0"/>
              </a:rPr>
              <a:t>Building Institutional Support</a:t>
            </a:r>
            <a:endParaRPr lang="en-GB" dirty="0"/>
          </a:p>
        </p:txBody>
      </p:sp>
      <p:sp>
        <p:nvSpPr>
          <p:cNvPr id="3" name="Content Placeholder 2">
            <a:extLst>
              <a:ext uri="{FF2B5EF4-FFF2-40B4-BE49-F238E27FC236}">
                <a16:creationId xmlns:a16="http://schemas.microsoft.com/office/drawing/2014/main" id="{BD658B7A-7E09-37A2-2A95-B07A77CCFAFF}"/>
              </a:ext>
            </a:extLst>
          </p:cNvPr>
          <p:cNvSpPr>
            <a:spLocks noGrp="1"/>
          </p:cNvSpPr>
          <p:nvPr>
            <p:ph idx="1"/>
          </p:nvPr>
        </p:nvSpPr>
        <p:spPr/>
        <p:txBody>
          <a:bodyPr/>
          <a:lstStyle/>
          <a:p>
            <a:endParaRPr lang="en-GB" dirty="0"/>
          </a:p>
          <a:p>
            <a:pPr marL="342900" lvl="0" indent="-342900">
              <a:lnSpc>
                <a:spcPct val="115000"/>
              </a:lnSpc>
              <a:spcBef>
                <a:spcPts val="0"/>
              </a:spcBef>
              <a:buSzPts val="1000"/>
              <a:buFont typeface="Symbol" panose="05050102010706020507" pitchFamily="18" charset="2"/>
              <a:buChar char=""/>
              <a:tabLst>
                <a:tab pos="457200" algn="l"/>
              </a:tabLst>
            </a:pPr>
            <a:r>
              <a:rPr lang="en-GB" sz="2400"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Develop clear policies and codes of conduct</a:t>
            </a:r>
          </a:p>
          <a:p>
            <a:pPr marL="342900" lvl="0" indent="-342900">
              <a:lnSpc>
                <a:spcPct val="115000"/>
              </a:lnSpc>
              <a:spcBef>
                <a:spcPts val="0"/>
              </a:spcBef>
              <a:buSzPts val="1000"/>
              <a:buFont typeface="Symbol" panose="05050102010706020507" pitchFamily="18" charset="2"/>
              <a:buChar char=""/>
              <a:tabLst>
                <a:tab pos="457200" algn="l"/>
              </a:tabLst>
            </a:pPr>
            <a:r>
              <a:rPr lang="en-GB" sz="2400"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Establish Research Integrity Offices or Ombuds programs</a:t>
            </a:r>
          </a:p>
          <a:p>
            <a:pPr marL="342900" lvl="0" indent="-342900">
              <a:lnSpc>
                <a:spcPct val="115000"/>
              </a:lnSpc>
              <a:spcBef>
                <a:spcPts val="0"/>
              </a:spcBef>
              <a:buSzPts val="1000"/>
              <a:buFont typeface="Symbol" panose="05050102010706020507" pitchFamily="18" charset="2"/>
              <a:buChar char=""/>
              <a:tabLst>
                <a:tab pos="457200" algn="l"/>
              </a:tabLst>
            </a:pPr>
            <a:r>
              <a:rPr lang="en-GB" sz="2400"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Support training for mentors and supervisors</a:t>
            </a:r>
          </a:p>
          <a:p>
            <a:pPr marL="342900" lvl="0" indent="-342900">
              <a:lnSpc>
                <a:spcPct val="115000"/>
              </a:lnSpc>
              <a:spcBef>
                <a:spcPts val="0"/>
              </a:spcBef>
              <a:buSzPts val="1000"/>
              <a:buFont typeface="Symbol" panose="05050102010706020507" pitchFamily="18" charset="2"/>
              <a:buChar char=""/>
              <a:tabLst>
                <a:tab pos="457200" algn="l"/>
              </a:tabLst>
            </a:pPr>
            <a:r>
              <a:rPr lang="en-GB" sz="2400"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Foster a culture that prioritizes ethics over metrics</a:t>
            </a:r>
          </a:p>
          <a:p>
            <a:endParaRPr lang="en-GB" dirty="0"/>
          </a:p>
        </p:txBody>
      </p:sp>
      <p:pic>
        <p:nvPicPr>
          <p:cNvPr id="4" name="Picture 9" descr="E:\OAF backup_27 02 2013\Documents\OAU LOGO.jpg">
            <a:extLst>
              <a:ext uri="{FF2B5EF4-FFF2-40B4-BE49-F238E27FC236}">
                <a16:creationId xmlns:a16="http://schemas.microsoft.com/office/drawing/2014/main" id="{754CBFE0-3441-7B35-8BCD-6038AD0BADBF}"/>
              </a:ext>
            </a:extLst>
          </p:cNvPr>
          <p:cNvPicPr>
            <a:picLocks noChangeAspect="1"/>
          </p:cNvPicPr>
          <p:nvPr/>
        </p:nvPicPr>
        <p:blipFill>
          <a:blip r:embed="rId2"/>
          <a:srcRect/>
          <a:stretch>
            <a:fillRect/>
          </a:stretch>
        </p:blipFill>
        <p:spPr>
          <a:xfrm>
            <a:off x="11109960" y="5859466"/>
            <a:ext cx="1066803" cy="998533"/>
          </a:xfrm>
          <a:prstGeom prst="rect">
            <a:avLst/>
          </a:prstGeom>
          <a:noFill/>
          <a:ln cap="flat">
            <a:noFill/>
          </a:ln>
        </p:spPr>
      </p:pic>
    </p:spTree>
    <p:extLst>
      <p:ext uri="{BB962C8B-B14F-4D97-AF65-F5344CB8AC3E}">
        <p14:creationId xmlns:p14="http://schemas.microsoft.com/office/powerpoint/2010/main" val="18326880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7473A-92A6-7B7A-BE0B-BAC8ED80D31C}"/>
              </a:ext>
            </a:extLst>
          </p:cNvPr>
          <p:cNvSpPr>
            <a:spLocks noGrp="1"/>
          </p:cNvSpPr>
          <p:nvPr>
            <p:ph type="title"/>
          </p:nvPr>
        </p:nvSpPr>
        <p:spPr/>
        <p:txBody>
          <a:bodyPr>
            <a:normAutofit/>
          </a:bodyPr>
          <a:lstStyle/>
          <a:p>
            <a:r>
              <a:rPr lang="en-GB" sz="4000" b="1" kern="100" dirty="0">
                <a:effectLst/>
                <a:latin typeface="Aptos" panose="020B0004020202020204" pitchFamily="34" charset="0"/>
                <a:ea typeface="Aptos" panose="020B0004020202020204" pitchFamily="34" charset="0"/>
                <a:cs typeface="Times New Roman" panose="02020603050405020304" pitchFamily="18" charset="0"/>
              </a:rPr>
              <a:t>Challenges to Implementation</a:t>
            </a:r>
            <a:endParaRPr lang="en-GB" dirty="0"/>
          </a:p>
        </p:txBody>
      </p:sp>
      <p:sp>
        <p:nvSpPr>
          <p:cNvPr id="3" name="Content Placeholder 2">
            <a:extLst>
              <a:ext uri="{FF2B5EF4-FFF2-40B4-BE49-F238E27FC236}">
                <a16:creationId xmlns:a16="http://schemas.microsoft.com/office/drawing/2014/main" id="{5595A011-EDBE-3DF1-1207-166427AD7FDC}"/>
              </a:ext>
            </a:extLst>
          </p:cNvPr>
          <p:cNvSpPr>
            <a:spLocks noGrp="1"/>
          </p:cNvSpPr>
          <p:nvPr>
            <p:ph idx="1"/>
          </p:nvPr>
        </p:nvSpPr>
        <p:spPr/>
        <p:txBody>
          <a:bodyPr/>
          <a:lstStyle/>
          <a:p>
            <a:endParaRPr lang="en-GB" dirty="0"/>
          </a:p>
          <a:p>
            <a:pPr marL="342900" lvl="0" indent="-342900">
              <a:lnSpc>
                <a:spcPct val="115000"/>
              </a:lnSpc>
              <a:spcBef>
                <a:spcPts val="0"/>
              </a:spcBef>
              <a:buSzPts val="1000"/>
              <a:buFont typeface="Symbol" panose="05050102010706020507" pitchFamily="18" charset="2"/>
              <a:buChar char=""/>
              <a:tabLst>
                <a:tab pos="457200" algn="l"/>
              </a:tabLst>
            </a:pPr>
            <a:r>
              <a:rPr lang="en-GB" sz="2400"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Resource limitations</a:t>
            </a:r>
          </a:p>
          <a:p>
            <a:pPr marL="342900" lvl="0" indent="-342900">
              <a:lnSpc>
                <a:spcPct val="115000"/>
              </a:lnSpc>
              <a:spcBef>
                <a:spcPts val="0"/>
              </a:spcBef>
              <a:buSzPts val="1000"/>
              <a:buFont typeface="Symbol" panose="05050102010706020507" pitchFamily="18" charset="2"/>
              <a:buChar char=""/>
              <a:tabLst>
                <a:tab pos="457200" algn="l"/>
              </a:tabLst>
            </a:pPr>
            <a:r>
              <a:rPr lang="en-GB" sz="2400"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Cultural differences in understanding misconduct</a:t>
            </a:r>
          </a:p>
          <a:p>
            <a:pPr marL="342900" lvl="0" indent="-342900">
              <a:lnSpc>
                <a:spcPct val="115000"/>
              </a:lnSpc>
              <a:spcBef>
                <a:spcPts val="0"/>
              </a:spcBef>
              <a:buSzPts val="1000"/>
              <a:buFont typeface="Symbol" panose="05050102010706020507" pitchFamily="18" charset="2"/>
              <a:buChar char=""/>
              <a:tabLst>
                <a:tab pos="457200" algn="l"/>
              </a:tabLst>
            </a:pPr>
            <a:r>
              <a:rPr lang="en-GB" sz="2400"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Fear of retaliation for whistleblowing</a:t>
            </a:r>
          </a:p>
          <a:p>
            <a:pPr marL="342900" lvl="0" indent="-342900">
              <a:lnSpc>
                <a:spcPct val="115000"/>
              </a:lnSpc>
              <a:spcBef>
                <a:spcPts val="0"/>
              </a:spcBef>
              <a:buSzPts val="1000"/>
              <a:buFont typeface="Symbol" panose="05050102010706020507" pitchFamily="18" charset="2"/>
              <a:buChar char=""/>
              <a:tabLst>
                <a:tab pos="457200" algn="l"/>
              </a:tabLst>
            </a:pPr>
            <a:r>
              <a:rPr lang="en-GB" sz="2400"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Balancing ethical standards with academic competition</a:t>
            </a:r>
          </a:p>
          <a:p>
            <a:endParaRPr lang="en-GB" dirty="0"/>
          </a:p>
        </p:txBody>
      </p:sp>
      <p:pic>
        <p:nvPicPr>
          <p:cNvPr id="4" name="Picture 9" descr="E:\OAF backup_27 02 2013\Documents\OAU LOGO.jpg">
            <a:extLst>
              <a:ext uri="{FF2B5EF4-FFF2-40B4-BE49-F238E27FC236}">
                <a16:creationId xmlns:a16="http://schemas.microsoft.com/office/drawing/2014/main" id="{D09EB976-5CFE-CFD2-DC7B-BBC92E7B7F28}"/>
              </a:ext>
            </a:extLst>
          </p:cNvPr>
          <p:cNvPicPr>
            <a:picLocks noChangeAspect="1"/>
          </p:cNvPicPr>
          <p:nvPr/>
        </p:nvPicPr>
        <p:blipFill>
          <a:blip r:embed="rId2"/>
          <a:srcRect/>
          <a:stretch>
            <a:fillRect/>
          </a:stretch>
        </p:blipFill>
        <p:spPr>
          <a:xfrm>
            <a:off x="11109960" y="5859466"/>
            <a:ext cx="1066803" cy="998533"/>
          </a:xfrm>
          <a:prstGeom prst="rect">
            <a:avLst/>
          </a:prstGeom>
          <a:noFill/>
          <a:ln cap="flat">
            <a:noFill/>
          </a:ln>
        </p:spPr>
      </p:pic>
    </p:spTree>
    <p:extLst>
      <p:ext uri="{BB962C8B-B14F-4D97-AF65-F5344CB8AC3E}">
        <p14:creationId xmlns:p14="http://schemas.microsoft.com/office/powerpoint/2010/main" val="11920514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D401A-BB1E-A151-5656-16B08E6ABF41}"/>
              </a:ext>
            </a:extLst>
          </p:cNvPr>
          <p:cNvSpPr>
            <a:spLocks noGrp="1"/>
          </p:cNvSpPr>
          <p:nvPr>
            <p:ph type="title"/>
          </p:nvPr>
        </p:nvSpPr>
        <p:spPr/>
        <p:txBody>
          <a:bodyPr>
            <a:normAutofit/>
          </a:bodyPr>
          <a:lstStyle/>
          <a:p>
            <a:r>
              <a:rPr lang="en-GB" sz="4000" b="1" kern="100" dirty="0">
                <a:effectLst/>
                <a:latin typeface="Aptos" panose="020B0004020202020204" pitchFamily="34" charset="0"/>
                <a:ea typeface="Aptos" panose="020B0004020202020204" pitchFamily="34" charset="0"/>
                <a:cs typeface="Times New Roman" panose="02020603050405020304" pitchFamily="18" charset="0"/>
              </a:rPr>
              <a:t>Practical Solutions</a:t>
            </a:r>
            <a:endParaRPr lang="en-GB" dirty="0"/>
          </a:p>
        </p:txBody>
      </p:sp>
      <p:sp>
        <p:nvSpPr>
          <p:cNvPr id="3" name="Content Placeholder 2">
            <a:extLst>
              <a:ext uri="{FF2B5EF4-FFF2-40B4-BE49-F238E27FC236}">
                <a16:creationId xmlns:a16="http://schemas.microsoft.com/office/drawing/2014/main" id="{F33857A0-69B4-DDBA-14AA-7AC164374EA9}"/>
              </a:ext>
            </a:extLst>
          </p:cNvPr>
          <p:cNvSpPr>
            <a:spLocks noGrp="1"/>
          </p:cNvSpPr>
          <p:nvPr>
            <p:ph idx="1"/>
          </p:nvPr>
        </p:nvSpPr>
        <p:spPr/>
        <p:txBody>
          <a:bodyPr>
            <a:normAutofit/>
          </a:bodyPr>
          <a:lstStyle/>
          <a:p>
            <a:endParaRPr lang="en-GB" dirty="0"/>
          </a:p>
          <a:p>
            <a:pPr marL="342900" lvl="0" indent="-342900">
              <a:lnSpc>
                <a:spcPct val="115000"/>
              </a:lnSpc>
              <a:spcBef>
                <a:spcPts val="0"/>
              </a:spcBef>
              <a:buSzPts val="1000"/>
              <a:buFont typeface="Symbol" panose="05050102010706020507" pitchFamily="18" charset="2"/>
              <a:buChar char=""/>
              <a:tabLst>
                <a:tab pos="457200" algn="l"/>
              </a:tabLst>
            </a:pPr>
            <a:r>
              <a:rPr lang="en-GB" sz="2400"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Create compulsory foundation course – Ethics 001</a:t>
            </a:r>
          </a:p>
          <a:p>
            <a:pPr marL="342900" lvl="0" indent="-342900">
              <a:lnSpc>
                <a:spcPct val="115000"/>
              </a:lnSpc>
              <a:spcBef>
                <a:spcPts val="0"/>
              </a:spcBef>
              <a:buSzPts val="1000"/>
              <a:buFont typeface="Symbol" panose="05050102010706020507" pitchFamily="18" charset="2"/>
              <a:buChar char=""/>
              <a:tabLst>
                <a:tab pos="457200" algn="l"/>
              </a:tabLst>
            </a:pPr>
            <a:r>
              <a:rPr lang="en-GB" sz="2400"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Create safe, anonymous channels for reporting concerns</a:t>
            </a:r>
          </a:p>
          <a:p>
            <a:pPr marL="342900" lvl="0" indent="-342900">
              <a:lnSpc>
                <a:spcPct val="115000"/>
              </a:lnSpc>
              <a:spcBef>
                <a:spcPts val="0"/>
              </a:spcBef>
              <a:buSzPts val="1000"/>
              <a:buFont typeface="Symbol" panose="05050102010706020507" pitchFamily="18" charset="2"/>
              <a:buChar char=""/>
              <a:tabLst>
                <a:tab pos="457200" algn="l"/>
              </a:tabLst>
            </a:pPr>
            <a:r>
              <a:rPr lang="en-GB" sz="2400"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Integrate integrity assessments into program evaluations</a:t>
            </a:r>
          </a:p>
          <a:p>
            <a:pPr marL="342900" indent="-342900">
              <a:lnSpc>
                <a:spcPct val="115000"/>
              </a:lnSpc>
              <a:spcBef>
                <a:spcPts val="0"/>
              </a:spcBef>
              <a:buSzPts val="1000"/>
              <a:buFont typeface="Symbol" panose="05050102010706020507" pitchFamily="18" charset="2"/>
              <a:buChar char=""/>
              <a:tabLst>
                <a:tab pos="457200" algn="l"/>
              </a:tabLst>
            </a:pPr>
            <a:r>
              <a:rPr lang="en-GB" sz="2400" kern="100" dirty="0">
                <a:solidFill>
                  <a:srgbClr val="002060"/>
                </a:solidFill>
                <a:latin typeface="Aptos" panose="020B0004020202020204" pitchFamily="34" charset="0"/>
                <a:ea typeface="Aptos" panose="020B0004020202020204" pitchFamily="34" charset="0"/>
                <a:cs typeface="Times New Roman" panose="02020603050405020304" pitchFamily="18" charset="0"/>
              </a:rPr>
              <a:t>Develop an ethics course on</a:t>
            </a:r>
            <a:r>
              <a:rPr lang="en-GB" sz="2400"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 the </a:t>
            </a:r>
            <a:r>
              <a:rPr lang="en-GB" sz="2400" kern="100" dirty="0">
                <a:solidFill>
                  <a:srgbClr val="002060"/>
                </a:solidFill>
                <a:latin typeface="Aptos" panose="020B0004020202020204" pitchFamily="34" charset="0"/>
                <a:ea typeface="Aptos" panose="020B0004020202020204" pitchFamily="34" charset="0"/>
                <a:cs typeface="Times New Roman" panose="02020603050405020304" pitchFamily="18" charset="0"/>
              </a:rPr>
              <a:t>National</a:t>
            </a:r>
            <a:r>
              <a:rPr lang="en-GB" sz="2400"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 </a:t>
            </a:r>
            <a:r>
              <a:rPr lang="en-GB" sz="2400" kern="100" dirty="0">
                <a:solidFill>
                  <a:srgbClr val="002060"/>
                </a:solidFill>
                <a:latin typeface="Aptos" panose="020B0004020202020204" pitchFamily="34" charset="0"/>
                <a:ea typeface="Aptos" panose="020B0004020202020204" pitchFamily="34" charset="0"/>
                <a:cs typeface="Times New Roman" panose="02020603050405020304" pitchFamily="18" charset="0"/>
              </a:rPr>
              <a:t>Research Ethics </a:t>
            </a:r>
            <a:r>
              <a:rPr lang="en-GB" sz="2400"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guidelines: easy to use for training students</a:t>
            </a:r>
          </a:p>
          <a:p>
            <a:pPr marL="342900" lvl="0" indent="-342900">
              <a:lnSpc>
                <a:spcPct val="115000"/>
              </a:lnSpc>
              <a:spcBef>
                <a:spcPts val="0"/>
              </a:spcBef>
              <a:buSzPts val="1000"/>
              <a:buFont typeface="Symbol" panose="05050102010706020507" pitchFamily="18" charset="2"/>
              <a:buChar char=""/>
              <a:tabLst>
                <a:tab pos="457200" algn="l"/>
              </a:tabLst>
            </a:pPr>
            <a:r>
              <a:rPr lang="en-GB" sz="2400"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Partner with international organizations for training materials</a:t>
            </a:r>
          </a:p>
          <a:p>
            <a:pPr marL="342900" lvl="0" indent="-342900">
              <a:lnSpc>
                <a:spcPct val="115000"/>
              </a:lnSpc>
              <a:spcBef>
                <a:spcPts val="0"/>
              </a:spcBef>
              <a:buSzPts val="1000"/>
              <a:buFont typeface="Symbol" panose="05050102010706020507" pitchFamily="18" charset="2"/>
              <a:buChar char=""/>
              <a:tabLst>
                <a:tab pos="457200" algn="l"/>
              </a:tabLst>
            </a:pPr>
            <a:r>
              <a:rPr lang="en-GB" sz="2400" kern="100" dirty="0">
                <a:solidFill>
                  <a:srgbClr val="002060"/>
                </a:solidFill>
                <a:latin typeface="Aptos" panose="020B0004020202020204" pitchFamily="34" charset="0"/>
                <a:ea typeface="Aptos" panose="020B0004020202020204" pitchFamily="34" charset="0"/>
                <a:cs typeface="Times New Roman" panose="02020603050405020304" pitchFamily="18" charset="0"/>
              </a:rPr>
              <a:t>Replace redundant university courses with Ethics 001</a:t>
            </a:r>
            <a:endParaRPr lang="en-GB" sz="2400"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endParaRPr>
          </a:p>
          <a:p>
            <a:endParaRPr lang="en-GB" dirty="0"/>
          </a:p>
        </p:txBody>
      </p:sp>
      <p:pic>
        <p:nvPicPr>
          <p:cNvPr id="4" name="Picture 9" descr="E:\OAF backup_27 02 2013\Documents\OAU LOGO.jpg">
            <a:extLst>
              <a:ext uri="{FF2B5EF4-FFF2-40B4-BE49-F238E27FC236}">
                <a16:creationId xmlns:a16="http://schemas.microsoft.com/office/drawing/2014/main" id="{8BBA12B0-F3C5-1C0B-7850-E7ACAF079AE6}"/>
              </a:ext>
            </a:extLst>
          </p:cNvPr>
          <p:cNvPicPr>
            <a:picLocks noChangeAspect="1"/>
          </p:cNvPicPr>
          <p:nvPr/>
        </p:nvPicPr>
        <p:blipFill>
          <a:blip r:embed="rId2"/>
          <a:srcRect/>
          <a:stretch>
            <a:fillRect/>
          </a:stretch>
        </p:blipFill>
        <p:spPr>
          <a:xfrm>
            <a:off x="11109960" y="5859466"/>
            <a:ext cx="1066803" cy="998533"/>
          </a:xfrm>
          <a:prstGeom prst="rect">
            <a:avLst/>
          </a:prstGeom>
          <a:noFill/>
          <a:ln cap="flat">
            <a:noFill/>
          </a:ln>
        </p:spPr>
      </p:pic>
    </p:spTree>
    <p:extLst>
      <p:ext uri="{BB962C8B-B14F-4D97-AF65-F5344CB8AC3E}">
        <p14:creationId xmlns:p14="http://schemas.microsoft.com/office/powerpoint/2010/main" val="15405808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5A9E7-9C2E-A18D-6D86-E81BCEB4E538}"/>
              </a:ext>
            </a:extLst>
          </p:cNvPr>
          <p:cNvSpPr>
            <a:spLocks noGrp="1"/>
          </p:cNvSpPr>
          <p:nvPr>
            <p:ph type="title"/>
          </p:nvPr>
        </p:nvSpPr>
        <p:spPr/>
        <p:txBody>
          <a:bodyPr>
            <a:normAutofit/>
          </a:bodyPr>
          <a:lstStyle/>
          <a:p>
            <a:r>
              <a:rPr lang="en-GB" sz="4000" b="1" kern="100" dirty="0">
                <a:effectLst/>
                <a:latin typeface="Aptos" panose="020B0004020202020204" pitchFamily="34" charset="0"/>
                <a:ea typeface="Aptos" panose="020B0004020202020204" pitchFamily="34" charset="0"/>
                <a:cs typeface="Times New Roman" panose="02020603050405020304" pitchFamily="18" charset="0"/>
              </a:rPr>
              <a:t>Key Takeaways</a:t>
            </a:r>
            <a:endParaRPr lang="en-GB" dirty="0"/>
          </a:p>
        </p:txBody>
      </p:sp>
      <p:sp>
        <p:nvSpPr>
          <p:cNvPr id="3" name="Content Placeholder 2">
            <a:extLst>
              <a:ext uri="{FF2B5EF4-FFF2-40B4-BE49-F238E27FC236}">
                <a16:creationId xmlns:a16="http://schemas.microsoft.com/office/drawing/2014/main" id="{492A3C70-5475-9E9F-619E-E52F2BEAF960}"/>
              </a:ext>
            </a:extLst>
          </p:cNvPr>
          <p:cNvSpPr>
            <a:spLocks noGrp="1"/>
          </p:cNvSpPr>
          <p:nvPr>
            <p:ph idx="1"/>
          </p:nvPr>
        </p:nvSpPr>
        <p:spPr/>
        <p:txBody>
          <a:bodyPr/>
          <a:lstStyle/>
          <a:p>
            <a:endParaRPr lang="en-GB" dirty="0"/>
          </a:p>
          <a:p>
            <a:pPr marL="342900" lvl="0" indent="-342900">
              <a:lnSpc>
                <a:spcPct val="115000"/>
              </a:lnSpc>
              <a:spcBef>
                <a:spcPts val="0"/>
              </a:spcBef>
              <a:buSzPts val="1000"/>
              <a:buFont typeface="Symbol" panose="05050102010706020507" pitchFamily="18" charset="2"/>
              <a:buChar char=""/>
              <a:tabLst>
                <a:tab pos="457200" algn="l"/>
              </a:tabLst>
            </a:pPr>
            <a:r>
              <a:rPr lang="en-GB" sz="2400"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Research integrity must be intentionally taught, not assumed.</a:t>
            </a:r>
          </a:p>
          <a:p>
            <a:pPr marL="342900" lvl="0" indent="-342900">
              <a:lnSpc>
                <a:spcPct val="115000"/>
              </a:lnSpc>
              <a:spcBef>
                <a:spcPts val="0"/>
              </a:spcBef>
              <a:buSzPts val="1000"/>
              <a:buFont typeface="Symbol" panose="05050102010706020507" pitchFamily="18" charset="2"/>
              <a:buChar char=""/>
              <a:tabLst>
                <a:tab pos="457200" algn="l"/>
              </a:tabLst>
            </a:pPr>
            <a:r>
              <a:rPr lang="en-GB" sz="2400"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Graduate and postgraduate education is a critical window for intervention.</a:t>
            </a:r>
          </a:p>
          <a:p>
            <a:pPr marL="342900" lvl="0" indent="-342900">
              <a:lnSpc>
                <a:spcPct val="115000"/>
              </a:lnSpc>
              <a:spcBef>
                <a:spcPts val="0"/>
              </a:spcBef>
              <a:buSzPts val="1000"/>
              <a:buFont typeface="Symbol" panose="05050102010706020507" pitchFamily="18" charset="2"/>
              <a:buChar char=""/>
              <a:tabLst>
                <a:tab pos="457200" algn="l"/>
              </a:tabLst>
            </a:pPr>
            <a:r>
              <a:rPr lang="en-GB" sz="2400"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Institutions, supervisors, and students all share responsibility.</a:t>
            </a:r>
          </a:p>
          <a:p>
            <a:pPr marL="342900" lvl="0" indent="-342900">
              <a:lnSpc>
                <a:spcPct val="115000"/>
              </a:lnSpc>
              <a:spcBef>
                <a:spcPts val="0"/>
              </a:spcBef>
              <a:buSzPts val="1000"/>
              <a:buFont typeface="Symbol" panose="05050102010706020507" pitchFamily="18" charset="2"/>
              <a:buChar char=""/>
              <a:tabLst>
                <a:tab pos="457200" algn="l"/>
              </a:tabLst>
            </a:pPr>
            <a:r>
              <a:rPr lang="en-GB" sz="2400"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Ethical research is not just good practice; it’s essential for scientific progress.</a:t>
            </a:r>
          </a:p>
          <a:p>
            <a:endParaRPr lang="en-GB" dirty="0"/>
          </a:p>
        </p:txBody>
      </p:sp>
      <p:pic>
        <p:nvPicPr>
          <p:cNvPr id="4" name="Picture 9" descr="E:\OAF backup_27 02 2013\Documents\OAU LOGO.jpg">
            <a:extLst>
              <a:ext uri="{FF2B5EF4-FFF2-40B4-BE49-F238E27FC236}">
                <a16:creationId xmlns:a16="http://schemas.microsoft.com/office/drawing/2014/main" id="{320A42D9-D790-5364-0C21-CD0A0F499777}"/>
              </a:ext>
            </a:extLst>
          </p:cNvPr>
          <p:cNvPicPr>
            <a:picLocks noChangeAspect="1"/>
          </p:cNvPicPr>
          <p:nvPr/>
        </p:nvPicPr>
        <p:blipFill>
          <a:blip r:embed="rId2"/>
          <a:srcRect/>
          <a:stretch>
            <a:fillRect/>
          </a:stretch>
        </p:blipFill>
        <p:spPr>
          <a:xfrm>
            <a:off x="11109960" y="5859466"/>
            <a:ext cx="1066803" cy="998533"/>
          </a:xfrm>
          <a:prstGeom prst="rect">
            <a:avLst/>
          </a:prstGeom>
          <a:noFill/>
          <a:ln cap="flat">
            <a:noFill/>
          </a:ln>
        </p:spPr>
      </p:pic>
    </p:spTree>
    <p:extLst>
      <p:ext uri="{BB962C8B-B14F-4D97-AF65-F5344CB8AC3E}">
        <p14:creationId xmlns:p14="http://schemas.microsoft.com/office/powerpoint/2010/main" val="1600525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ee Hike: Nigerian university students protest despite ...">
            <a:hlinkClick r:id="rId2" tgtFrame="&quot;_blank&quot;"/>
            <a:extLst>
              <a:ext uri="{FF2B5EF4-FFF2-40B4-BE49-F238E27FC236}">
                <a16:creationId xmlns:a16="http://schemas.microsoft.com/office/drawing/2014/main" id="{565BDC1C-EBDE-BFA7-36C7-3F69EB624D06}"/>
              </a:ext>
            </a:extLst>
          </p:cNvPr>
          <p:cNvPicPr>
            <a:picLocks noChangeAspect="1"/>
          </p:cNvPicPr>
          <p:nvPr/>
        </p:nvPicPr>
        <p:blipFill>
          <a:blip r:embed="rId3">
            <a:extLst>
              <a:ext uri="{28A0092B-C50C-407E-A947-70E740481C1C}">
                <a14:useLocalDpi xmlns:a14="http://schemas.microsoft.com/office/drawing/2010/main" val="0"/>
              </a:ext>
            </a:extLst>
          </a:blip>
          <a:srcRect t="2758" b="22256"/>
          <a:stretch/>
        </p:blipFill>
        <p:spPr bwMode="auto">
          <a:xfrm>
            <a:off x="20" y="1282"/>
            <a:ext cx="12191980" cy="6856718"/>
          </a:xfrm>
          <a:prstGeom prst="rect">
            <a:avLst/>
          </a:prstGeom>
          <a:noFill/>
        </p:spPr>
      </p:pic>
    </p:spTree>
    <p:extLst>
      <p:ext uri="{BB962C8B-B14F-4D97-AF65-F5344CB8AC3E}">
        <p14:creationId xmlns:p14="http://schemas.microsoft.com/office/powerpoint/2010/main" val="30151477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A4EB48A-6051-4501-A713-4A72B02794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5360" y="457200"/>
            <a:ext cx="5661279" cy="5943600"/>
          </a:xfrm>
          <a:prstGeom prst="rect">
            <a:avLst/>
          </a:prstGeom>
        </p:spPr>
      </p:pic>
      <p:pic>
        <p:nvPicPr>
          <p:cNvPr id="2" name="Picture 9" descr="E:\OAF backup_27 02 2013\Documents\OAU LOGO.jpg">
            <a:extLst>
              <a:ext uri="{FF2B5EF4-FFF2-40B4-BE49-F238E27FC236}">
                <a16:creationId xmlns:a16="http://schemas.microsoft.com/office/drawing/2014/main" id="{E37B7883-144F-A8AE-3C9F-F2F7EED477DD}"/>
              </a:ext>
            </a:extLst>
          </p:cNvPr>
          <p:cNvPicPr>
            <a:picLocks noChangeAspect="1"/>
          </p:cNvPicPr>
          <p:nvPr/>
        </p:nvPicPr>
        <p:blipFill>
          <a:blip r:embed="rId3"/>
          <a:srcRect/>
          <a:stretch>
            <a:fillRect/>
          </a:stretch>
        </p:blipFill>
        <p:spPr>
          <a:xfrm>
            <a:off x="11109960" y="5859466"/>
            <a:ext cx="1066803" cy="998533"/>
          </a:xfrm>
          <a:prstGeom prst="rect">
            <a:avLst/>
          </a:prstGeom>
          <a:noFill/>
          <a:ln cap="flat">
            <a:noFill/>
          </a:ln>
        </p:spPr>
      </p:pic>
    </p:spTree>
    <p:extLst>
      <p:ext uri="{BB962C8B-B14F-4D97-AF65-F5344CB8AC3E}">
        <p14:creationId xmlns:p14="http://schemas.microsoft.com/office/powerpoint/2010/main" val="23039410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79833C7-FDE4-4657-B0B1-32BE833C24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ABE7C0B-A2D9-4202-A524-532DA2E2D5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blue and white poster with text and images&#10;&#10;AI-generated content may be incorrect.">
            <a:extLst>
              <a:ext uri="{FF2B5EF4-FFF2-40B4-BE49-F238E27FC236}">
                <a16:creationId xmlns:a16="http://schemas.microsoft.com/office/drawing/2014/main" id="{32F21FBB-12F5-896C-BCCB-4765FF8FC416}"/>
              </a:ext>
            </a:extLst>
          </p:cNvPr>
          <p:cNvPicPr>
            <a:picLocks noChangeAspect="1"/>
          </p:cNvPicPr>
          <p:nvPr/>
        </p:nvPicPr>
        <p:blipFill>
          <a:blip r:embed="rId2">
            <a:extLst>
              <a:ext uri="{28A0092B-C50C-407E-A947-70E740481C1C}">
                <a14:useLocalDpi xmlns:a14="http://schemas.microsoft.com/office/drawing/2010/main" val="0"/>
              </a:ext>
            </a:extLst>
          </a:blip>
          <a:srcRect t="27983" b="15767"/>
          <a:stretch/>
        </p:blipFill>
        <p:spPr>
          <a:xfrm>
            <a:off x="20" y="10"/>
            <a:ext cx="12191979" cy="6857989"/>
          </a:xfrm>
          <a:prstGeom prst="rect">
            <a:avLst/>
          </a:prstGeom>
        </p:spPr>
      </p:pic>
      <p:pic>
        <p:nvPicPr>
          <p:cNvPr id="2" name="Picture 9" descr="E:\OAF backup_27 02 2013\Documents\OAU LOGO.jpg">
            <a:extLst>
              <a:ext uri="{FF2B5EF4-FFF2-40B4-BE49-F238E27FC236}">
                <a16:creationId xmlns:a16="http://schemas.microsoft.com/office/drawing/2014/main" id="{1749ACB1-C593-529D-6782-767764310B0F}"/>
              </a:ext>
            </a:extLst>
          </p:cNvPr>
          <p:cNvPicPr>
            <a:picLocks noChangeAspect="1"/>
          </p:cNvPicPr>
          <p:nvPr/>
        </p:nvPicPr>
        <p:blipFill>
          <a:blip r:embed="rId3"/>
          <a:srcRect/>
          <a:stretch>
            <a:fillRect/>
          </a:stretch>
        </p:blipFill>
        <p:spPr>
          <a:xfrm>
            <a:off x="11109960" y="5859466"/>
            <a:ext cx="1066803" cy="998533"/>
          </a:xfrm>
          <a:prstGeom prst="rect">
            <a:avLst/>
          </a:prstGeom>
          <a:noFill/>
          <a:ln cap="flat">
            <a:noFill/>
          </a:ln>
        </p:spPr>
      </p:pic>
    </p:spTree>
    <p:extLst>
      <p:ext uri="{BB962C8B-B14F-4D97-AF65-F5344CB8AC3E}">
        <p14:creationId xmlns:p14="http://schemas.microsoft.com/office/powerpoint/2010/main" val="3378193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B4E99-AE1E-5C52-6AA5-D4D1448116CF}"/>
              </a:ext>
            </a:extLst>
          </p:cNvPr>
          <p:cNvSpPr>
            <a:spLocks noGrp="1"/>
          </p:cNvSpPr>
          <p:nvPr>
            <p:ph type="title"/>
          </p:nvPr>
        </p:nvSpPr>
        <p:spPr/>
        <p:txBody>
          <a:bodyPr>
            <a:normAutofit/>
          </a:bodyPr>
          <a:lstStyle/>
          <a:p>
            <a:r>
              <a:rPr lang="en-GB" sz="4000" b="1" kern="100" dirty="0">
                <a:effectLst/>
                <a:latin typeface="Aptos" panose="020B0004020202020204" pitchFamily="34" charset="0"/>
                <a:ea typeface="Aptos" panose="020B0004020202020204" pitchFamily="34" charset="0"/>
                <a:cs typeface="Times New Roman" panose="02020603050405020304" pitchFamily="18" charset="0"/>
              </a:rPr>
              <a:t>Why Research Integrity Matters</a:t>
            </a:r>
            <a:endParaRPr lang="en-GB" dirty="0"/>
          </a:p>
        </p:txBody>
      </p:sp>
      <p:sp>
        <p:nvSpPr>
          <p:cNvPr id="3" name="Content Placeholder 2">
            <a:extLst>
              <a:ext uri="{FF2B5EF4-FFF2-40B4-BE49-F238E27FC236}">
                <a16:creationId xmlns:a16="http://schemas.microsoft.com/office/drawing/2014/main" id="{DACE15AB-F6A1-3E4D-1286-81BA9E10B0EE}"/>
              </a:ext>
            </a:extLst>
          </p:cNvPr>
          <p:cNvSpPr>
            <a:spLocks noGrp="1"/>
          </p:cNvSpPr>
          <p:nvPr>
            <p:ph idx="1"/>
          </p:nvPr>
        </p:nvSpPr>
        <p:spPr/>
        <p:txBody>
          <a:bodyPr/>
          <a:lstStyle/>
          <a:p>
            <a:endParaRPr lang="en-GB" dirty="0"/>
          </a:p>
          <a:p>
            <a:pPr marL="342900" lvl="0" indent="-342900">
              <a:lnSpc>
                <a:spcPct val="115000"/>
              </a:lnSpc>
              <a:spcBef>
                <a:spcPts val="0"/>
              </a:spcBef>
              <a:buSzPts val="1000"/>
              <a:buFont typeface="Symbol" panose="05050102010706020507" pitchFamily="18" charset="2"/>
              <a:buChar char=""/>
              <a:tabLst>
                <a:tab pos="457200" algn="l"/>
              </a:tabLst>
            </a:pPr>
            <a:r>
              <a:rPr lang="en-GB" sz="2800"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Builds public trust in science</a:t>
            </a:r>
          </a:p>
          <a:p>
            <a:pPr marL="342900" lvl="0" indent="-342900">
              <a:lnSpc>
                <a:spcPct val="115000"/>
              </a:lnSpc>
              <a:spcBef>
                <a:spcPts val="0"/>
              </a:spcBef>
              <a:buSzPts val="1000"/>
              <a:buFont typeface="Symbol" panose="05050102010706020507" pitchFamily="18" charset="2"/>
              <a:buChar char=""/>
              <a:tabLst>
                <a:tab pos="457200" algn="l"/>
              </a:tabLst>
            </a:pPr>
            <a:r>
              <a:rPr lang="en-GB" sz="2800"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Protects research participants</a:t>
            </a:r>
          </a:p>
          <a:p>
            <a:pPr marL="342900" lvl="0" indent="-342900">
              <a:lnSpc>
                <a:spcPct val="115000"/>
              </a:lnSpc>
              <a:spcBef>
                <a:spcPts val="0"/>
              </a:spcBef>
              <a:buSzPts val="1000"/>
              <a:buFont typeface="Symbol" panose="05050102010706020507" pitchFamily="18" charset="2"/>
              <a:buChar char=""/>
              <a:tabLst>
                <a:tab pos="457200" algn="l"/>
              </a:tabLst>
            </a:pPr>
            <a:r>
              <a:rPr lang="en-GB" sz="2800"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Enhances the quality and reliability of findings</a:t>
            </a:r>
          </a:p>
          <a:p>
            <a:pPr marL="342900" lvl="0" indent="-342900">
              <a:lnSpc>
                <a:spcPct val="115000"/>
              </a:lnSpc>
              <a:spcBef>
                <a:spcPts val="0"/>
              </a:spcBef>
              <a:buSzPts val="1000"/>
              <a:buFont typeface="Symbol" panose="05050102010706020507" pitchFamily="18" charset="2"/>
              <a:buChar char=""/>
              <a:tabLst>
                <a:tab pos="457200" algn="l"/>
              </a:tabLst>
            </a:pPr>
            <a:r>
              <a:rPr lang="en-GB" sz="2800"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Safeguards researchers’ careers and reputations</a:t>
            </a:r>
          </a:p>
          <a:p>
            <a:endParaRPr lang="en-GB" dirty="0"/>
          </a:p>
        </p:txBody>
      </p:sp>
      <p:pic>
        <p:nvPicPr>
          <p:cNvPr id="4" name="Picture 9" descr="E:\OAF backup_27 02 2013\Documents\OAU LOGO.jpg">
            <a:extLst>
              <a:ext uri="{FF2B5EF4-FFF2-40B4-BE49-F238E27FC236}">
                <a16:creationId xmlns:a16="http://schemas.microsoft.com/office/drawing/2014/main" id="{B16B6CC6-63C3-67F2-C923-7F43D3DFC3D9}"/>
              </a:ext>
            </a:extLst>
          </p:cNvPr>
          <p:cNvPicPr>
            <a:picLocks noChangeAspect="1"/>
          </p:cNvPicPr>
          <p:nvPr/>
        </p:nvPicPr>
        <p:blipFill>
          <a:blip r:embed="rId2"/>
          <a:srcRect/>
          <a:stretch>
            <a:fillRect/>
          </a:stretch>
        </p:blipFill>
        <p:spPr>
          <a:xfrm>
            <a:off x="11109960" y="5859466"/>
            <a:ext cx="1066803" cy="998533"/>
          </a:xfrm>
          <a:prstGeom prst="rect">
            <a:avLst/>
          </a:prstGeom>
          <a:noFill/>
          <a:ln cap="flat">
            <a:noFill/>
          </a:ln>
        </p:spPr>
      </p:pic>
    </p:spTree>
    <p:extLst>
      <p:ext uri="{BB962C8B-B14F-4D97-AF65-F5344CB8AC3E}">
        <p14:creationId xmlns:p14="http://schemas.microsoft.com/office/powerpoint/2010/main" val="25100891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B9C0E6AB-EAB6-41E0-9D49-369643E873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ectangle 7">
            <a:extLst>
              <a:ext uri="{FF2B5EF4-FFF2-40B4-BE49-F238E27FC236}">
                <a16:creationId xmlns:a16="http://schemas.microsoft.com/office/drawing/2014/main" id="{F78075BE-4130-4D6A-B0EB-6397ED5E5D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logo for a conference&#10;&#10;AI-generated content may be incorrect.">
            <a:extLst>
              <a:ext uri="{FF2B5EF4-FFF2-40B4-BE49-F238E27FC236}">
                <a16:creationId xmlns:a16="http://schemas.microsoft.com/office/drawing/2014/main" id="{D219898B-FD82-4010-1B23-E679E738F9F2}"/>
              </a:ext>
            </a:extLst>
          </p:cNvPr>
          <p:cNvPicPr>
            <a:picLocks noChangeAspect="1"/>
          </p:cNvPicPr>
          <p:nvPr/>
        </p:nvPicPr>
        <p:blipFill>
          <a:blip r:embed="rId2">
            <a:extLst>
              <a:ext uri="{28A0092B-C50C-407E-A947-70E740481C1C}">
                <a14:useLocalDpi xmlns:a14="http://schemas.microsoft.com/office/drawing/2010/main" val="0"/>
              </a:ext>
            </a:extLst>
          </a:blip>
          <a:srcRect t="19191" r="2" b="3142"/>
          <a:stretch/>
        </p:blipFill>
        <p:spPr>
          <a:xfrm>
            <a:off x="800100" y="723899"/>
            <a:ext cx="10591800" cy="5429503"/>
          </a:xfrm>
          <a:prstGeom prst="rect">
            <a:avLst/>
          </a:prstGeom>
        </p:spPr>
      </p:pic>
      <p:pic>
        <p:nvPicPr>
          <p:cNvPr id="2" name="Picture 9" descr="E:\OAF backup_27 02 2013\Documents\OAU LOGO.jpg">
            <a:extLst>
              <a:ext uri="{FF2B5EF4-FFF2-40B4-BE49-F238E27FC236}">
                <a16:creationId xmlns:a16="http://schemas.microsoft.com/office/drawing/2014/main" id="{A99AB4D5-C633-1187-3BCD-CEBE3528E383}"/>
              </a:ext>
            </a:extLst>
          </p:cNvPr>
          <p:cNvPicPr>
            <a:picLocks noChangeAspect="1"/>
          </p:cNvPicPr>
          <p:nvPr/>
        </p:nvPicPr>
        <p:blipFill>
          <a:blip r:embed="rId3"/>
          <a:srcRect/>
          <a:stretch>
            <a:fillRect/>
          </a:stretch>
        </p:blipFill>
        <p:spPr>
          <a:xfrm>
            <a:off x="11109960" y="5859466"/>
            <a:ext cx="1066803" cy="998533"/>
          </a:xfrm>
          <a:prstGeom prst="rect">
            <a:avLst/>
          </a:prstGeom>
          <a:noFill/>
          <a:ln cap="flat">
            <a:noFill/>
          </a:ln>
        </p:spPr>
      </p:pic>
    </p:spTree>
    <p:extLst>
      <p:ext uri="{BB962C8B-B14F-4D97-AF65-F5344CB8AC3E}">
        <p14:creationId xmlns:p14="http://schemas.microsoft.com/office/powerpoint/2010/main" val="2981984636"/>
      </p:ext>
    </p:extLst>
  </p:cSld>
  <p:clrMapOvr>
    <a:overrideClrMapping bg1="dk1" tx1="lt1" bg2="dk2" tx2="lt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DD19068-B232-42C2-9EE6-B93028249EA8}"/>
              </a:ext>
            </a:extLst>
          </p:cNvPr>
          <p:cNvSpPr>
            <a:spLocks noGrp="1"/>
          </p:cNvSpPr>
          <p:nvPr>
            <p:ph type="title"/>
          </p:nvPr>
        </p:nvSpPr>
        <p:spPr/>
        <p:txBody>
          <a:bodyPr/>
          <a:lstStyle/>
          <a:p>
            <a:r>
              <a:rPr lang="en-US" b="1" dirty="0"/>
              <a:t>Thank you for listening</a:t>
            </a:r>
          </a:p>
        </p:txBody>
      </p:sp>
      <p:sp>
        <p:nvSpPr>
          <p:cNvPr id="6" name="Text Placeholder 5">
            <a:extLst>
              <a:ext uri="{FF2B5EF4-FFF2-40B4-BE49-F238E27FC236}">
                <a16:creationId xmlns:a16="http://schemas.microsoft.com/office/drawing/2014/main" id="{DAF278DA-E3F9-4115-A492-BFA1965000D5}"/>
              </a:ext>
            </a:extLst>
          </p:cNvPr>
          <p:cNvSpPr>
            <a:spLocks noGrp="1"/>
          </p:cNvSpPr>
          <p:nvPr>
            <p:ph type="body" sz="half" idx="2"/>
          </p:nvPr>
        </p:nvSpPr>
        <p:spPr/>
        <p:txBody>
          <a:bodyPr>
            <a:normAutofit fontScale="85000" lnSpcReduction="20000"/>
          </a:bodyPr>
          <a:lstStyle/>
          <a:p>
            <a:r>
              <a:rPr lang="en-US" dirty="0"/>
              <a:t>You can contact me via:</a:t>
            </a:r>
          </a:p>
          <a:p>
            <a:r>
              <a:rPr lang="en-US" dirty="0"/>
              <a:t>toyinukpong@yahoo.co.uk</a:t>
            </a:r>
          </a:p>
          <a:p>
            <a:endParaRPr lang="en-US" dirty="0"/>
          </a:p>
        </p:txBody>
      </p:sp>
      <p:sp>
        <p:nvSpPr>
          <p:cNvPr id="9" name="Slide Number Placeholder 8">
            <a:extLst>
              <a:ext uri="{FF2B5EF4-FFF2-40B4-BE49-F238E27FC236}">
                <a16:creationId xmlns:a16="http://schemas.microsoft.com/office/drawing/2014/main" id="{DB63F706-05F7-43AC-AF90-9E4C12571AFE}"/>
              </a:ext>
            </a:extLst>
          </p:cNvPr>
          <p:cNvSpPr>
            <a:spLocks noGrp="1"/>
          </p:cNvSpPr>
          <p:nvPr>
            <p:ph type="sldNum" sz="quarter" idx="12"/>
          </p:nvPr>
        </p:nvSpPr>
        <p:spPr/>
        <p:txBody>
          <a:bodyPr/>
          <a:lstStyle/>
          <a:p>
            <a:fld id="{6D22F896-40B5-4ADD-8801-0D06FADFA095}" type="slidenum">
              <a:rPr lang="en-US" smtClean="0"/>
              <a:pPr/>
              <a:t>41</a:t>
            </a:fld>
            <a:endParaRPr lang="en-US" dirty="0"/>
          </a:p>
        </p:txBody>
      </p:sp>
      <p:pic>
        <p:nvPicPr>
          <p:cNvPr id="7" name="Picture 4" descr="E:\OAF backup_27 02 2013\Documents\OAU 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09960" y="5859464"/>
            <a:ext cx="1066800"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16936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DACEC-C05A-8433-117B-47B4BFF90944}"/>
              </a:ext>
            </a:extLst>
          </p:cNvPr>
          <p:cNvSpPr>
            <a:spLocks noGrp="1"/>
          </p:cNvSpPr>
          <p:nvPr>
            <p:ph type="title"/>
          </p:nvPr>
        </p:nvSpPr>
        <p:spPr/>
        <p:txBody>
          <a:bodyPr>
            <a:normAutofit fontScale="90000"/>
          </a:bodyPr>
          <a:lstStyle/>
          <a:p>
            <a:r>
              <a:rPr lang="en-GB" b="1" kern="100" dirty="0">
                <a:latin typeface="Aptos" panose="020B0004020202020204" pitchFamily="34" charset="0"/>
                <a:ea typeface="Aptos" panose="020B0004020202020204" pitchFamily="34" charset="0"/>
                <a:cs typeface="Times New Roman" panose="02020603050405020304" pitchFamily="18" charset="0"/>
              </a:rPr>
              <a:t>Common Threats to Research Integrity</a:t>
            </a:r>
            <a:endParaRPr lang="en-GB" dirty="0"/>
          </a:p>
        </p:txBody>
      </p:sp>
      <p:sp>
        <p:nvSpPr>
          <p:cNvPr id="3" name="Content Placeholder 2">
            <a:extLst>
              <a:ext uri="{FF2B5EF4-FFF2-40B4-BE49-F238E27FC236}">
                <a16:creationId xmlns:a16="http://schemas.microsoft.com/office/drawing/2014/main" id="{E2C07EE9-B563-4DBC-4ECD-8BD333BDAEF9}"/>
              </a:ext>
            </a:extLst>
          </p:cNvPr>
          <p:cNvSpPr>
            <a:spLocks noGrp="1"/>
          </p:cNvSpPr>
          <p:nvPr>
            <p:ph idx="1"/>
          </p:nvPr>
        </p:nvSpPr>
        <p:spPr/>
        <p:txBody>
          <a:bodyPr/>
          <a:lstStyle/>
          <a:p>
            <a:endParaRPr lang="en-GB" dirty="0"/>
          </a:p>
          <a:p>
            <a:pPr marL="342900" lvl="0" indent="-342900">
              <a:lnSpc>
                <a:spcPct val="115000"/>
              </a:lnSpc>
              <a:spcBef>
                <a:spcPts val="0"/>
              </a:spcBef>
              <a:buSzPts val="1000"/>
              <a:buFont typeface="Symbol" panose="05050102010706020507" pitchFamily="18" charset="2"/>
              <a:buChar char=""/>
              <a:tabLst>
                <a:tab pos="457200" algn="l"/>
              </a:tabLst>
            </a:pPr>
            <a:r>
              <a:rPr lang="en-GB" sz="2800"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Fabrication, falsification, and plagiarism</a:t>
            </a:r>
          </a:p>
          <a:p>
            <a:pPr marL="342900" lvl="0" indent="-342900">
              <a:lnSpc>
                <a:spcPct val="115000"/>
              </a:lnSpc>
              <a:spcBef>
                <a:spcPts val="0"/>
              </a:spcBef>
              <a:buSzPts val="1000"/>
              <a:buFont typeface="Symbol" panose="05050102010706020507" pitchFamily="18" charset="2"/>
              <a:buChar char=""/>
              <a:tabLst>
                <a:tab pos="457200" algn="l"/>
              </a:tabLst>
            </a:pPr>
            <a:r>
              <a:rPr lang="en-GB" sz="2800"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Questionable research practices</a:t>
            </a:r>
          </a:p>
          <a:p>
            <a:pPr marL="342900" lvl="0" indent="-342900">
              <a:lnSpc>
                <a:spcPct val="115000"/>
              </a:lnSpc>
              <a:spcBef>
                <a:spcPts val="0"/>
              </a:spcBef>
              <a:buSzPts val="1000"/>
              <a:buFont typeface="Symbol" panose="05050102010706020507" pitchFamily="18" charset="2"/>
              <a:buChar char=""/>
              <a:tabLst>
                <a:tab pos="457200" algn="l"/>
              </a:tabLst>
            </a:pPr>
            <a:r>
              <a:rPr lang="en-GB" sz="2800"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Conflicts of interest</a:t>
            </a:r>
          </a:p>
          <a:p>
            <a:pPr marL="342900" lvl="0" indent="-342900">
              <a:lnSpc>
                <a:spcPct val="115000"/>
              </a:lnSpc>
              <a:spcBef>
                <a:spcPts val="0"/>
              </a:spcBef>
              <a:buSzPts val="1000"/>
              <a:buFont typeface="Symbol" panose="05050102010706020507" pitchFamily="18" charset="2"/>
              <a:buChar char=""/>
              <a:tabLst>
                <a:tab pos="457200" algn="l"/>
              </a:tabLst>
            </a:pPr>
            <a:r>
              <a:rPr lang="en-GB" sz="28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Data mismanagement</a:t>
            </a:r>
            <a:endParaRPr lang="en-GB" sz="2800" dirty="0">
              <a:solidFill>
                <a:srgbClr val="002060"/>
              </a:solidFill>
            </a:endParaRPr>
          </a:p>
        </p:txBody>
      </p:sp>
      <p:pic>
        <p:nvPicPr>
          <p:cNvPr id="4" name="Picture 9" descr="E:\OAF backup_27 02 2013\Documents\OAU LOGO.jpg">
            <a:extLst>
              <a:ext uri="{FF2B5EF4-FFF2-40B4-BE49-F238E27FC236}">
                <a16:creationId xmlns:a16="http://schemas.microsoft.com/office/drawing/2014/main" id="{E3A6B69C-C324-93F6-6F49-31598F6CC5A5}"/>
              </a:ext>
            </a:extLst>
          </p:cNvPr>
          <p:cNvPicPr>
            <a:picLocks noChangeAspect="1"/>
          </p:cNvPicPr>
          <p:nvPr/>
        </p:nvPicPr>
        <p:blipFill>
          <a:blip r:embed="rId2"/>
          <a:srcRect/>
          <a:stretch>
            <a:fillRect/>
          </a:stretch>
        </p:blipFill>
        <p:spPr>
          <a:xfrm>
            <a:off x="11109960" y="5859466"/>
            <a:ext cx="1066803" cy="998533"/>
          </a:xfrm>
          <a:prstGeom prst="rect">
            <a:avLst/>
          </a:prstGeom>
          <a:noFill/>
          <a:ln cap="flat">
            <a:noFill/>
          </a:ln>
        </p:spPr>
      </p:pic>
    </p:spTree>
    <p:extLst>
      <p:ext uri="{BB962C8B-B14F-4D97-AF65-F5344CB8AC3E}">
        <p14:creationId xmlns:p14="http://schemas.microsoft.com/office/powerpoint/2010/main" val="678926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E7A07AC-C49B-7E76-1250-512D92E1A672}"/>
              </a:ext>
            </a:extLst>
          </p:cNvPr>
          <p:cNvSpPr>
            <a:spLocks noGrp="1"/>
          </p:cNvSpPr>
          <p:nvPr>
            <p:ph type="title"/>
          </p:nvPr>
        </p:nvSpPr>
        <p:spPr/>
        <p:txBody>
          <a:bodyPr/>
          <a:lstStyle/>
          <a:p>
            <a:r>
              <a:rPr lang="en-GB" sz="6000" b="1"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Fabrication, falsification, and plagiarism</a:t>
            </a:r>
            <a:endParaRPr lang="en-GB" b="1" dirty="0"/>
          </a:p>
        </p:txBody>
      </p:sp>
      <p:sp>
        <p:nvSpPr>
          <p:cNvPr id="5" name="Text Placeholder 4">
            <a:extLst>
              <a:ext uri="{FF2B5EF4-FFF2-40B4-BE49-F238E27FC236}">
                <a16:creationId xmlns:a16="http://schemas.microsoft.com/office/drawing/2014/main" id="{720645B5-ECAC-4698-D3EF-7BE4A7A79D84}"/>
              </a:ext>
            </a:extLst>
          </p:cNvPr>
          <p:cNvSpPr>
            <a:spLocks noGrp="1"/>
          </p:cNvSpPr>
          <p:nvPr>
            <p:ph type="body" idx="1"/>
          </p:nvPr>
        </p:nvSpPr>
        <p:spPr/>
        <p:txBody>
          <a:bodyPr/>
          <a:lstStyle/>
          <a:p>
            <a:r>
              <a:rPr lang="en-GB" dirty="0"/>
              <a:t>Case Study</a:t>
            </a:r>
          </a:p>
        </p:txBody>
      </p:sp>
      <p:pic>
        <p:nvPicPr>
          <p:cNvPr id="6" name="Picture 9" descr="E:\OAF backup_27 02 2013\Documents\OAU LOGO.jpg">
            <a:extLst>
              <a:ext uri="{FF2B5EF4-FFF2-40B4-BE49-F238E27FC236}">
                <a16:creationId xmlns:a16="http://schemas.microsoft.com/office/drawing/2014/main" id="{01ED94A8-71A8-37D3-E07D-243D95EE1601}"/>
              </a:ext>
            </a:extLst>
          </p:cNvPr>
          <p:cNvPicPr>
            <a:picLocks noChangeAspect="1"/>
          </p:cNvPicPr>
          <p:nvPr/>
        </p:nvPicPr>
        <p:blipFill>
          <a:blip r:embed="rId2"/>
          <a:srcRect/>
          <a:stretch>
            <a:fillRect/>
          </a:stretch>
        </p:blipFill>
        <p:spPr>
          <a:xfrm>
            <a:off x="11109960" y="5859466"/>
            <a:ext cx="1066803" cy="998533"/>
          </a:xfrm>
          <a:prstGeom prst="rect">
            <a:avLst/>
          </a:prstGeom>
          <a:noFill/>
          <a:ln cap="flat">
            <a:noFill/>
          </a:ln>
        </p:spPr>
      </p:pic>
    </p:spTree>
    <p:extLst>
      <p:ext uri="{BB962C8B-B14F-4D97-AF65-F5344CB8AC3E}">
        <p14:creationId xmlns:p14="http://schemas.microsoft.com/office/powerpoint/2010/main" val="36430477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56736-9D95-8655-389F-853EF99BC68B}"/>
              </a:ext>
            </a:extLst>
          </p:cNvPr>
          <p:cNvSpPr>
            <a:spLocks noGrp="1"/>
          </p:cNvSpPr>
          <p:nvPr>
            <p:ph type="title"/>
          </p:nvPr>
        </p:nvSpPr>
        <p:spPr/>
        <p:txBody>
          <a:bodyPr>
            <a:noAutofit/>
          </a:bodyPr>
          <a:lstStyle/>
          <a:p>
            <a:r>
              <a:rPr lang="en-GB" b="1" kern="100" dirty="0">
                <a:effectLst/>
                <a:latin typeface="Aptos" panose="020B0004020202020204" pitchFamily="34" charset="0"/>
                <a:ea typeface="Aptos" panose="020B0004020202020204" pitchFamily="34" charset="0"/>
                <a:cs typeface="Times New Roman" panose="02020603050405020304" pitchFamily="18" charset="0"/>
              </a:rPr>
              <a:t>Case Study: The Race Against the Deadline</a:t>
            </a:r>
            <a:endParaRPr lang="en-GB" dirty="0"/>
          </a:p>
        </p:txBody>
      </p:sp>
      <p:sp>
        <p:nvSpPr>
          <p:cNvPr id="3" name="Content Placeholder 2">
            <a:extLst>
              <a:ext uri="{FF2B5EF4-FFF2-40B4-BE49-F238E27FC236}">
                <a16:creationId xmlns:a16="http://schemas.microsoft.com/office/drawing/2014/main" id="{A030BFAD-88C8-3F6F-57B2-2F5645DD8902}"/>
              </a:ext>
            </a:extLst>
          </p:cNvPr>
          <p:cNvSpPr>
            <a:spLocks noGrp="1"/>
          </p:cNvSpPr>
          <p:nvPr>
            <p:ph idx="1"/>
          </p:nvPr>
        </p:nvSpPr>
        <p:spPr>
          <a:xfrm>
            <a:off x="700635" y="2221992"/>
            <a:ext cx="10691265" cy="3952666"/>
          </a:xfrm>
        </p:spPr>
        <p:txBody>
          <a:bodyPr>
            <a:normAutofit fontScale="55000" lnSpcReduction="20000"/>
          </a:bodyPr>
          <a:lstStyle/>
          <a:p>
            <a:pPr>
              <a:lnSpc>
                <a:spcPct val="115000"/>
              </a:lnSpc>
              <a:spcAft>
                <a:spcPts val="800"/>
              </a:spcAft>
              <a:buNone/>
            </a:pPr>
            <a:endParaRPr lang="en-GB" dirty="0"/>
          </a:p>
          <a:p>
            <a:pPr>
              <a:lnSpc>
                <a:spcPct val="115000"/>
              </a:lnSpc>
              <a:spcAft>
                <a:spcPts val="800"/>
              </a:spcAft>
              <a:buNone/>
            </a:pPr>
            <a:r>
              <a:rPr lang="en-GB" sz="4000"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Amaka is a third-year undergraduate biology student. Each student must conduct a small experiment, collect real data, and submit a research report at the end of the semester.</a:t>
            </a:r>
          </a:p>
          <a:p>
            <a:pPr>
              <a:lnSpc>
                <a:spcPct val="115000"/>
              </a:lnSpc>
              <a:spcAft>
                <a:spcPts val="800"/>
              </a:spcAft>
            </a:pPr>
            <a:r>
              <a:rPr lang="en-GB" sz="4000"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Amaka started her experiment late and faced many challenges. Some of her data were inconsistent, and she ran out of time to repeat the study. Worried about her grades and the fast-approaching deadline, she decides to adjust the results to make them look more "logical" and complete. She changes some numbers to better fit her hypothesis (</a:t>
            </a:r>
            <a:r>
              <a:rPr lang="en-GB" sz="4000" b="1"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falsification</a:t>
            </a:r>
            <a:r>
              <a:rPr lang="en-GB" sz="4000"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 She also invents some additional data points that she never actually collected (</a:t>
            </a:r>
            <a:r>
              <a:rPr lang="en-GB" sz="4000" b="1"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fabrication</a:t>
            </a:r>
            <a:r>
              <a:rPr lang="en-GB" sz="4000"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a:t>
            </a:r>
          </a:p>
          <a:p>
            <a:endParaRPr lang="en-GB" dirty="0"/>
          </a:p>
        </p:txBody>
      </p:sp>
      <p:pic>
        <p:nvPicPr>
          <p:cNvPr id="4" name="Picture 9" descr="E:\OAF backup_27 02 2013\Documents\OAU LOGO.jpg">
            <a:extLst>
              <a:ext uri="{FF2B5EF4-FFF2-40B4-BE49-F238E27FC236}">
                <a16:creationId xmlns:a16="http://schemas.microsoft.com/office/drawing/2014/main" id="{1418FEE2-A888-9764-E451-C0C2529C2085}"/>
              </a:ext>
            </a:extLst>
          </p:cNvPr>
          <p:cNvPicPr>
            <a:picLocks noChangeAspect="1"/>
          </p:cNvPicPr>
          <p:nvPr/>
        </p:nvPicPr>
        <p:blipFill>
          <a:blip r:embed="rId2"/>
          <a:srcRect/>
          <a:stretch>
            <a:fillRect/>
          </a:stretch>
        </p:blipFill>
        <p:spPr>
          <a:xfrm>
            <a:off x="11109960" y="5859466"/>
            <a:ext cx="1066803" cy="998533"/>
          </a:xfrm>
          <a:prstGeom prst="rect">
            <a:avLst/>
          </a:prstGeom>
          <a:noFill/>
          <a:ln cap="flat">
            <a:noFill/>
          </a:ln>
        </p:spPr>
      </p:pic>
    </p:spTree>
    <p:extLst>
      <p:ext uri="{BB962C8B-B14F-4D97-AF65-F5344CB8AC3E}">
        <p14:creationId xmlns:p14="http://schemas.microsoft.com/office/powerpoint/2010/main" val="9324910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80185-3474-E004-0DDE-40183E76654C}"/>
              </a:ext>
            </a:extLst>
          </p:cNvPr>
          <p:cNvSpPr>
            <a:spLocks noGrp="1"/>
          </p:cNvSpPr>
          <p:nvPr>
            <p:ph type="title"/>
          </p:nvPr>
        </p:nvSpPr>
        <p:spPr/>
        <p:txBody>
          <a:bodyPr>
            <a:normAutofit fontScale="90000"/>
          </a:bodyPr>
          <a:lstStyle/>
          <a:p>
            <a:r>
              <a:rPr lang="en-GB" b="1" kern="100" dirty="0">
                <a:effectLst/>
                <a:latin typeface="Aptos" panose="020B0004020202020204" pitchFamily="34" charset="0"/>
                <a:ea typeface="Aptos" panose="020B0004020202020204" pitchFamily="34" charset="0"/>
                <a:cs typeface="Times New Roman" panose="02020603050405020304" pitchFamily="18" charset="0"/>
              </a:rPr>
              <a:t>Case Study: The Race Against the Deadline 2</a:t>
            </a:r>
            <a:endParaRPr lang="en-GB" dirty="0"/>
          </a:p>
        </p:txBody>
      </p:sp>
      <p:sp>
        <p:nvSpPr>
          <p:cNvPr id="3" name="Content Placeholder 2">
            <a:extLst>
              <a:ext uri="{FF2B5EF4-FFF2-40B4-BE49-F238E27FC236}">
                <a16:creationId xmlns:a16="http://schemas.microsoft.com/office/drawing/2014/main" id="{84E24D57-B354-6332-B914-18321FBA175E}"/>
              </a:ext>
            </a:extLst>
          </p:cNvPr>
          <p:cNvSpPr>
            <a:spLocks noGrp="1"/>
          </p:cNvSpPr>
          <p:nvPr>
            <p:ph idx="1"/>
          </p:nvPr>
        </p:nvSpPr>
        <p:spPr/>
        <p:txBody>
          <a:bodyPr>
            <a:normAutofit lnSpcReduction="10000"/>
          </a:bodyPr>
          <a:lstStyle/>
          <a:p>
            <a:endParaRPr lang="en-GB" dirty="0"/>
          </a:p>
          <a:p>
            <a:pPr>
              <a:lnSpc>
                <a:spcPct val="115000"/>
              </a:lnSpc>
              <a:spcAft>
                <a:spcPts val="800"/>
              </a:spcAft>
              <a:buNone/>
            </a:pPr>
            <a:r>
              <a:rPr lang="en-GB" sz="2800"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In writing her report, Amaka copied two paragraphs from a published article online without citing the source, believing the information was "common knowledge" (</a:t>
            </a:r>
            <a:r>
              <a:rPr lang="en-GB" sz="2800" b="1"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plagiarism</a:t>
            </a:r>
            <a:r>
              <a:rPr lang="en-GB" sz="2800"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a:t>
            </a:r>
          </a:p>
          <a:p>
            <a:pPr>
              <a:lnSpc>
                <a:spcPct val="115000"/>
              </a:lnSpc>
              <a:spcAft>
                <a:spcPts val="800"/>
              </a:spcAft>
            </a:pPr>
            <a:r>
              <a:rPr lang="en-GB" sz="2800"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A few weeks later, her instructor notices inconsistencies between the raw data Amaka submitted and the final results in her report. A plagiarism detection software also flags the copied paragraphs.</a:t>
            </a:r>
          </a:p>
          <a:p>
            <a:endParaRPr lang="en-GB" dirty="0"/>
          </a:p>
        </p:txBody>
      </p:sp>
      <p:pic>
        <p:nvPicPr>
          <p:cNvPr id="4" name="Picture 9" descr="E:\OAF backup_27 02 2013\Documents\OAU LOGO.jpg">
            <a:extLst>
              <a:ext uri="{FF2B5EF4-FFF2-40B4-BE49-F238E27FC236}">
                <a16:creationId xmlns:a16="http://schemas.microsoft.com/office/drawing/2014/main" id="{63608D8C-654A-4654-149D-0EDB06FF134E}"/>
              </a:ext>
            </a:extLst>
          </p:cNvPr>
          <p:cNvPicPr>
            <a:picLocks noChangeAspect="1"/>
          </p:cNvPicPr>
          <p:nvPr/>
        </p:nvPicPr>
        <p:blipFill>
          <a:blip r:embed="rId2"/>
          <a:srcRect/>
          <a:stretch>
            <a:fillRect/>
          </a:stretch>
        </p:blipFill>
        <p:spPr>
          <a:xfrm>
            <a:off x="11109960" y="5859466"/>
            <a:ext cx="1066803" cy="998533"/>
          </a:xfrm>
          <a:prstGeom prst="rect">
            <a:avLst/>
          </a:prstGeom>
          <a:noFill/>
          <a:ln cap="flat">
            <a:noFill/>
          </a:ln>
        </p:spPr>
      </p:pic>
    </p:spTree>
    <p:extLst>
      <p:ext uri="{BB962C8B-B14F-4D97-AF65-F5344CB8AC3E}">
        <p14:creationId xmlns:p14="http://schemas.microsoft.com/office/powerpoint/2010/main" val="30852421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F6E6A-0F32-0B87-3231-5F48018E6D9F}"/>
              </a:ext>
            </a:extLst>
          </p:cNvPr>
          <p:cNvSpPr>
            <a:spLocks noGrp="1"/>
          </p:cNvSpPr>
          <p:nvPr>
            <p:ph type="title"/>
          </p:nvPr>
        </p:nvSpPr>
        <p:spPr/>
        <p:txBody>
          <a:bodyPr>
            <a:normAutofit fontScale="90000"/>
          </a:bodyPr>
          <a:lstStyle/>
          <a:p>
            <a:r>
              <a:rPr lang="en-GB" b="1" kern="100" dirty="0">
                <a:effectLst/>
                <a:latin typeface="Aptos" panose="020B0004020202020204" pitchFamily="34" charset="0"/>
                <a:ea typeface="Aptos" panose="020B0004020202020204" pitchFamily="34" charset="0"/>
                <a:cs typeface="Times New Roman" panose="02020603050405020304" pitchFamily="18" charset="0"/>
              </a:rPr>
              <a:t>Case Study: The Race Against the Deadline 3</a:t>
            </a:r>
            <a:endParaRPr lang="en-GB" dirty="0"/>
          </a:p>
        </p:txBody>
      </p:sp>
      <p:sp>
        <p:nvSpPr>
          <p:cNvPr id="3" name="Content Placeholder 2">
            <a:extLst>
              <a:ext uri="{FF2B5EF4-FFF2-40B4-BE49-F238E27FC236}">
                <a16:creationId xmlns:a16="http://schemas.microsoft.com/office/drawing/2014/main" id="{17F4326B-B1E6-5BBF-82F7-4831C91B318C}"/>
              </a:ext>
            </a:extLst>
          </p:cNvPr>
          <p:cNvSpPr>
            <a:spLocks noGrp="1"/>
          </p:cNvSpPr>
          <p:nvPr>
            <p:ph idx="1"/>
          </p:nvPr>
        </p:nvSpPr>
        <p:spPr/>
        <p:txBody>
          <a:bodyPr>
            <a:normAutofit lnSpcReduction="10000"/>
          </a:bodyPr>
          <a:lstStyle/>
          <a:p>
            <a:endParaRPr lang="en-GB" dirty="0"/>
          </a:p>
          <a:p>
            <a:pPr marL="342900" lvl="0" indent="-342900">
              <a:lnSpc>
                <a:spcPct val="115000"/>
              </a:lnSpc>
              <a:spcBef>
                <a:spcPts val="0"/>
              </a:spcBef>
              <a:buSzPts val="1000"/>
              <a:buFont typeface="Symbol" panose="05050102010706020507" pitchFamily="18" charset="2"/>
              <a:buChar char=""/>
              <a:tabLst>
                <a:tab pos="457200" algn="l"/>
              </a:tabLst>
            </a:pPr>
            <a:r>
              <a:rPr lang="en-GB" sz="2800" b="1"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Fabrication:</a:t>
            </a:r>
            <a:r>
              <a:rPr lang="en-GB" sz="2800"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 Making up data that never existed.</a:t>
            </a:r>
          </a:p>
          <a:p>
            <a:pPr marL="342900" lvl="0" indent="-342900">
              <a:lnSpc>
                <a:spcPct val="115000"/>
              </a:lnSpc>
              <a:spcBef>
                <a:spcPts val="0"/>
              </a:spcBef>
              <a:buSzPts val="1000"/>
              <a:buFont typeface="Symbol" panose="05050102010706020507" pitchFamily="18" charset="2"/>
              <a:buChar char=""/>
              <a:tabLst>
                <a:tab pos="457200" algn="l"/>
              </a:tabLst>
            </a:pPr>
            <a:r>
              <a:rPr lang="en-GB" sz="2800" b="1"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Falsification:</a:t>
            </a:r>
            <a:r>
              <a:rPr lang="en-GB" sz="2800"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 Altering data or results to misrepresent the findings.</a:t>
            </a:r>
          </a:p>
          <a:p>
            <a:pPr marL="342900" lvl="0" indent="-342900">
              <a:lnSpc>
                <a:spcPct val="115000"/>
              </a:lnSpc>
              <a:spcBef>
                <a:spcPts val="0"/>
              </a:spcBef>
              <a:buSzPts val="1000"/>
              <a:buFont typeface="Symbol" panose="05050102010706020507" pitchFamily="18" charset="2"/>
              <a:buChar char=""/>
              <a:tabLst>
                <a:tab pos="457200" algn="l"/>
              </a:tabLst>
            </a:pPr>
            <a:r>
              <a:rPr lang="en-GB" sz="2800" b="1"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Plagiarism:</a:t>
            </a:r>
            <a:r>
              <a:rPr lang="en-GB" sz="2800"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 Using someone else’s words or ideas without proper attribution.</a:t>
            </a:r>
          </a:p>
          <a:p>
            <a:pPr marL="342900" lvl="0" indent="-342900">
              <a:lnSpc>
                <a:spcPct val="115000"/>
              </a:lnSpc>
              <a:spcBef>
                <a:spcPts val="0"/>
              </a:spcBef>
              <a:buSzPts val="1000"/>
              <a:buFont typeface="Symbol" panose="05050102010706020507" pitchFamily="18" charset="2"/>
              <a:buChar char=""/>
              <a:tabLst>
                <a:tab pos="457200" algn="l"/>
              </a:tabLst>
            </a:pPr>
            <a:r>
              <a:rPr lang="en-GB" sz="28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Each of these </a:t>
            </a:r>
            <a:r>
              <a:rPr lang="en-GB" sz="2800" dirty="0" err="1">
                <a:solidFill>
                  <a:srgbClr val="002060"/>
                </a:solidFill>
                <a:effectLst/>
                <a:latin typeface="Aptos" panose="020B0004020202020204" pitchFamily="34" charset="0"/>
                <a:ea typeface="Aptos" panose="020B0004020202020204" pitchFamily="34" charset="0"/>
                <a:cs typeface="Times New Roman" panose="02020603050405020304" pitchFamily="18" charset="0"/>
              </a:rPr>
              <a:t>behaviors</a:t>
            </a:r>
            <a:r>
              <a:rPr lang="en-GB" sz="28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 undermines the credibility of scientific research, damages trust and can have serious academic and professional consequences.</a:t>
            </a:r>
            <a:endParaRPr lang="en-GB" sz="2800" dirty="0">
              <a:solidFill>
                <a:srgbClr val="002060"/>
              </a:solidFill>
            </a:endParaRPr>
          </a:p>
        </p:txBody>
      </p:sp>
      <p:pic>
        <p:nvPicPr>
          <p:cNvPr id="4" name="Picture 9" descr="E:\OAF backup_27 02 2013\Documents\OAU LOGO.jpg">
            <a:extLst>
              <a:ext uri="{FF2B5EF4-FFF2-40B4-BE49-F238E27FC236}">
                <a16:creationId xmlns:a16="http://schemas.microsoft.com/office/drawing/2014/main" id="{109036BC-28CE-D8BE-58A7-D854C1BA7D4E}"/>
              </a:ext>
            </a:extLst>
          </p:cNvPr>
          <p:cNvPicPr>
            <a:picLocks noChangeAspect="1"/>
          </p:cNvPicPr>
          <p:nvPr/>
        </p:nvPicPr>
        <p:blipFill>
          <a:blip r:embed="rId2"/>
          <a:srcRect/>
          <a:stretch>
            <a:fillRect/>
          </a:stretch>
        </p:blipFill>
        <p:spPr>
          <a:xfrm>
            <a:off x="11109960" y="5859466"/>
            <a:ext cx="1066803" cy="998533"/>
          </a:xfrm>
          <a:prstGeom prst="rect">
            <a:avLst/>
          </a:prstGeom>
          <a:noFill/>
          <a:ln cap="flat">
            <a:noFill/>
          </a:ln>
        </p:spPr>
      </p:pic>
    </p:spTree>
    <p:extLst>
      <p:ext uri="{BB962C8B-B14F-4D97-AF65-F5344CB8AC3E}">
        <p14:creationId xmlns:p14="http://schemas.microsoft.com/office/powerpoint/2010/main" val="3994067181"/>
      </p:ext>
    </p:extLst>
  </p:cSld>
  <p:clrMapOvr>
    <a:masterClrMapping/>
  </p:clrMapOvr>
</p:sld>
</file>

<file path=ppt/theme/theme1.xml><?xml version="1.0" encoding="utf-8"?>
<a:theme xmlns:a="http://schemas.openxmlformats.org/drawingml/2006/main" name="ChronicleVTI">
  <a:themeElements>
    <a:clrScheme name="Chronicle">
      <a:dk1>
        <a:srgbClr val="000000"/>
      </a:dk1>
      <a:lt1>
        <a:srgbClr val="FFFFFF"/>
      </a:lt1>
      <a:dk2>
        <a:srgbClr val="1C1C32"/>
      </a:dk2>
      <a:lt2>
        <a:srgbClr val="F8F4F1"/>
      </a:lt2>
      <a:accent1>
        <a:srgbClr val="734B67"/>
      </a:accent1>
      <a:accent2>
        <a:srgbClr val="959EBB"/>
      </a:accent2>
      <a:accent3>
        <a:srgbClr val="596781"/>
      </a:accent3>
      <a:accent4>
        <a:srgbClr val="7F6E8C"/>
      </a:accent4>
      <a:accent5>
        <a:srgbClr val="DB9A8F"/>
      </a:accent5>
      <a:accent6>
        <a:srgbClr val="C29AB1"/>
      </a:accent6>
      <a:hlink>
        <a:srgbClr val="778BA2"/>
      </a:hlink>
      <a:folHlink>
        <a:srgbClr val="A27C99"/>
      </a:folHlink>
    </a:clrScheme>
    <a:fontScheme name="Univers Calisto">
      <a:majorFont>
        <a:latin typeface="Univers Condensed"/>
        <a:ea typeface=""/>
        <a:cs typeface=""/>
      </a:majorFont>
      <a:minorFont>
        <a:latin typeface="Calisto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ChronicleVTI" id="{508E4D90-5116-4BF0-876B-3F422DD1F65F}" vid="{AA21DC3D-92A8-43A4-8358-ED428371CD55}"/>
    </a:ext>
  </a:extLst>
</a:theme>
</file>

<file path=docProps/app.xml><?xml version="1.0" encoding="utf-8"?>
<Properties xmlns="http://schemas.openxmlformats.org/officeDocument/2006/extended-properties" xmlns:vt="http://schemas.openxmlformats.org/officeDocument/2006/docPropsVTypes">
  <TotalTime>70</TotalTime>
  <Words>1908</Words>
  <Application>Microsoft Office PowerPoint</Application>
  <PresentationFormat>Widescreen</PresentationFormat>
  <Paragraphs>176</Paragraphs>
  <Slides>41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41</vt:i4>
      </vt:variant>
    </vt:vector>
  </HeadingPairs>
  <TitlesOfParts>
    <vt:vector size="48" baseType="lpstr">
      <vt:lpstr>Aptos</vt:lpstr>
      <vt:lpstr>Arial</vt:lpstr>
      <vt:lpstr>Calisto MT</vt:lpstr>
      <vt:lpstr>Courier New</vt:lpstr>
      <vt:lpstr>Symbol</vt:lpstr>
      <vt:lpstr>Univers Condensed</vt:lpstr>
      <vt:lpstr>ChronicleVTI</vt:lpstr>
      <vt:lpstr>Integrating Research Integrity Into Graduate and Postgraduate Training</vt:lpstr>
      <vt:lpstr>Outline </vt:lpstr>
      <vt:lpstr> Defining Research Integrity</vt:lpstr>
      <vt:lpstr>Why Research Integrity Matters</vt:lpstr>
      <vt:lpstr>Common Threats to Research Integrity</vt:lpstr>
      <vt:lpstr>Fabrication, falsification, and plagiarism</vt:lpstr>
      <vt:lpstr>Case Study: The Race Against the Deadline</vt:lpstr>
      <vt:lpstr>Case Study: The Race Against the Deadline 2</vt:lpstr>
      <vt:lpstr>Case Study: The Race Against the Deadline 3</vt:lpstr>
      <vt:lpstr>Questionable research practices</vt:lpstr>
      <vt:lpstr>Case Study: The Rush to Publish</vt:lpstr>
      <vt:lpstr>Case Study: The Rush to Publish 2</vt:lpstr>
      <vt:lpstr>Case Study: The Rush to Publish 3</vt:lpstr>
      <vt:lpstr>Case Study: The Rush to Publish 4</vt:lpstr>
      <vt:lpstr>Respect for participants, communities, and collaborators</vt:lpstr>
      <vt:lpstr>Case Study: Research in the Rural Community of Aremo</vt:lpstr>
      <vt:lpstr>Case Study: Research in the Rural Community of Aremo 2</vt:lpstr>
      <vt:lpstr>Case Study: Research in the Rural Community of Aremo 3</vt:lpstr>
      <vt:lpstr>Case Study: Research in the Rural Community of Aremo 4</vt:lpstr>
      <vt:lpstr>Conflicts of interest</vt:lpstr>
      <vt:lpstr>Case Study: Navigating Conflicts of Interest in Research</vt:lpstr>
      <vt:lpstr>Case Study: Navigating Conflicts of Interest in Research 2</vt:lpstr>
      <vt:lpstr>Case Study: Navigating Conflicts of Interest in Research  3</vt:lpstr>
      <vt:lpstr>Case Study: Navigating Conflicts of Interest in Research  4</vt:lpstr>
      <vt:lpstr>Data mismanagement</vt:lpstr>
      <vt:lpstr>Case Study: The Missing Files</vt:lpstr>
      <vt:lpstr>Case Study: The Missing Files 2</vt:lpstr>
      <vt:lpstr>Case Study: The Missing Files 3</vt:lpstr>
      <vt:lpstr>Why Focus on Graduate and Postgraduate Training?</vt:lpstr>
      <vt:lpstr>Integrating Research Integrity into Training </vt:lpstr>
      <vt:lpstr>Active Learning Approaches</vt:lpstr>
      <vt:lpstr>Role of Supervisors and Mentors</vt:lpstr>
      <vt:lpstr>Building Institutional Support</vt:lpstr>
      <vt:lpstr>Challenges to Implementation</vt:lpstr>
      <vt:lpstr>Practical Solutions</vt:lpstr>
      <vt:lpstr>Key Takeaways</vt:lpstr>
      <vt:lpstr>PowerPoint Presentation</vt:lpstr>
      <vt:lpstr>PowerPoint Presentation</vt:lpstr>
      <vt:lpstr>PowerPoint Presentation</vt:lpstr>
      <vt:lpstr>PowerPoint Presentation</vt:lpstr>
      <vt:lpstr>Thank you for listening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iniabasiukpong@yahoo.com</dc:creator>
  <cp:lastModifiedBy>iniabasiukpong@yahoo.com</cp:lastModifiedBy>
  <cp:revision>1</cp:revision>
  <dcterms:created xsi:type="dcterms:W3CDTF">2025-04-28T22:22:16Z</dcterms:created>
  <dcterms:modified xsi:type="dcterms:W3CDTF">2025-04-28T23:33:16Z</dcterms:modified>
</cp:coreProperties>
</file>