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1" r:id="rId1"/>
  </p:sldMasterIdLst>
  <p:notesMasterIdLst>
    <p:notesMasterId r:id="rId33"/>
  </p:notesMasterIdLst>
  <p:sldIdLst>
    <p:sldId id="694" r:id="rId2"/>
    <p:sldId id="959" r:id="rId3"/>
    <p:sldId id="1139" r:id="rId4"/>
    <p:sldId id="960" r:id="rId5"/>
    <p:sldId id="276" r:id="rId6"/>
    <p:sldId id="1119" r:id="rId7"/>
    <p:sldId id="274" r:id="rId8"/>
    <p:sldId id="1118" r:id="rId9"/>
    <p:sldId id="1122" r:id="rId10"/>
    <p:sldId id="1138" r:id="rId11"/>
    <p:sldId id="1127" r:id="rId12"/>
    <p:sldId id="1128" r:id="rId13"/>
    <p:sldId id="1129" r:id="rId14"/>
    <p:sldId id="1130" r:id="rId15"/>
    <p:sldId id="1131" r:id="rId16"/>
    <p:sldId id="1132" r:id="rId17"/>
    <p:sldId id="286" r:id="rId18"/>
    <p:sldId id="1125" r:id="rId19"/>
    <p:sldId id="1126" r:id="rId20"/>
    <p:sldId id="1123" r:id="rId21"/>
    <p:sldId id="1124" r:id="rId22"/>
    <p:sldId id="429" r:id="rId23"/>
    <p:sldId id="1133" r:id="rId24"/>
    <p:sldId id="1134" r:id="rId25"/>
    <p:sldId id="1135" r:id="rId26"/>
    <p:sldId id="1136" r:id="rId27"/>
    <p:sldId id="293" r:id="rId28"/>
    <p:sldId id="1089" r:id="rId29"/>
    <p:sldId id="1084" r:id="rId30"/>
    <p:sldId id="1140" r:id="rId31"/>
    <p:sldId id="1044"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5" d="100"/>
          <a:sy n="75" d="100"/>
        </p:scale>
        <p:origin x="32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r>
              <a:rPr lang="en-US"/>
              <a:t>Figure 1: EsTrogen</a:t>
            </a:r>
            <a:r>
              <a:rPr lang="en-US" baseline="0"/>
              <a:t> receptor binding</a:t>
            </a:r>
            <a:r>
              <a:rPr lang="en-US"/>
              <a:t> to Chemical XYZ</a:t>
            </a:r>
          </a:p>
        </c:rich>
      </c:tx>
      <c:overlay val="0"/>
      <c:spPr>
        <a:noFill/>
        <a:ln>
          <a:noFill/>
        </a:ln>
        <a:effectLst/>
      </c:spPr>
      <c:txPr>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2.9368976118512368E-2"/>
          <c:y val="0.13327618030486155"/>
          <c:w val="0.93282212767061445"/>
          <c:h val="0.8290239240798889"/>
        </c:manualLayout>
      </c:layout>
      <c:scatterChart>
        <c:scatterStyle val="lineMarker"/>
        <c:varyColors val="0"/>
        <c:ser>
          <c:idx val="0"/>
          <c:order val="0"/>
          <c:tx>
            <c:strRef>
              <c:f>Sheet1!$B$1</c:f>
              <c:strCache>
                <c:ptCount val="1"/>
                <c:pt idx="0">
                  <c:v>Y-Values</c:v>
                </c:pt>
              </c:strCache>
            </c:strRef>
          </c:tx>
          <c:spPr>
            <a:ln w="25400" cap="rnd">
              <a:noFill/>
              <a:round/>
            </a:ln>
            <a:effectLst/>
          </c:spPr>
          <c:marker>
            <c:symbol val="diamond"/>
            <c:size val="6"/>
            <c:spPr>
              <a:solidFill>
                <a:schemeClr val="accent1"/>
              </a:solidFill>
              <a:ln w="9525">
                <a:solidFill>
                  <a:schemeClr val="accent1"/>
                </a:solidFill>
                <a:round/>
              </a:ln>
              <a:effectLst/>
            </c:spPr>
          </c:marker>
          <c:xVal>
            <c:numRef>
              <c:f>Sheet1!$A$2:$A$60</c:f>
              <c:numCache>
                <c:formatCode>General</c:formatCode>
                <c:ptCount val="59"/>
                <c:pt idx="0">
                  <c:v>1</c:v>
                </c:pt>
                <c:pt idx="1">
                  <c:v>1</c:v>
                </c:pt>
                <c:pt idx="2">
                  <c:v>1</c:v>
                </c:pt>
                <c:pt idx="3">
                  <c:v>1</c:v>
                </c:pt>
                <c:pt idx="4">
                  <c:v>1</c:v>
                </c:pt>
                <c:pt idx="5">
                  <c:v>2</c:v>
                </c:pt>
                <c:pt idx="6">
                  <c:v>2</c:v>
                </c:pt>
                <c:pt idx="7">
                  <c:v>2</c:v>
                </c:pt>
                <c:pt idx="8">
                  <c:v>2</c:v>
                </c:pt>
                <c:pt idx="9">
                  <c:v>2</c:v>
                </c:pt>
                <c:pt idx="10">
                  <c:v>3</c:v>
                </c:pt>
                <c:pt idx="11">
                  <c:v>3</c:v>
                </c:pt>
                <c:pt idx="12">
                  <c:v>3</c:v>
                </c:pt>
                <c:pt idx="13">
                  <c:v>3</c:v>
                </c:pt>
                <c:pt idx="14">
                  <c:v>3</c:v>
                </c:pt>
                <c:pt idx="15">
                  <c:v>4</c:v>
                </c:pt>
                <c:pt idx="16">
                  <c:v>4</c:v>
                </c:pt>
                <c:pt idx="17">
                  <c:v>4</c:v>
                </c:pt>
                <c:pt idx="18">
                  <c:v>4</c:v>
                </c:pt>
                <c:pt idx="19">
                  <c:v>4</c:v>
                </c:pt>
                <c:pt idx="20">
                  <c:v>3</c:v>
                </c:pt>
                <c:pt idx="21">
                  <c:v>4</c:v>
                </c:pt>
                <c:pt idx="22">
                  <c:v>2</c:v>
                </c:pt>
                <c:pt idx="23">
                  <c:v>1</c:v>
                </c:pt>
                <c:pt idx="24">
                  <c:v>5</c:v>
                </c:pt>
                <c:pt idx="25">
                  <c:v>5</c:v>
                </c:pt>
                <c:pt idx="26">
                  <c:v>5</c:v>
                </c:pt>
                <c:pt idx="27">
                  <c:v>5</c:v>
                </c:pt>
                <c:pt idx="28">
                  <c:v>5</c:v>
                </c:pt>
                <c:pt idx="29">
                  <c:v>0.5</c:v>
                </c:pt>
                <c:pt idx="30">
                  <c:v>0.5</c:v>
                </c:pt>
                <c:pt idx="31">
                  <c:v>0.5</c:v>
                </c:pt>
                <c:pt idx="32">
                  <c:v>0.5</c:v>
                </c:pt>
                <c:pt idx="33">
                  <c:v>0.5</c:v>
                </c:pt>
                <c:pt idx="34">
                  <c:v>1.5</c:v>
                </c:pt>
                <c:pt idx="35">
                  <c:v>1.5</c:v>
                </c:pt>
                <c:pt idx="36">
                  <c:v>1.5</c:v>
                </c:pt>
                <c:pt idx="37">
                  <c:v>1.5</c:v>
                </c:pt>
                <c:pt idx="38">
                  <c:v>1.5</c:v>
                </c:pt>
                <c:pt idx="39">
                  <c:v>1.5</c:v>
                </c:pt>
                <c:pt idx="40">
                  <c:v>2.5</c:v>
                </c:pt>
                <c:pt idx="41">
                  <c:v>2.5</c:v>
                </c:pt>
                <c:pt idx="42">
                  <c:v>2.5</c:v>
                </c:pt>
                <c:pt idx="43">
                  <c:v>2.5</c:v>
                </c:pt>
                <c:pt idx="44">
                  <c:v>2.5</c:v>
                </c:pt>
                <c:pt idx="45">
                  <c:v>2.5</c:v>
                </c:pt>
                <c:pt idx="46">
                  <c:v>3.5</c:v>
                </c:pt>
                <c:pt idx="47">
                  <c:v>3.5</c:v>
                </c:pt>
                <c:pt idx="48">
                  <c:v>3.5</c:v>
                </c:pt>
                <c:pt idx="49">
                  <c:v>3.5</c:v>
                </c:pt>
                <c:pt idx="50">
                  <c:v>3.5</c:v>
                </c:pt>
                <c:pt idx="51">
                  <c:v>3.5</c:v>
                </c:pt>
                <c:pt idx="52">
                  <c:v>5</c:v>
                </c:pt>
                <c:pt idx="53">
                  <c:v>4.5</c:v>
                </c:pt>
                <c:pt idx="54">
                  <c:v>4.5</c:v>
                </c:pt>
                <c:pt idx="55">
                  <c:v>4.5</c:v>
                </c:pt>
                <c:pt idx="56">
                  <c:v>4.5</c:v>
                </c:pt>
                <c:pt idx="57">
                  <c:v>4.5</c:v>
                </c:pt>
                <c:pt idx="58">
                  <c:v>4.5</c:v>
                </c:pt>
              </c:numCache>
            </c:numRef>
          </c:xVal>
          <c:yVal>
            <c:numRef>
              <c:f>Sheet1!$B$2:$B$60</c:f>
              <c:numCache>
                <c:formatCode>General</c:formatCode>
                <c:ptCount val="59"/>
                <c:pt idx="0">
                  <c:v>1.4</c:v>
                </c:pt>
                <c:pt idx="1">
                  <c:v>1</c:v>
                </c:pt>
                <c:pt idx="2">
                  <c:v>1.2</c:v>
                </c:pt>
                <c:pt idx="3">
                  <c:v>0.7</c:v>
                </c:pt>
                <c:pt idx="4">
                  <c:v>0.9</c:v>
                </c:pt>
                <c:pt idx="5">
                  <c:v>2</c:v>
                </c:pt>
                <c:pt idx="6">
                  <c:v>2.7</c:v>
                </c:pt>
                <c:pt idx="7">
                  <c:v>2.2000000000000002</c:v>
                </c:pt>
                <c:pt idx="8">
                  <c:v>1.5</c:v>
                </c:pt>
                <c:pt idx="9">
                  <c:v>1.7</c:v>
                </c:pt>
                <c:pt idx="10">
                  <c:v>3</c:v>
                </c:pt>
                <c:pt idx="11">
                  <c:v>3.7</c:v>
                </c:pt>
                <c:pt idx="12">
                  <c:v>3.4</c:v>
                </c:pt>
                <c:pt idx="13">
                  <c:v>2.4</c:v>
                </c:pt>
                <c:pt idx="14">
                  <c:v>2.6</c:v>
                </c:pt>
                <c:pt idx="15">
                  <c:v>4</c:v>
                </c:pt>
                <c:pt idx="16">
                  <c:v>4.7</c:v>
                </c:pt>
                <c:pt idx="17">
                  <c:v>3.5</c:v>
                </c:pt>
                <c:pt idx="18">
                  <c:v>3.7</c:v>
                </c:pt>
                <c:pt idx="19">
                  <c:v>3</c:v>
                </c:pt>
                <c:pt idx="20">
                  <c:v>0.5</c:v>
                </c:pt>
                <c:pt idx="21">
                  <c:v>0.5</c:v>
                </c:pt>
                <c:pt idx="22">
                  <c:v>0.5</c:v>
                </c:pt>
                <c:pt idx="23">
                  <c:v>0.2</c:v>
                </c:pt>
                <c:pt idx="24">
                  <c:v>5</c:v>
                </c:pt>
                <c:pt idx="25">
                  <c:v>5.7</c:v>
                </c:pt>
                <c:pt idx="26">
                  <c:v>4.2</c:v>
                </c:pt>
                <c:pt idx="27">
                  <c:v>3.7</c:v>
                </c:pt>
                <c:pt idx="28">
                  <c:v>0.5</c:v>
                </c:pt>
                <c:pt idx="29">
                  <c:v>0.7</c:v>
                </c:pt>
                <c:pt idx="30">
                  <c:v>0.4</c:v>
                </c:pt>
                <c:pt idx="31">
                  <c:v>0.6</c:v>
                </c:pt>
                <c:pt idx="32">
                  <c:v>0.9</c:v>
                </c:pt>
                <c:pt idx="33">
                  <c:v>0</c:v>
                </c:pt>
                <c:pt idx="34">
                  <c:v>1.5</c:v>
                </c:pt>
                <c:pt idx="35">
                  <c:v>2</c:v>
                </c:pt>
                <c:pt idx="36">
                  <c:v>1.7</c:v>
                </c:pt>
                <c:pt idx="37">
                  <c:v>1</c:v>
                </c:pt>
                <c:pt idx="38">
                  <c:v>0.3</c:v>
                </c:pt>
                <c:pt idx="39">
                  <c:v>0.8</c:v>
                </c:pt>
                <c:pt idx="40">
                  <c:v>2.5</c:v>
                </c:pt>
                <c:pt idx="41">
                  <c:v>3.5</c:v>
                </c:pt>
                <c:pt idx="42">
                  <c:v>3.1</c:v>
                </c:pt>
                <c:pt idx="43">
                  <c:v>1.5</c:v>
                </c:pt>
                <c:pt idx="44">
                  <c:v>1.7</c:v>
                </c:pt>
                <c:pt idx="45">
                  <c:v>0.5</c:v>
                </c:pt>
                <c:pt idx="46">
                  <c:v>3.5</c:v>
                </c:pt>
                <c:pt idx="47">
                  <c:v>4.5</c:v>
                </c:pt>
                <c:pt idx="48">
                  <c:v>4.0999999999999996</c:v>
                </c:pt>
                <c:pt idx="49">
                  <c:v>2.7</c:v>
                </c:pt>
                <c:pt idx="50">
                  <c:v>2.5</c:v>
                </c:pt>
                <c:pt idx="51">
                  <c:v>0.5</c:v>
                </c:pt>
                <c:pt idx="52">
                  <c:v>3</c:v>
                </c:pt>
                <c:pt idx="53">
                  <c:v>4.5</c:v>
                </c:pt>
                <c:pt idx="54">
                  <c:v>0.5</c:v>
                </c:pt>
                <c:pt idx="55">
                  <c:v>5.4</c:v>
                </c:pt>
                <c:pt idx="56">
                  <c:v>5</c:v>
                </c:pt>
                <c:pt idx="57">
                  <c:v>3.8</c:v>
                </c:pt>
                <c:pt idx="58">
                  <c:v>3.2</c:v>
                </c:pt>
              </c:numCache>
            </c:numRef>
          </c:yVal>
          <c:smooth val="0"/>
          <c:extLst>
            <c:ext xmlns:c16="http://schemas.microsoft.com/office/drawing/2014/chart" uri="{C3380CC4-5D6E-409C-BE32-E72D297353CC}">
              <c16:uniqueId val="{00000000-8056-40ED-83E0-0310F7DF0AA7}"/>
            </c:ext>
          </c:extLst>
        </c:ser>
        <c:dLbls>
          <c:showLegendKey val="0"/>
          <c:showVal val="0"/>
          <c:showCatName val="0"/>
          <c:showSerName val="0"/>
          <c:showPercent val="0"/>
          <c:showBubbleSize val="0"/>
        </c:dLbls>
        <c:axId val="931268319"/>
        <c:axId val="931256255"/>
      </c:scatterChart>
      <c:valAx>
        <c:axId val="931268319"/>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cap="all" spc="120" normalizeH="0" baseline="0">
                <a:solidFill>
                  <a:schemeClr val="tx1">
                    <a:lumMod val="65000"/>
                    <a:lumOff val="35000"/>
                  </a:schemeClr>
                </a:solidFill>
                <a:latin typeface="+mn-lt"/>
                <a:ea typeface="+mn-ea"/>
                <a:cs typeface="+mn-cs"/>
              </a:defRPr>
            </a:pPr>
            <a:endParaRPr lang="en-US"/>
          </a:p>
        </c:txPr>
        <c:crossAx val="931256255"/>
        <c:crosses val="autoZero"/>
        <c:crossBetween val="midCat"/>
      </c:valAx>
      <c:valAx>
        <c:axId val="93125625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31268319"/>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1">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8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5E80E9-3151-4BC4-8DA8-60944C294D4C}" type="datetimeFigureOut">
              <a:rPr lang="en-US" smtClean="0"/>
              <a:t>4/22/2025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BAC793-23B1-446C-B10F-625613498239}" type="slidenum">
              <a:rPr lang="en-US" smtClean="0"/>
              <a:t>‹#›</a:t>
            </a:fld>
            <a:endParaRPr lang="en-US"/>
          </a:p>
        </p:txBody>
      </p:sp>
    </p:spTree>
    <p:extLst>
      <p:ext uri="{BB962C8B-B14F-4D97-AF65-F5344CB8AC3E}">
        <p14:creationId xmlns:p14="http://schemas.microsoft.com/office/powerpoint/2010/main" val="23019247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646D4A-9CEF-0B40-A0FE-FEAD646BAEFA}" type="slidenum">
              <a:rPr lang="en-US" smtClean="0"/>
              <a:pPr/>
              <a:t>1</a:t>
            </a:fld>
            <a:endParaRPr lang="en-US"/>
          </a:p>
        </p:txBody>
      </p:sp>
    </p:spTree>
    <p:extLst>
      <p:ext uri="{BB962C8B-B14F-4D97-AF65-F5344CB8AC3E}">
        <p14:creationId xmlns:p14="http://schemas.microsoft.com/office/powerpoint/2010/main" val="18349084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1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2" name="Google Shape;232;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1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9" name="Google Shape;219;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97C88E3F-C635-43FF-AE5E-54E26B335E72}" type="slidenum">
              <a:rPr lang="en-US" smtClean="0"/>
              <a:t>18</a:t>
            </a:fld>
            <a:endParaRPr lang="en-US"/>
          </a:p>
        </p:txBody>
      </p:sp>
    </p:spTree>
    <p:extLst>
      <p:ext uri="{BB962C8B-B14F-4D97-AF65-F5344CB8AC3E}">
        <p14:creationId xmlns:p14="http://schemas.microsoft.com/office/powerpoint/2010/main" val="21589065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Polling #13: </a:t>
            </a:r>
            <a:r>
              <a:rPr lang="en-US" sz="1200" kern="1200" dirty="0">
                <a:solidFill>
                  <a:schemeClr val="tx1"/>
                </a:solidFill>
                <a:effectLst/>
                <a:latin typeface="+mn-lt"/>
                <a:ea typeface="+mn-ea"/>
                <a:cs typeface="+mn-cs"/>
              </a:rPr>
              <a:t>Is this practice?</a:t>
            </a:r>
          </a:p>
          <a:p>
            <a:pPr lvl="1"/>
            <a:r>
              <a:rPr lang="en-US" sz="1200" kern="1200" dirty="0" err="1">
                <a:solidFill>
                  <a:schemeClr val="tx1"/>
                </a:solidFill>
                <a:effectLst/>
                <a:latin typeface="+mn-lt"/>
                <a:ea typeface="+mn-ea"/>
                <a:cs typeface="+mn-cs"/>
              </a:rPr>
              <a:t>BestPractice;AcceptablePractice;PoorPractice;ResearchMisconduct</a:t>
            </a:r>
            <a:endParaRPr lang="en-US"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pPr lvl="0"/>
            <a:endParaRPr lang="en-US" dirty="0"/>
          </a:p>
        </p:txBody>
      </p:sp>
      <p:sp>
        <p:nvSpPr>
          <p:cNvPr id="4" name="Slide Number Placeholder 3"/>
          <p:cNvSpPr>
            <a:spLocks noGrp="1"/>
          </p:cNvSpPr>
          <p:nvPr>
            <p:ph type="sldNum" sz="quarter" idx="5"/>
          </p:nvPr>
        </p:nvSpPr>
        <p:spPr/>
        <p:txBody>
          <a:bodyPr/>
          <a:lstStyle/>
          <a:p>
            <a:fld id="{04646D4A-9CEF-0B40-A0FE-FEAD646BAEFA}" type="slidenum">
              <a:rPr lang="en-US" smtClean="0"/>
              <a:pPr/>
              <a:t>21</a:t>
            </a:fld>
            <a:endParaRPr lang="en-US"/>
          </a:p>
        </p:txBody>
      </p:sp>
    </p:spTree>
    <p:extLst>
      <p:ext uri="{BB962C8B-B14F-4D97-AF65-F5344CB8AC3E}">
        <p14:creationId xmlns:p14="http://schemas.microsoft.com/office/powerpoint/2010/main" val="10853308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646D4A-9CEF-0B40-A0FE-FEAD646BAEFA}" type="slidenum">
              <a:rPr lang="en-US" smtClean="0"/>
              <a:pPr/>
              <a:t>27</a:t>
            </a:fld>
            <a:endParaRPr lang="en-US"/>
          </a:p>
        </p:txBody>
      </p:sp>
    </p:spTree>
    <p:extLst>
      <p:ext uri="{BB962C8B-B14F-4D97-AF65-F5344CB8AC3E}">
        <p14:creationId xmlns:p14="http://schemas.microsoft.com/office/powerpoint/2010/main" val="22952157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646D4A-9CEF-0B40-A0FE-FEAD646BAEFA}" type="slidenum">
              <a:rPr lang="en-US" smtClean="0"/>
              <a:pPr/>
              <a:t>28</a:t>
            </a:fld>
            <a:endParaRPr lang="en-US"/>
          </a:p>
        </p:txBody>
      </p:sp>
    </p:spTree>
    <p:extLst>
      <p:ext uri="{BB962C8B-B14F-4D97-AF65-F5344CB8AC3E}">
        <p14:creationId xmlns:p14="http://schemas.microsoft.com/office/powerpoint/2010/main" val="41440663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F01B27C-E50B-4D1F-A832-E46B5ECBE522}" type="datetimeFigureOut">
              <a:rPr lang="en-US" smtClean="0"/>
              <a:t>4/22/2025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49933F-92B2-43D2-BDD1-0304AEE20FEA}" type="slidenum">
              <a:rPr lang="en-US" smtClean="0"/>
              <a:t>‹#›</a:t>
            </a:fld>
            <a:endParaRPr lang="en-US"/>
          </a:p>
        </p:txBody>
      </p:sp>
    </p:spTree>
    <p:extLst>
      <p:ext uri="{BB962C8B-B14F-4D97-AF65-F5344CB8AC3E}">
        <p14:creationId xmlns:p14="http://schemas.microsoft.com/office/powerpoint/2010/main" val="35581425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F01B27C-E50B-4D1F-A832-E46B5ECBE522}" type="datetimeFigureOut">
              <a:rPr lang="en-US" smtClean="0"/>
              <a:t>4/22/2025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49933F-92B2-43D2-BDD1-0304AEE20FEA}" type="slidenum">
              <a:rPr lang="en-US" smtClean="0"/>
              <a:t>‹#›</a:t>
            </a:fld>
            <a:endParaRPr lang="en-US"/>
          </a:p>
        </p:txBody>
      </p:sp>
    </p:spTree>
    <p:extLst>
      <p:ext uri="{BB962C8B-B14F-4D97-AF65-F5344CB8AC3E}">
        <p14:creationId xmlns:p14="http://schemas.microsoft.com/office/powerpoint/2010/main" val="18231730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F01B27C-E50B-4D1F-A832-E46B5ECBE522}" type="datetimeFigureOut">
              <a:rPr lang="en-US" smtClean="0"/>
              <a:t>4/22/2025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49933F-92B2-43D2-BDD1-0304AEE20FEA}"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2108522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F01B27C-E50B-4D1F-A832-E46B5ECBE522}" type="datetimeFigureOut">
              <a:rPr lang="en-US" smtClean="0"/>
              <a:t>4/22/2025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49933F-92B2-43D2-BDD1-0304AEE20FEA}" type="slidenum">
              <a:rPr lang="en-US" smtClean="0"/>
              <a:t>‹#›</a:t>
            </a:fld>
            <a:endParaRPr lang="en-US"/>
          </a:p>
        </p:txBody>
      </p:sp>
    </p:spTree>
    <p:extLst>
      <p:ext uri="{BB962C8B-B14F-4D97-AF65-F5344CB8AC3E}">
        <p14:creationId xmlns:p14="http://schemas.microsoft.com/office/powerpoint/2010/main" val="21113639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F01B27C-E50B-4D1F-A832-E46B5ECBE522}" type="datetimeFigureOut">
              <a:rPr lang="en-US" smtClean="0"/>
              <a:t>4/22/2025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49933F-92B2-43D2-BDD1-0304AEE20FEA}"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1678316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F01B27C-E50B-4D1F-A832-E46B5ECBE522}" type="datetimeFigureOut">
              <a:rPr lang="en-US" smtClean="0"/>
              <a:t>4/22/2025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49933F-92B2-43D2-BDD1-0304AEE20FEA}" type="slidenum">
              <a:rPr lang="en-US" smtClean="0"/>
              <a:t>‹#›</a:t>
            </a:fld>
            <a:endParaRPr lang="en-US"/>
          </a:p>
        </p:txBody>
      </p:sp>
    </p:spTree>
    <p:extLst>
      <p:ext uri="{BB962C8B-B14F-4D97-AF65-F5344CB8AC3E}">
        <p14:creationId xmlns:p14="http://schemas.microsoft.com/office/powerpoint/2010/main" val="42099668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01B27C-E50B-4D1F-A832-E46B5ECBE522}" type="datetimeFigureOut">
              <a:rPr lang="en-US" smtClean="0"/>
              <a:t>4/22/2025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49933F-92B2-43D2-BDD1-0304AEE20FEA}" type="slidenum">
              <a:rPr lang="en-US" smtClean="0"/>
              <a:t>‹#›</a:t>
            </a:fld>
            <a:endParaRPr lang="en-US"/>
          </a:p>
        </p:txBody>
      </p:sp>
    </p:spTree>
    <p:extLst>
      <p:ext uri="{BB962C8B-B14F-4D97-AF65-F5344CB8AC3E}">
        <p14:creationId xmlns:p14="http://schemas.microsoft.com/office/powerpoint/2010/main" val="5194952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01B27C-E50B-4D1F-A832-E46B5ECBE522}" type="datetimeFigureOut">
              <a:rPr lang="en-US" smtClean="0"/>
              <a:t>4/22/2025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49933F-92B2-43D2-BDD1-0304AEE20FEA}" type="slidenum">
              <a:rPr lang="en-US" smtClean="0"/>
              <a:t>‹#›</a:t>
            </a:fld>
            <a:endParaRPr lang="en-US"/>
          </a:p>
        </p:txBody>
      </p:sp>
    </p:spTree>
    <p:extLst>
      <p:ext uri="{BB962C8B-B14F-4D97-AF65-F5344CB8AC3E}">
        <p14:creationId xmlns:p14="http://schemas.microsoft.com/office/powerpoint/2010/main" val="12050090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01B27C-E50B-4D1F-A832-E46B5ECBE522}" type="datetimeFigureOut">
              <a:rPr lang="en-US" smtClean="0"/>
              <a:t>4/22/2025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49933F-92B2-43D2-BDD1-0304AEE20FEA}" type="slidenum">
              <a:rPr lang="en-US" smtClean="0"/>
              <a:t>‹#›</a:t>
            </a:fld>
            <a:endParaRPr lang="en-US"/>
          </a:p>
        </p:txBody>
      </p:sp>
    </p:spTree>
    <p:extLst>
      <p:ext uri="{BB962C8B-B14F-4D97-AF65-F5344CB8AC3E}">
        <p14:creationId xmlns:p14="http://schemas.microsoft.com/office/powerpoint/2010/main" val="3335410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F01B27C-E50B-4D1F-A832-E46B5ECBE522}" type="datetimeFigureOut">
              <a:rPr lang="en-US" smtClean="0"/>
              <a:t>4/22/2025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49933F-92B2-43D2-BDD1-0304AEE20FEA}" type="slidenum">
              <a:rPr lang="en-US" smtClean="0"/>
              <a:t>‹#›</a:t>
            </a:fld>
            <a:endParaRPr lang="en-US"/>
          </a:p>
        </p:txBody>
      </p:sp>
    </p:spTree>
    <p:extLst>
      <p:ext uri="{BB962C8B-B14F-4D97-AF65-F5344CB8AC3E}">
        <p14:creationId xmlns:p14="http://schemas.microsoft.com/office/powerpoint/2010/main" val="413395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F01B27C-E50B-4D1F-A832-E46B5ECBE522}" type="datetimeFigureOut">
              <a:rPr lang="en-US" smtClean="0"/>
              <a:t>4/22/2025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49933F-92B2-43D2-BDD1-0304AEE20FEA}" type="slidenum">
              <a:rPr lang="en-US" smtClean="0"/>
              <a:t>‹#›</a:t>
            </a:fld>
            <a:endParaRPr lang="en-US"/>
          </a:p>
        </p:txBody>
      </p:sp>
    </p:spTree>
    <p:extLst>
      <p:ext uri="{BB962C8B-B14F-4D97-AF65-F5344CB8AC3E}">
        <p14:creationId xmlns:p14="http://schemas.microsoft.com/office/powerpoint/2010/main" val="13121845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F01B27C-E50B-4D1F-A832-E46B5ECBE522}" type="datetimeFigureOut">
              <a:rPr lang="en-US" smtClean="0"/>
              <a:t>4/22/2025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49933F-92B2-43D2-BDD1-0304AEE20FEA}" type="slidenum">
              <a:rPr lang="en-US" smtClean="0"/>
              <a:t>‹#›</a:t>
            </a:fld>
            <a:endParaRPr lang="en-US"/>
          </a:p>
        </p:txBody>
      </p:sp>
    </p:spTree>
    <p:extLst>
      <p:ext uri="{BB962C8B-B14F-4D97-AF65-F5344CB8AC3E}">
        <p14:creationId xmlns:p14="http://schemas.microsoft.com/office/powerpoint/2010/main" val="2043710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F01B27C-E50B-4D1F-A832-E46B5ECBE522}" type="datetimeFigureOut">
              <a:rPr lang="en-US" smtClean="0"/>
              <a:t>4/22/2025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49933F-92B2-43D2-BDD1-0304AEE20FEA}" type="slidenum">
              <a:rPr lang="en-US" smtClean="0"/>
              <a:t>‹#›</a:t>
            </a:fld>
            <a:endParaRPr lang="en-US"/>
          </a:p>
        </p:txBody>
      </p:sp>
    </p:spTree>
    <p:extLst>
      <p:ext uri="{BB962C8B-B14F-4D97-AF65-F5344CB8AC3E}">
        <p14:creationId xmlns:p14="http://schemas.microsoft.com/office/powerpoint/2010/main" val="1496198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01B27C-E50B-4D1F-A832-E46B5ECBE522}" type="datetimeFigureOut">
              <a:rPr lang="en-US" smtClean="0"/>
              <a:t>4/22/2025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49933F-92B2-43D2-BDD1-0304AEE20FEA}" type="slidenum">
              <a:rPr lang="en-US" smtClean="0"/>
              <a:t>‹#›</a:t>
            </a:fld>
            <a:endParaRPr lang="en-US"/>
          </a:p>
        </p:txBody>
      </p:sp>
    </p:spTree>
    <p:extLst>
      <p:ext uri="{BB962C8B-B14F-4D97-AF65-F5344CB8AC3E}">
        <p14:creationId xmlns:p14="http://schemas.microsoft.com/office/powerpoint/2010/main" val="228708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F01B27C-E50B-4D1F-A832-E46B5ECBE522}" type="datetimeFigureOut">
              <a:rPr lang="en-US" smtClean="0"/>
              <a:t>4/22/2025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49933F-92B2-43D2-BDD1-0304AEE20FEA}" type="slidenum">
              <a:rPr lang="en-US" smtClean="0"/>
              <a:t>‹#›</a:t>
            </a:fld>
            <a:endParaRPr lang="en-US"/>
          </a:p>
        </p:txBody>
      </p:sp>
    </p:spTree>
    <p:extLst>
      <p:ext uri="{BB962C8B-B14F-4D97-AF65-F5344CB8AC3E}">
        <p14:creationId xmlns:p14="http://schemas.microsoft.com/office/powerpoint/2010/main" val="16268670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F01B27C-E50B-4D1F-A832-E46B5ECBE522}" type="datetimeFigureOut">
              <a:rPr lang="en-US" smtClean="0"/>
              <a:t>4/22/2025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49933F-92B2-43D2-BDD1-0304AEE20FEA}" type="slidenum">
              <a:rPr lang="en-US" smtClean="0"/>
              <a:t>‹#›</a:t>
            </a:fld>
            <a:endParaRPr lang="en-US"/>
          </a:p>
        </p:txBody>
      </p:sp>
    </p:spTree>
    <p:extLst>
      <p:ext uri="{BB962C8B-B14F-4D97-AF65-F5344CB8AC3E}">
        <p14:creationId xmlns:p14="http://schemas.microsoft.com/office/powerpoint/2010/main" val="37667090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F01B27C-E50B-4D1F-A832-E46B5ECBE522}" type="datetimeFigureOut">
              <a:rPr lang="en-US" smtClean="0"/>
              <a:t>4/22/2025</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3449933F-92B2-43D2-BDD1-0304AEE20FEA}" type="slidenum">
              <a:rPr lang="en-US" smtClean="0"/>
              <a:t>‹#›</a:t>
            </a:fld>
            <a:endParaRPr lang="en-US"/>
          </a:p>
        </p:txBody>
      </p:sp>
    </p:spTree>
    <p:extLst>
      <p:ext uri="{BB962C8B-B14F-4D97-AF65-F5344CB8AC3E}">
        <p14:creationId xmlns:p14="http://schemas.microsoft.com/office/powerpoint/2010/main" val="2047411356"/>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 id="2147483744" r:id="rId13"/>
    <p:sldLayoutId id="2147483745" r:id="rId14"/>
    <p:sldLayoutId id="2147483746" r:id="rId15"/>
    <p:sldLayoutId id="2147483747"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resnikd@niehs.nih.gov"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www.icmje.org/recommendations/browse/roles-and-responsibilities/defining-the-role-of-authors-and-contributors.html"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hyperlink" Target="https://www.ecfr.gov/current/title-42/chapter-I/subchapter-D/part-50/subpart-F" TargetMode="External"/><Relationship Id="rId13" Type="http://schemas.openxmlformats.org/officeDocument/2006/relationships/hyperlink" Target="https://www.wcrif.org/guidance/singapore-statement" TargetMode="External"/><Relationship Id="rId3" Type="http://schemas.openxmlformats.org/officeDocument/2006/relationships/hyperlink" Target="https://oir.nih.gov/system/files/media/file/2025-01/guidelines-conduct_research.pdf" TargetMode="External"/><Relationship Id="rId7" Type="http://schemas.openxmlformats.org/officeDocument/2006/relationships/hyperlink" Target="https://www.hhs.gov/ohrp/regulations-and-policy/regulations/45-cfr-46/index.html" TargetMode="External"/><Relationship Id="rId12" Type="http://schemas.openxmlformats.org/officeDocument/2006/relationships/hyperlink" Target="https://www.wma.net/policies-post/wma-declaration-of-helsinki/" TargetMode="External"/><Relationship Id="rId2" Type="http://schemas.openxmlformats.org/officeDocument/2006/relationships/hyperlink" Target="https://policies.provost.duke.edu/docs/research-policy-manual" TargetMode="External"/><Relationship Id="rId1" Type="http://schemas.openxmlformats.org/officeDocument/2006/relationships/slideLayout" Target="../slideLayouts/slideLayout2.xml"/><Relationship Id="rId6" Type="http://schemas.openxmlformats.org/officeDocument/2006/relationships/hyperlink" Target="https://publicationethics.org/guidance-and-tools" TargetMode="External"/><Relationship Id="rId11" Type="http://schemas.openxmlformats.org/officeDocument/2006/relationships/hyperlink" Target="https://asm.org/articles/ethics/coes/asm-code-of-ethics-and-conduct" TargetMode="External"/><Relationship Id="rId5" Type="http://schemas.openxmlformats.org/officeDocument/2006/relationships/hyperlink" Target="https://www.icmje.org/icmje-recommendations.pdf" TargetMode="External"/><Relationship Id="rId10" Type="http://schemas.openxmlformats.org/officeDocument/2006/relationships/hyperlink" Target="https://www.federalregister.gov/documents/2022/09/28/2022-21088/protection-of-human-subjects-and-institutional-review-boards" TargetMode="External"/><Relationship Id="rId4" Type="http://schemas.openxmlformats.org/officeDocument/2006/relationships/hyperlink" Target="https://www.science.org/content/page/science-journals-editorial-policies" TargetMode="External"/><Relationship Id="rId9" Type="http://schemas.openxmlformats.org/officeDocument/2006/relationships/hyperlink" Target="https://www.ecfr.gov/current/title-42/chapter-I/subchapter-H/part-93" TargetMode="External"/><Relationship Id="rId14" Type="http://schemas.openxmlformats.org/officeDocument/2006/relationships/hyperlink" Target="https://allea.org/code-of-conduct/"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89336" y="1871134"/>
            <a:ext cx="8742531" cy="4647426"/>
          </a:xfrm>
          <a:prstGeom prst="rect">
            <a:avLst/>
          </a:prstGeom>
        </p:spPr>
        <p:txBody>
          <a:bodyPr wrap="square">
            <a:spAutoFit/>
          </a:bodyPr>
          <a:lstStyle/>
          <a:p>
            <a:r>
              <a:rPr lang="en-US" sz="3200" b="1" dirty="0">
                <a:solidFill>
                  <a:srgbClr val="00B050"/>
                </a:solidFill>
                <a:latin typeface="Arial" pitchFamily="34" charset="0"/>
                <a:cs typeface="Arial" pitchFamily="34" charset="0"/>
              </a:rPr>
              <a:t>Promoting Ethical Decision-Making in Research			</a:t>
            </a:r>
          </a:p>
          <a:p>
            <a:endParaRPr lang="en-US" sz="2400" b="1" dirty="0">
              <a:solidFill>
                <a:srgbClr val="FF0000"/>
              </a:solidFill>
              <a:latin typeface="Arial" pitchFamily="34" charset="0"/>
              <a:cs typeface="Arial" pitchFamily="34" charset="0"/>
            </a:endParaRPr>
          </a:p>
          <a:p>
            <a:r>
              <a:rPr lang="en-US" sz="2400" b="1" dirty="0">
                <a:solidFill>
                  <a:schemeClr val="accent1"/>
                </a:solidFill>
                <a:latin typeface="Arial" pitchFamily="34" charset="0"/>
                <a:cs typeface="Arial" pitchFamily="34" charset="0"/>
              </a:rPr>
              <a:t>David B. Resnik, JD, PhD, Bioethicist, NIEHS and Senior Advisor for Research Integrity, Office of Intramural Research, NIH, </a:t>
            </a:r>
            <a:r>
              <a:rPr lang="en-US" sz="2400" b="1" dirty="0">
                <a:solidFill>
                  <a:schemeClr val="accent1"/>
                </a:solidFill>
                <a:latin typeface="Arial" pitchFamily="34" charset="0"/>
                <a:cs typeface="Arial" pitchFamily="34" charset="0"/>
                <a:hlinkClick r:id="rId3">
                  <a:extLst>
                    <a:ext uri="{A12FA001-AC4F-418D-AE19-62706E023703}">
                      <ahyp:hlinkClr xmlns:ahyp="http://schemas.microsoft.com/office/drawing/2018/hyperlinkcolor" val="tx"/>
                    </a:ext>
                  </a:extLst>
                </a:hlinkClick>
              </a:rPr>
              <a:t>resnikd@niehs.nih.gov</a:t>
            </a:r>
            <a:endParaRPr lang="en-US" sz="2400" b="1" dirty="0">
              <a:solidFill>
                <a:schemeClr val="accent1"/>
              </a:solidFill>
              <a:latin typeface="Arial" pitchFamily="34" charset="0"/>
              <a:cs typeface="Arial" pitchFamily="34" charset="0"/>
            </a:endParaRPr>
          </a:p>
          <a:p>
            <a:endParaRPr lang="en-US" sz="1600" b="1" dirty="0">
              <a:solidFill>
                <a:schemeClr val="accent1"/>
              </a:solidFill>
              <a:latin typeface="Arial" pitchFamily="34" charset="0"/>
              <a:cs typeface="Arial" pitchFamily="34" charset="0"/>
            </a:endParaRPr>
          </a:p>
          <a:p>
            <a:endParaRPr lang="en-US" sz="1600" b="1" dirty="0">
              <a:solidFill>
                <a:schemeClr val="accent1"/>
              </a:solidFill>
              <a:latin typeface="Arial" pitchFamily="34" charset="0"/>
              <a:cs typeface="Arial" pitchFamily="34" charset="0"/>
            </a:endParaRPr>
          </a:p>
          <a:p>
            <a:endParaRPr lang="en-US" sz="1600" b="1" dirty="0">
              <a:solidFill>
                <a:schemeClr val="accent1"/>
              </a:solidFill>
              <a:latin typeface="Arial" pitchFamily="34" charset="0"/>
              <a:cs typeface="Arial" pitchFamily="34" charset="0"/>
            </a:endParaRPr>
          </a:p>
          <a:p>
            <a:r>
              <a:rPr lang="en-US" sz="1600" b="1" dirty="0">
                <a:solidFill>
                  <a:schemeClr val="accent1"/>
                </a:solidFill>
                <a:latin typeface="Arial" pitchFamily="34" charset="0"/>
                <a:cs typeface="Arial" pitchFamily="34" charset="0"/>
              </a:rPr>
              <a:t> </a:t>
            </a:r>
          </a:p>
          <a:p>
            <a:r>
              <a:rPr lang="en-US" sz="1600" b="1" dirty="0">
                <a:solidFill>
                  <a:schemeClr val="accent1"/>
                </a:solidFill>
                <a:latin typeface="Arial" pitchFamily="34" charset="0"/>
                <a:cs typeface="Arial" pitchFamily="34" charset="0"/>
              </a:rPr>
              <a:t>This research is supported by the Intramural Program of the National Institute of Environmental Health Sciences (NIEHS), National Institutes of Health (NIH).  It does not represent the views of the NIEHS, NIH, or US government.</a:t>
            </a:r>
          </a:p>
          <a:p>
            <a:endParaRPr lang="en-US" sz="2400" b="1" dirty="0">
              <a:solidFill>
                <a:srgbClr val="0000FF"/>
              </a:solidFill>
              <a:latin typeface="Arial" pitchFamily="34" charset="0"/>
              <a:cs typeface="Arial" pitchFamily="34" charset="0"/>
            </a:endParaRPr>
          </a:p>
        </p:txBody>
      </p:sp>
      <p:sp>
        <p:nvSpPr>
          <p:cNvPr id="8" name="Slide Number Placeholder 7"/>
          <p:cNvSpPr>
            <a:spLocks noGrp="1"/>
          </p:cNvSpPr>
          <p:nvPr>
            <p:ph type="sldNum" sz="quarter" idx="12"/>
          </p:nvPr>
        </p:nvSpPr>
        <p:spPr/>
        <p:txBody>
          <a:bodyPr/>
          <a:lstStyle/>
          <a:p>
            <a:fld id="{B1C58377-0BBF-F943-BD08-598FD1AB3969}" type="slidenum">
              <a:rPr lang="en-US" smtClean="0"/>
              <a:pPr/>
              <a:t>1</a:t>
            </a:fld>
            <a:endParaRPr lang="en-US" dirty="0"/>
          </a:p>
        </p:txBody>
      </p:sp>
      <p:pic>
        <p:nvPicPr>
          <p:cNvPr id="5" name="Picture 4">
            <a:extLst>
              <a:ext uri="{FF2B5EF4-FFF2-40B4-BE49-F238E27FC236}">
                <a16:creationId xmlns:a16="http://schemas.microsoft.com/office/drawing/2014/main" id="{8D2A8FBD-5793-470E-BE49-D0F272F6F296}"/>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54282" y="186382"/>
            <a:ext cx="6263010" cy="11430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63259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A5AE72C-EF85-BB43-3170-D605E5CAB1BA}"/>
              </a:ext>
            </a:extLst>
          </p:cNvPr>
          <p:cNvSpPr>
            <a:spLocks noGrp="1"/>
          </p:cNvSpPr>
          <p:nvPr>
            <p:ph type="title"/>
          </p:nvPr>
        </p:nvSpPr>
        <p:spPr/>
        <p:txBody>
          <a:bodyPr/>
          <a:lstStyle/>
          <a:p>
            <a:r>
              <a:rPr lang="en-US" dirty="0"/>
              <a:t>Case Discussions</a:t>
            </a:r>
          </a:p>
        </p:txBody>
      </p:sp>
    </p:spTree>
    <p:extLst>
      <p:ext uri="{BB962C8B-B14F-4D97-AF65-F5344CB8AC3E}">
        <p14:creationId xmlns:p14="http://schemas.microsoft.com/office/powerpoint/2010/main" val="27768795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4">
            <a:extLst>
              <a:ext uri="{FF2B5EF4-FFF2-40B4-BE49-F238E27FC236}">
                <a16:creationId xmlns:a16="http://schemas.microsoft.com/office/drawing/2014/main" id="{C7A6A099-F001-488F-A4E4-6B356162FAAD}"/>
              </a:ext>
            </a:extLst>
          </p:cNvPr>
          <p:cNvSpPr>
            <a:spLocks noGrp="1"/>
          </p:cNvSpPr>
          <p:nvPr>
            <p:ph type="title"/>
          </p:nvPr>
        </p:nvSpPr>
        <p:spPr>
          <a:xfrm>
            <a:off x="1981200" y="863600"/>
            <a:ext cx="8229600" cy="1143000"/>
          </a:xfrm>
        </p:spPr>
        <p:txBody>
          <a:bodyPr/>
          <a:lstStyle/>
          <a:p>
            <a:r>
              <a:rPr lang="en-US" altLang="en-US" dirty="0"/>
              <a:t>Research Misconduct and QRPs</a:t>
            </a:r>
          </a:p>
        </p:txBody>
      </p:sp>
      <p:sp>
        <p:nvSpPr>
          <p:cNvPr id="6" name="Content Placeholder 5">
            <a:extLst>
              <a:ext uri="{FF2B5EF4-FFF2-40B4-BE49-F238E27FC236}">
                <a16:creationId xmlns:a16="http://schemas.microsoft.com/office/drawing/2014/main" id="{2AE7B883-102F-4F1B-9C1D-E08B7F3433BE}"/>
              </a:ext>
            </a:extLst>
          </p:cNvPr>
          <p:cNvSpPr>
            <a:spLocks noGrp="1"/>
          </p:cNvSpPr>
          <p:nvPr>
            <p:ph idx="1"/>
          </p:nvPr>
        </p:nvSpPr>
        <p:spPr>
          <a:xfrm>
            <a:off x="1727200" y="1801019"/>
            <a:ext cx="5770880" cy="4525963"/>
          </a:xfrm>
        </p:spPr>
        <p:txBody>
          <a:bodyPr/>
          <a:lstStyle/>
          <a:p>
            <a:pPr>
              <a:defRPr/>
            </a:pPr>
            <a:r>
              <a:rPr lang="en-US" dirty="0"/>
              <a:t>Research misconduct is behavior that is widely regarded as seriously unethical in research;</a:t>
            </a:r>
          </a:p>
          <a:p>
            <a:pPr>
              <a:defRPr/>
            </a:pPr>
            <a:r>
              <a:rPr lang="en-US" dirty="0"/>
              <a:t>Questionable research practices (QRPs) are behaviors that ethically suspect but not widely regarded as seriously unethical; </a:t>
            </a:r>
          </a:p>
          <a:p>
            <a:pPr marL="0" indent="0">
              <a:buNone/>
              <a:defRPr/>
            </a:pPr>
            <a:endParaRPr lang="en-US" dirty="0"/>
          </a:p>
          <a:p>
            <a:pPr>
              <a:defRPr/>
            </a:pPr>
            <a:endParaRPr lang="en-US" dirty="0"/>
          </a:p>
          <a:p>
            <a:pPr marL="0" indent="0">
              <a:buNone/>
              <a:defRPr/>
            </a:pPr>
            <a:endParaRPr lang="en-US" dirty="0"/>
          </a:p>
          <a:p>
            <a:pPr marL="0" indent="0">
              <a:buNone/>
              <a:defRPr/>
            </a:pPr>
            <a:r>
              <a:rPr lang="en-US" sz="2000" dirty="0"/>
              <a:t>		      </a:t>
            </a:r>
          </a:p>
          <a:p>
            <a:pPr marL="0" indent="0">
              <a:buNone/>
              <a:defRPr/>
            </a:pPr>
            <a:endParaRPr lang="en-US" sz="2000" dirty="0"/>
          </a:p>
          <a:p>
            <a:pPr marL="0" indent="0">
              <a:buNone/>
              <a:defRPr/>
            </a:pPr>
            <a:endParaRPr lang="en-US" sz="2000" dirty="0"/>
          </a:p>
          <a:p>
            <a:pPr marL="0" indent="0">
              <a:buNone/>
              <a:defRPr/>
            </a:pPr>
            <a:endParaRPr lang="en-US" sz="2000" dirty="0"/>
          </a:p>
          <a:p>
            <a:pPr marL="0" indent="0">
              <a:buNone/>
              <a:defRPr/>
            </a:pPr>
            <a:endParaRPr lang="en-US" sz="2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BB94FD2-BADB-4BED-BCE1-45D77EEF248C}"/>
              </a:ext>
            </a:extLst>
          </p:cNvPr>
          <p:cNvSpPr>
            <a:spLocks noGrp="1"/>
          </p:cNvSpPr>
          <p:nvPr>
            <p:ph type="sldNum" sz="quarter" idx="11"/>
          </p:nvPr>
        </p:nvSpPr>
        <p:spPr/>
        <p:txBody>
          <a:bodyPr/>
          <a:lstStyle/>
          <a:p>
            <a:fld id="{B1C58377-0BBF-F943-BD08-598FD1AB3969}" type="slidenum">
              <a:rPr lang="en-US" smtClean="0"/>
              <a:pPr/>
              <a:t>12</a:t>
            </a:fld>
            <a:endParaRPr lang="en-US"/>
          </a:p>
        </p:txBody>
      </p:sp>
      <p:graphicFrame>
        <p:nvGraphicFramePr>
          <p:cNvPr id="6" name="Table 9">
            <a:extLst>
              <a:ext uri="{FF2B5EF4-FFF2-40B4-BE49-F238E27FC236}">
                <a16:creationId xmlns:a16="http://schemas.microsoft.com/office/drawing/2014/main" id="{A9398902-F353-409E-821C-56CB79DE2D78}"/>
              </a:ext>
            </a:extLst>
          </p:cNvPr>
          <p:cNvGraphicFramePr>
            <a:graphicFrameLocks noGrp="1"/>
          </p:cNvGraphicFramePr>
          <p:nvPr/>
        </p:nvGraphicFramePr>
        <p:xfrm>
          <a:off x="1524000" y="1"/>
          <a:ext cx="9144000" cy="7193569"/>
        </p:xfrm>
        <a:graphic>
          <a:graphicData uri="http://schemas.openxmlformats.org/drawingml/2006/table">
            <a:tbl>
              <a:tblPr firstRow="1" bandRow="1">
                <a:tableStyleId>{5C22544A-7EE6-4342-B048-85BDC9FD1C3A}</a:tableStyleId>
              </a:tblPr>
              <a:tblGrid>
                <a:gridCol w="2635159">
                  <a:extLst>
                    <a:ext uri="{9D8B030D-6E8A-4147-A177-3AD203B41FA5}">
                      <a16:colId xmlns:a16="http://schemas.microsoft.com/office/drawing/2014/main" val="2556358235"/>
                    </a:ext>
                  </a:extLst>
                </a:gridCol>
                <a:gridCol w="3460841">
                  <a:extLst>
                    <a:ext uri="{9D8B030D-6E8A-4147-A177-3AD203B41FA5}">
                      <a16:colId xmlns:a16="http://schemas.microsoft.com/office/drawing/2014/main" val="4137676783"/>
                    </a:ext>
                  </a:extLst>
                </a:gridCol>
                <a:gridCol w="3048000">
                  <a:extLst>
                    <a:ext uri="{9D8B030D-6E8A-4147-A177-3AD203B41FA5}">
                      <a16:colId xmlns:a16="http://schemas.microsoft.com/office/drawing/2014/main" val="1540720457"/>
                    </a:ext>
                  </a:extLst>
                </a:gridCol>
              </a:tblGrid>
              <a:tr h="975649">
                <a:tc>
                  <a:txBody>
                    <a:bodyPr/>
                    <a:lstStyle/>
                    <a:p>
                      <a:r>
                        <a:rPr lang="en-US" dirty="0"/>
                        <a:t>Research Misconduct</a:t>
                      </a:r>
                    </a:p>
                  </a:txBody>
                  <a:tcPr/>
                </a:tc>
                <a:tc>
                  <a:txBody>
                    <a:bodyPr/>
                    <a:lstStyle/>
                    <a:p>
                      <a:r>
                        <a:rPr lang="en-US" dirty="0"/>
                        <a:t>Questionable Research Practices</a:t>
                      </a:r>
                    </a:p>
                  </a:txBody>
                  <a:tcPr/>
                </a:tc>
                <a:tc>
                  <a:txBody>
                    <a:bodyPr/>
                    <a:lstStyle/>
                    <a:p>
                      <a:r>
                        <a:rPr lang="en-US" dirty="0"/>
                        <a:t>Ethical Research</a:t>
                      </a:r>
                    </a:p>
                  </a:txBody>
                  <a:tcPr/>
                </a:tc>
                <a:extLst>
                  <a:ext uri="{0D108BD9-81ED-4DB2-BD59-A6C34878D82A}">
                    <a16:rowId xmlns:a16="http://schemas.microsoft.com/office/drawing/2014/main" val="204298070"/>
                  </a:ext>
                </a:extLst>
              </a:tr>
              <a:tr h="3225805">
                <a:tc>
                  <a:txBody>
                    <a:bodyPr/>
                    <a:lstStyle/>
                    <a:p>
                      <a:r>
                        <a:rPr lang="en-US" dirty="0"/>
                        <a:t>Data fabrication or falsification</a:t>
                      </a:r>
                    </a:p>
                  </a:txBody>
                  <a:tcPr/>
                </a:tc>
                <a:tc>
                  <a:txBody>
                    <a:bodyPr/>
                    <a:lstStyle/>
                    <a:p>
                      <a:r>
                        <a:rPr lang="en-US" dirty="0"/>
                        <a:t>Inappropriate exclusion of outliers</a:t>
                      </a:r>
                    </a:p>
                    <a:p>
                      <a:r>
                        <a:rPr lang="en-US" dirty="0"/>
                        <a:t>Suppression of data</a:t>
                      </a:r>
                    </a:p>
                    <a:p>
                      <a:r>
                        <a:rPr lang="en-US" dirty="0"/>
                        <a:t>Poor record keeping</a:t>
                      </a:r>
                    </a:p>
                    <a:p>
                      <a:r>
                        <a:rPr lang="en-US" dirty="0"/>
                        <a:t>“P-hacking” and other questionable uses of statistics</a:t>
                      </a:r>
                    </a:p>
                    <a:p>
                      <a:r>
                        <a:rPr lang="en-US" dirty="0"/>
                        <a:t>Careless preparation and selection of images</a:t>
                      </a:r>
                    </a:p>
                    <a:p>
                      <a:r>
                        <a:rPr lang="en-US" dirty="0"/>
                        <a:t>Overstating the significance of one’s results</a:t>
                      </a:r>
                    </a:p>
                    <a:p>
                      <a:r>
                        <a:rPr lang="en-US" dirty="0"/>
                        <a:t>Refusing to share data or materials after publication</a:t>
                      </a:r>
                    </a:p>
                  </a:txBody>
                  <a:tcPr/>
                </a:tc>
                <a:tc>
                  <a:txBody>
                    <a:bodyPr/>
                    <a:lstStyle/>
                    <a:p>
                      <a:r>
                        <a:rPr lang="en-US" dirty="0"/>
                        <a:t>Honest, unbiased, rigorous, and transparent, collecting reporting, analyzing, and interpretating, and reporting of data and images</a:t>
                      </a:r>
                    </a:p>
                  </a:txBody>
                  <a:tcPr/>
                </a:tc>
                <a:extLst>
                  <a:ext uri="{0D108BD9-81ED-4DB2-BD59-A6C34878D82A}">
                    <a16:rowId xmlns:a16="http://schemas.microsoft.com/office/drawing/2014/main" val="3439660761"/>
                  </a:ext>
                </a:extLst>
              </a:tr>
              <a:tr h="2656546">
                <a:tc>
                  <a:txBody>
                    <a:bodyPr/>
                    <a:lstStyle/>
                    <a:p>
                      <a:r>
                        <a:rPr lang="en-US" dirty="0"/>
                        <a:t>Plagiarism</a:t>
                      </a:r>
                    </a:p>
                  </a:txBody>
                  <a:tcPr/>
                </a:tc>
                <a:tc>
                  <a:txBody>
                    <a:bodyPr/>
                    <a:lstStyle/>
                    <a:p>
                      <a:r>
                        <a:rPr lang="en-US" dirty="0"/>
                        <a:t>Inappropriate authorship </a:t>
                      </a:r>
                    </a:p>
                    <a:p>
                      <a:r>
                        <a:rPr lang="en-US" dirty="0"/>
                        <a:t>Inappropriate reuse of your own text or “self plagiarism’</a:t>
                      </a:r>
                    </a:p>
                    <a:p>
                      <a:endParaRPr lang="en-US" dirty="0"/>
                    </a:p>
                    <a:p>
                      <a:r>
                        <a:rPr lang="en-US" dirty="0"/>
                        <a:t>Poor supervision or mentoring</a:t>
                      </a:r>
                    </a:p>
                    <a:p>
                      <a:endParaRPr lang="en-US" dirty="0"/>
                    </a:p>
                    <a:p>
                      <a:endParaRPr lang="en-US" dirty="0"/>
                    </a:p>
                    <a:p>
                      <a:r>
                        <a:rPr lang="en-US" dirty="0"/>
                        <a:t>Mismanagement conflicts of interest</a:t>
                      </a:r>
                    </a:p>
                    <a:p>
                      <a:endParaRPr lang="en-US" dirty="0"/>
                    </a:p>
                  </a:txBody>
                  <a:tcPr/>
                </a:tc>
                <a:tc>
                  <a:txBody>
                    <a:bodyPr/>
                    <a:lstStyle/>
                    <a:p>
                      <a:r>
                        <a:rPr lang="en-US" dirty="0"/>
                        <a:t>Appropriate citation and authorship attribution</a:t>
                      </a:r>
                    </a:p>
                    <a:p>
                      <a:endParaRPr lang="en-US" dirty="0"/>
                    </a:p>
                    <a:p>
                      <a:r>
                        <a:rPr lang="en-US" dirty="0"/>
                        <a:t>Good mentoring and supervision</a:t>
                      </a:r>
                    </a:p>
                    <a:p>
                      <a:endParaRPr lang="en-US" dirty="0"/>
                    </a:p>
                    <a:p>
                      <a:r>
                        <a:rPr lang="en-US" dirty="0"/>
                        <a:t>Appropriate management of conflicts of interest</a:t>
                      </a:r>
                    </a:p>
                  </a:txBody>
                  <a:tcPr/>
                </a:tc>
                <a:extLst>
                  <a:ext uri="{0D108BD9-81ED-4DB2-BD59-A6C34878D82A}">
                    <a16:rowId xmlns:a16="http://schemas.microsoft.com/office/drawing/2014/main" val="2472643768"/>
                  </a:ext>
                </a:extLst>
              </a:tr>
            </a:tbl>
          </a:graphicData>
        </a:graphic>
      </p:graphicFrame>
    </p:spTree>
    <p:extLst>
      <p:ext uri="{BB962C8B-B14F-4D97-AF65-F5344CB8AC3E}">
        <p14:creationId xmlns:p14="http://schemas.microsoft.com/office/powerpoint/2010/main" val="21277488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CCD22-55BD-4421-8B50-23B2C3B2812C}"/>
              </a:ext>
            </a:extLst>
          </p:cNvPr>
          <p:cNvSpPr>
            <a:spLocks noGrp="1"/>
          </p:cNvSpPr>
          <p:nvPr>
            <p:ph type="title"/>
          </p:nvPr>
        </p:nvSpPr>
        <p:spPr/>
        <p:txBody>
          <a:bodyPr/>
          <a:lstStyle/>
          <a:p>
            <a:r>
              <a:rPr lang="en-US" dirty="0"/>
              <a:t>Other Misconduct</a:t>
            </a:r>
          </a:p>
        </p:txBody>
      </p:sp>
      <p:sp>
        <p:nvSpPr>
          <p:cNvPr id="3" name="Content Placeholder 2">
            <a:extLst>
              <a:ext uri="{FF2B5EF4-FFF2-40B4-BE49-F238E27FC236}">
                <a16:creationId xmlns:a16="http://schemas.microsoft.com/office/drawing/2014/main" id="{40D32CF7-F22A-4DBA-AE38-0CFCE5EC91A1}"/>
              </a:ext>
            </a:extLst>
          </p:cNvPr>
          <p:cNvSpPr>
            <a:spLocks noGrp="1"/>
          </p:cNvSpPr>
          <p:nvPr>
            <p:ph idx="1"/>
          </p:nvPr>
        </p:nvSpPr>
        <p:spPr/>
        <p:txBody>
          <a:bodyPr/>
          <a:lstStyle/>
          <a:p>
            <a:r>
              <a:rPr lang="en-US" dirty="0"/>
              <a:t>Other misconduct is behavior that is widely regarded as seriously unethical but is not unique to research, such as:</a:t>
            </a:r>
          </a:p>
          <a:p>
            <a:pPr lvl="1"/>
            <a:r>
              <a:rPr lang="en-US" dirty="0"/>
              <a:t>Sexual and other harassment</a:t>
            </a:r>
          </a:p>
          <a:p>
            <a:pPr lvl="1"/>
            <a:r>
              <a:rPr lang="en-US" dirty="0"/>
              <a:t>Bullying</a:t>
            </a:r>
          </a:p>
          <a:p>
            <a:pPr lvl="1"/>
            <a:r>
              <a:rPr lang="en-US" dirty="0"/>
              <a:t>Inappropriate personal relationships</a:t>
            </a:r>
          </a:p>
          <a:p>
            <a:pPr lvl="1"/>
            <a:r>
              <a:rPr lang="en-US" dirty="0"/>
              <a:t>Discrimination based on gender, sex, sexual orientation, race, ethnicity, religion, age, or disability</a:t>
            </a:r>
          </a:p>
          <a:p>
            <a:pPr lvl="1"/>
            <a:r>
              <a:rPr lang="en-US" dirty="0"/>
              <a:t>Financial fraud, mismanagement of funds</a:t>
            </a:r>
          </a:p>
        </p:txBody>
      </p:sp>
      <p:sp>
        <p:nvSpPr>
          <p:cNvPr id="4" name="Slide Number Placeholder 3">
            <a:extLst>
              <a:ext uri="{FF2B5EF4-FFF2-40B4-BE49-F238E27FC236}">
                <a16:creationId xmlns:a16="http://schemas.microsoft.com/office/drawing/2014/main" id="{D87112F2-2F12-469E-83D6-F6CE05C83055}"/>
              </a:ext>
            </a:extLst>
          </p:cNvPr>
          <p:cNvSpPr>
            <a:spLocks noGrp="1"/>
          </p:cNvSpPr>
          <p:nvPr>
            <p:ph type="sldNum" sz="quarter" idx="11"/>
          </p:nvPr>
        </p:nvSpPr>
        <p:spPr/>
        <p:txBody>
          <a:bodyPr/>
          <a:lstStyle/>
          <a:p>
            <a:fld id="{B1C58377-0BBF-F943-BD08-598FD1AB3969}" type="slidenum">
              <a:rPr lang="en-US" smtClean="0"/>
              <a:pPr/>
              <a:t>13</a:t>
            </a:fld>
            <a:endParaRPr lang="en-US"/>
          </a:p>
        </p:txBody>
      </p:sp>
    </p:spTree>
    <p:extLst>
      <p:ext uri="{BB962C8B-B14F-4D97-AF65-F5344CB8AC3E}">
        <p14:creationId xmlns:p14="http://schemas.microsoft.com/office/powerpoint/2010/main" val="2222837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4">
            <a:extLst>
              <a:ext uri="{FF2B5EF4-FFF2-40B4-BE49-F238E27FC236}">
                <a16:creationId xmlns:a16="http://schemas.microsoft.com/office/drawing/2014/main" id="{E9540805-E2FE-43E9-89FF-9DDB65584200}"/>
              </a:ext>
            </a:extLst>
          </p:cNvPr>
          <p:cNvSpPr>
            <a:spLocks noGrp="1"/>
          </p:cNvSpPr>
          <p:nvPr>
            <p:ph type="title"/>
          </p:nvPr>
        </p:nvSpPr>
        <p:spPr>
          <a:xfrm>
            <a:off x="1981200" y="914400"/>
            <a:ext cx="8229600" cy="990600"/>
          </a:xfrm>
        </p:spPr>
        <p:txBody>
          <a:bodyPr>
            <a:normAutofit fontScale="90000"/>
          </a:bodyPr>
          <a:lstStyle/>
          <a:p>
            <a:r>
              <a:rPr lang="en-US" altLang="en-US" sz="3200" dirty="0"/>
              <a:t>Research Misconduct: Federal Definition (used by all Federal Agencies and most US universities)</a:t>
            </a:r>
          </a:p>
        </p:txBody>
      </p:sp>
      <p:sp>
        <p:nvSpPr>
          <p:cNvPr id="6147" name="Content Placeholder 5">
            <a:extLst>
              <a:ext uri="{FF2B5EF4-FFF2-40B4-BE49-F238E27FC236}">
                <a16:creationId xmlns:a16="http://schemas.microsoft.com/office/drawing/2014/main" id="{9B0792AB-7CCB-4616-A75C-BFCB2124CC28}"/>
              </a:ext>
            </a:extLst>
          </p:cNvPr>
          <p:cNvSpPr>
            <a:spLocks noGrp="1"/>
          </p:cNvSpPr>
          <p:nvPr>
            <p:ph idx="1"/>
          </p:nvPr>
        </p:nvSpPr>
        <p:spPr>
          <a:xfrm>
            <a:off x="1689100" y="2857500"/>
            <a:ext cx="8229600" cy="3886200"/>
          </a:xfrm>
        </p:spPr>
        <p:txBody>
          <a:bodyPr/>
          <a:lstStyle/>
          <a:p>
            <a:pPr eaLnBrk="1" hangingPunct="1">
              <a:lnSpc>
                <a:spcPct val="90000"/>
              </a:lnSpc>
            </a:pPr>
            <a:r>
              <a:rPr lang="en-US" altLang="en-US" sz="2400" dirty="0"/>
              <a:t>Research misconduct means </a:t>
            </a:r>
            <a:r>
              <a:rPr lang="en-US" altLang="en-US" sz="2400" dirty="0">
                <a:solidFill>
                  <a:srgbClr val="FF0000"/>
                </a:solidFill>
              </a:rPr>
              <a:t>fabrication, falsification, or plagiarism </a:t>
            </a:r>
            <a:r>
              <a:rPr lang="en-US" altLang="en-US" sz="2400" dirty="0"/>
              <a:t>in proposing, performing, or reviewing research, or in reporting research results.  </a:t>
            </a:r>
          </a:p>
          <a:p>
            <a:pPr marL="0" indent="0">
              <a:lnSpc>
                <a:spcPct val="90000"/>
              </a:lnSpc>
              <a:buNone/>
            </a:pPr>
            <a:endParaRPr lang="en-US" altLang="en-US" sz="2400" dirty="0"/>
          </a:p>
          <a:p>
            <a:pPr eaLnBrk="1" hangingPunct="1">
              <a:lnSpc>
                <a:spcPct val="90000"/>
              </a:lnSpc>
            </a:pPr>
            <a:r>
              <a:rPr lang="en-US" altLang="en-US" sz="2400" dirty="0"/>
              <a:t>Research misconduct does not include honest error or differences of opinion (45 CFR 93.103).</a:t>
            </a:r>
          </a:p>
          <a:p>
            <a:pPr marL="0" indent="0">
              <a:lnSpc>
                <a:spcPct val="90000"/>
              </a:lnSpc>
              <a:buNone/>
            </a:pPr>
            <a:endParaRPr lang="en-US" altLang="en-US" sz="2400" dirty="0"/>
          </a:p>
          <a:p>
            <a:endParaRPr lang="en-US" alt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Content Placeholder 2">
            <a:extLst>
              <a:ext uri="{FF2B5EF4-FFF2-40B4-BE49-F238E27FC236}">
                <a16:creationId xmlns:a16="http://schemas.microsoft.com/office/drawing/2014/main" id="{ED6A0892-D73E-4B0C-B908-8768469F3270}"/>
              </a:ext>
            </a:extLst>
          </p:cNvPr>
          <p:cNvSpPr>
            <a:spLocks noGrp="1"/>
          </p:cNvSpPr>
          <p:nvPr>
            <p:ph idx="1"/>
          </p:nvPr>
        </p:nvSpPr>
        <p:spPr>
          <a:xfrm>
            <a:off x="2044700" y="1485900"/>
            <a:ext cx="8229600" cy="3886200"/>
          </a:xfrm>
        </p:spPr>
        <p:txBody>
          <a:bodyPr/>
          <a:lstStyle/>
          <a:p>
            <a:r>
              <a:rPr lang="en-US" sz="2400" b="1" dirty="0"/>
              <a:t>Fabrication</a:t>
            </a:r>
            <a:r>
              <a:rPr lang="en-US" sz="2400" dirty="0"/>
              <a:t> is making up data or results and recording or reporting them.</a:t>
            </a:r>
          </a:p>
          <a:p>
            <a:r>
              <a:rPr lang="en-US" sz="2400" dirty="0"/>
              <a:t>Falsification is manipulating research materials, equipment, or processes, or changing or omitting data or results such that the research is not accurately represented in the research record.</a:t>
            </a:r>
          </a:p>
          <a:p>
            <a:r>
              <a:rPr lang="en-US" sz="2400" b="1" dirty="0"/>
              <a:t>Plagiarism</a:t>
            </a:r>
            <a:r>
              <a:rPr lang="en-US" sz="2400" dirty="0"/>
              <a:t> is the appropriation of another person’s ideas, processes, results, or words without giving appropriate credit (45 CFR 93.103).</a:t>
            </a:r>
          </a:p>
          <a:p>
            <a:endParaRPr lang="en-US" alt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D5B511D-0D0A-4F32-8E1F-F2EBADD6DA9D}"/>
              </a:ext>
            </a:extLst>
          </p:cNvPr>
          <p:cNvSpPr>
            <a:spLocks noGrp="1"/>
          </p:cNvSpPr>
          <p:nvPr>
            <p:ph idx="1"/>
          </p:nvPr>
        </p:nvSpPr>
        <p:spPr>
          <a:xfrm>
            <a:off x="789094" y="1022669"/>
            <a:ext cx="8596668" cy="3880773"/>
          </a:xfrm>
        </p:spPr>
        <p:txBody>
          <a:bodyPr/>
          <a:lstStyle/>
          <a:p>
            <a:pPr eaLnBrk="1" hangingPunct="1"/>
            <a:r>
              <a:rPr lang="en-US" altLang="en-US" sz="2400" dirty="0"/>
              <a:t>A finding of research misconduct made under this part requires that:</a:t>
            </a:r>
          </a:p>
          <a:p>
            <a:pPr lvl="1"/>
            <a:r>
              <a:rPr lang="en-US" altLang="en-US" sz="2400" dirty="0"/>
              <a:t>There be a significant departure from accepted practices of the relevant research community; and</a:t>
            </a:r>
          </a:p>
          <a:p>
            <a:pPr lvl="1"/>
            <a:r>
              <a:rPr lang="en-US" altLang="en-US" sz="2400" dirty="0"/>
              <a:t>The misconduct be </a:t>
            </a:r>
            <a:r>
              <a:rPr lang="en-US" altLang="en-US" sz="2400" b="1" dirty="0"/>
              <a:t>committed intentionally, knowingly</a:t>
            </a:r>
            <a:r>
              <a:rPr lang="en-US" altLang="en-US" sz="2400" dirty="0"/>
              <a:t>, </a:t>
            </a:r>
            <a:r>
              <a:rPr lang="en-US" altLang="en-US" sz="2400" b="1" dirty="0"/>
              <a:t>or recklessly; </a:t>
            </a:r>
            <a:r>
              <a:rPr lang="en-US" altLang="en-US" sz="2400" dirty="0"/>
              <a:t>and</a:t>
            </a:r>
          </a:p>
          <a:p>
            <a:pPr lvl="1"/>
            <a:r>
              <a:rPr lang="en-US" altLang="en-US" sz="2400" dirty="0"/>
              <a:t>The allegation be proven by a preponderance of the evidence (45 CFR 93.104).</a:t>
            </a:r>
          </a:p>
          <a:p>
            <a:endParaRPr lang="en-US" dirty="0"/>
          </a:p>
        </p:txBody>
      </p:sp>
      <p:sp>
        <p:nvSpPr>
          <p:cNvPr id="4" name="Slide Number Placeholder 3">
            <a:extLst>
              <a:ext uri="{FF2B5EF4-FFF2-40B4-BE49-F238E27FC236}">
                <a16:creationId xmlns:a16="http://schemas.microsoft.com/office/drawing/2014/main" id="{94DEB117-9D72-492B-B949-B14377E30063}"/>
              </a:ext>
            </a:extLst>
          </p:cNvPr>
          <p:cNvSpPr>
            <a:spLocks noGrp="1"/>
          </p:cNvSpPr>
          <p:nvPr>
            <p:ph type="sldNum" sz="quarter" idx="11"/>
          </p:nvPr>
        </p:nvSpPr>
        <p:spPr/>
        <p:txBody>
          <a:bodyPr/>
          <a:lstStyle/>
          <a:p>
            <a:fld id="{B1C58377-0BBF-F943-BD08-598FD1AB3969}" type="slidenum">
              <a:rPr lang="en-US" smtClean="0"/>
              <a:pPr/>
              <a:t>16</a:t>
            </a:fld>
            <a:endParaRPr lang="en-US"/>
          </a:p>
        </p:txBody>
      </p:sp>
    </p:spTree>
    <p:extLst>
      <p:ext uri="{BB962C8B-B14F-4D97-AF65-F5344CB8AC3E}">
        <p14:creationId xmlns:p14="http://schemas.microsoft.com/office/powerpoint/2010/main" val="7267543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1">
            <a:extLst>
              <a:ext uri="{FF2B5EF4-FFF2-40B4-BE49-F238E27FC236}">
                <a16:creationId xmlns:a16="http://schemas.microsoft.com/office/drawing/2014/main" id="{A5F7AC0B-84CE-2DE1-EA84-D5625190BB6F}"/>
              </a:ext>
            </a:extLst>
          </p:cNvPr>
          <p:cNvSpPr>
            <a:spLocks noGrp="1"/>
          </p:cNvSpPr>
          <p:nvPr>
            <p:ph idx="1"/>
          </p:nvPr>
        </p:nvSpPr>
        <p:spPr>
          <a:xfrm>
            <a:off x="94828" y="675640"/>
            <a:ext cx="9983892" cy="5999479"/>
          </a:xfrm>
        </p:spPr>
        <p:txBody>
          <a:bodyPr>
            <a:normAutofit/>
          </a:bodyPr>
          <a:lstStyle/>
          <a:p>
            <a:pPr marL="107950" indent="0">
              <a:buNone/>
            </a:pPr>
            <a:r>
              <a:rPr lang="en-US" altLang="en-US" dirty="0"/>
              <a:t>Ms. Smith is a graduate student working under the direction of Dr. Draper, a senior investigator and pharmacologist who has a great deal of influence at the university.  Dr. Draper is a consultant for Big Pharma, a company that sponsors his research on cholesterol lowering drugs.  He holds patents on several genetic tests that can help guide drug therapy.  Ms. Smith attends a departmental seminar in which Dr. Draper discusses their latest findings on genetic variants that affect the metabolism of a drug developed by Big Pharma.  To her surprise, Ms. Smith notices that Dr. Draper has omitted data from three of the experiments that she conducted on metabolism of this drug, but he does not explain why.  Omitting the data significantly strengthens empirical support for Dr. Draper’s hypothesis.  After the talk, Ms. Smith asks Dr. Draper why he omitted the data from her experiments, but he brushes her off.  She approaches him the next day about this matter, and he says, “there were problems with your experiments.  We don’t need to discuss this further, do we?”   </a:t>
            </a:r>
          </a:p>
          <a:p>
            <a:pPr marL="393700" indent="-285750"/>
            <a:r>
              <a:rPr lang="en-US" altLang="en-US" dirty="0"/>
              <a:t>What are the relevant facts?  What additional facts would be useful for assessing this situation?</a:t>
            </a:r>
          </a:p>
          <a:p>
            <a:pPr marL="393700" indent="-285750"/>
            <a:r>
              <a:rPr lang="en-US" altLang="en-US" dirty="0"/>
              <a:t>What are the available options for Ms. Smith?</a:t>
            </a:r>
          </a:p>
          <a:p>
            <a:pPr marL="393700" indent="-285750"/>
            <a:r>
              <a:rPr lang="en-US" altLang="en-US" dirty="0"/>
              <a:t>What are the applicable rules/policies?</a:t>
            </a:r>
          </a:p>
          <a:p>
            <a:pPr marL="393700" indent="-285750"/>
            <a:r>
              <a:rPr lang="en-US" altLang="en-US" dirty="0"/>
              <a:t>What should Ms. Smith do?</a:t>
            </a:r>
          </a:p>
        </p:txBody>
      </p:sp>
      <p:sp>
        <p:nvSpPr>
          <p:cNvPr id="3" name="Title 2">
            <a:extLst>
              <a:ext uri="{FF2B5EF4-FFF2-40B4-BE49-F238E27FC236}">
                <a16:creationId xmlns:a16="http://schemas.microsoft.com/office/drawing/2014/main" id="{0B61B7C3-C65E-0EBF-351B-EC1CF797BA24}"/>
              </a:ext>
            </a:extLst>
          </p:cNvPr>
          <p:cNvSpPr>
            <a:spLocks noGrp="1"/>
          </p:cNvSpPr>
          <p:nvPr>
            <p:ph type="title"/>
          </p:nvPr>
        </p:nvSpPr>
        <p:spPr>
          <a:xfrm>
            <a:off x="233680" y="0"/>
            <a:ext cx="8229600" cy="1143000"/>
          </a:xfrm>
        </p:spPr>
        <p:txBody>
          <a:bodyPr/>
          <a:lstStyle/>
          <a:p>
            <a:pPr>
              <a:defRPr/>
            </a:pPr>
            <a:r>
              <a:rPr lang="en-US" dirty="0"/>
              <a:t>Reporting Misconduct</a:t>
            </a:r>
          </a:p>
        </p:txBody>
      </p:sp>
      <p:sp>
        <p:nvSpPr>
          <p:cNvPr id="4" name="Date Placeholder 3">
            <a:extLst>
              <a:ext uri="{FF2B5EF4-FFF2-40B4-BE49-F238E27FC236}">
                <a16:creationId xmlns:a16="http://schemas.microsoft.com/office/drawing/2014/main" id="{01623A89-D791-AC47-BE89-5925000330C2}"/>
              </a:ext>
            </a:extLst>
          </p:cNvPr>
          <p:cNvSpPr>
            <a:spLocks noGrp="1"/>
          </p:cNvSpPr>
          <p:nvPr>
            <p:ph type="dt" sz="quarter" idx="10"/>
          </p:nvPr>
        </p:nvSpPr>
        <p:spPr/>
        <p:txBody>
          <a:bodyPr/>
          <a:lstStyle/>
          <a:p>
            <a:pPr>
              <a:defRPr/>
            </a:pPr>
            <a:fld id="{EA2DBF1F-22AB-435A-BDF9-4CA625C08357}" type="datetime1">
              <a:rPr lang="en-US"/>
              <a:pPr>
                <a:defRPr/>
              </a:pPr>
              <a:t>4/22/2025</a:t>
            </a:fld>
            <a:endParaRPr lang="en-US"/>
          </a:p>
        </p:txBody>
      </p:sp>
      <p:sp>
        <p:nvSpPr>
          <p:cNvPr id="5" name="Slide Number Placeholder 4">
            <a:extLst>
              <a:ext uri="{FF2B5EF4-FFF2-40B4-BE49-F238E27FC236}">
                <a16:creationId xmlns:a16="http://schemas.microsoft.com/office/drawing/2014/main" id="{6FCB0F1C-A377-F952-1221-14BEFCE244BC}"/>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B064F12-D0E3-4D83-89E4-09DD6A3B1F0A}" type="slidenum">
              <a:rPr lang="en-US" altLang="en-US">
                <a:latin typeface="Lucida Sans Unicode" panose="020B0602030504020204" pitchFamily="34" charset="0"/>
              </a:rPr>
              <a:pPr eaLnBrk="1" hangingPunct="1"/>
              <a:t>17</a:t>
            </a:fld>
            <a:endParaRPr lang="en-US" altLang="en-US">
              <a:latin typeface="Lucida Sans Unicode" panose="020B0602030504020204" pitchFamily="34" charset="0"/>
            </a:endParaRPr>
          </a:p>
        </p:txBody>
      </p:sp>
      <p:sp>
        <p:nvSpPr>
          <p:cNvPr id="6" name="Footer Placeholder 5">
            <a:extLst>
              <a:ext uri="{FF2B5EF4-FFF2-40B4-BE49-F238E27FC236}">
                <a16:creationId xmlns:a16="http://schemas.microsoft.com/office/drawing/2014/main" id="{131DE83D-4F07-E563-CCF9-63900FE8E3D5}"/>
              </a:ext>
            </a:extLst>
          </p:cNvPr>
          <p:cNvSpPr>
            <a:spLocks noGrp="1"/>
          </p:cNvSpPr>
          <p:nvPr>
            <p:ph type="ftr" sz="quarter" idx="11"/>
          </p:nvPr>
        </p:nvSpPr>
        <p:spPr/>
        <p:txBody>
          <a:bodyPr/>
          <a:lstStyle/>
          <a:p>
            <a:pPr>
              <a:defRPr/>
            </a:pPr>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4B1D1-5086-4DAD-9A82-2FE0B9B0F289}"/>
              </a:ext>
            </a:extLst>
          </p:cNvPr>
          <p:cNvSpPr>
            <a:spLocks noGrp="1"/>
          </p:cNvSpPr>
          <p:nvPr>
            <p:ph type="title"/>
          </p:nvPr>
        </p:nvSpPr>
        <p:spPr>
          <a:xfrm>
            <a:off x="646430" y="0"/>
            <a:ext cx="10515600" cy="1325563"/>
          </a:xfrm>
        </p:spPr>
        <p:txBody>
          <a:bodyPr/>
          <a:lstStyle/>
          <a:p>
            <a:r>
              <a:rPr lang="en-US" dirty="0"/>
              <a:t>Dealing with Data Outliers </a:t>
            </a:r>
            <a:r>
              <a:rPr lang="en-US" sz="1600" dirty="0"/>
              <a:t>(from NIH online RCR course) </a:t>
            </a:r>
          </a:p>
        </p:txBody>
      </p:sp>
      <p:sp>
        <p:nvSpPr>
          <p:cNvPr id="3" name="Content Placeholder 2">
            <a:extLst>
              <a:ext uri="{FF2B5EF4-FFF2-40B4-BE49-F238E27FC236}">
                <a16:creationId xmlns:a16="http://schemas.microsoft.com/office/drawing/2014/main" id="{D13C7140-1BE3-4E56-8C70-213D23CC88B8}"/>
              </a:ext>
            </a:extLst>
          </p:cNvPr>
          <p:cNvSpPr>
            <a:spLocks noGrp="1"/>
          </p:cNvSpPr>
          <p:nvPr>
            <p:ph idx="1"/>
          </p:nvPr>
        </p:nvSpPr>
        <p:spPr>
          <a:xfrm>
            <a:off x="513080" y="1358265"/>
            <a:ext cx="3276600" cy="4351338"/>
          </a:xfrm>
        </p:spPr>
        <p:txBody>
          <a:bodyPr>
            <a:normAutofit lnSpcReduction="10000"/>
          </a:bodyPr>
          <a:lstStyle/>
          <a:p>
            <a:pPr marL="0" indent="0">
              <a:buNone/>
            </a:pPr>
            <a:r>
              <a:rPr lang="en-US" dirty="0"/>
              <a:t>Dr. J is a postdoctoral fellow working with Dr. Q, a principal investigator.  They have been performing experiments on the relationship between chemical XYZ and its binding to an estrogen receptor.  Data from the binding experiments fit a neat curve, except for a few outliers at the bottom of the scatterplot. Dr. J is wondering about how to analyze and present the data shown in the scatterplot (Figure 1).</a:t>
            </a:r>
          </a:p>
        </p:txBody>
      </p:sp>
      <p:graphicFrame>
        <p:nvGraphicFramePr>
          <p:cNvPr id="7" name="Chart 6">
            <a:extLst>
              <a:ext uri="{FF2B5EF4-FFF2-40B4-BE49-F238E27FC236}">
                <a16:creationId xmlns:a16="http://schemas.microsoft.com/office/drawing/2014/main" id="{3F094CAD-5765-48BB-A423-CDC73302068E}"/>
              </a:ext>
            </a:extLst>
          </p:cNvPr>
          <p:cNvGraphicFramePr/>
          <p:nvPr>
            <p:extLst>
              <p:ext uri="{D42A27DB-BD31-4B8C-83A1-F6EECF244321}">
                <p14:modId xmlns:p14="http://schemas.microsoft.com/office/powerpoint/2010/main" val="1712566129"/>
              </p:ext>
            </p:extLst>
          </p:nvPr>
        </p:nvGraphicFramePr>
        <p:xfrm>
          <a:off x="3881120" y="772160"/>
          <a:ext cx="6045200" cy="585041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23445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4BA58DE-A702-4146-A382-1911E8541AB7}"/>
              </a:ext>
            </a:extLst>
          </p:cNvPr>
          <p:cNvSpPr>
            <a:spLocks noGrp="1"/>
          </p:cNvSpPr>
          <p:nvPr>
            <p:ph idx="1"/>
          </p:nvPr>
        </p:nvSpPr>
        <p:spPr>
          <a:xfrm>
            <a:off x="589280" y="240664"/>
            <a:ext cx="8971280" cy="6058535"/>
          </a:xfrm>
        </p:spPr>
        <p:txBody>
          <a:bodyPr>
            <a:normAutofit/>
          </a:bodyPr>
          <a:lstStyle/>
          <a:p>
            <a:pPr marL="0" indent="0">
              <a:buNone/>
            </a:pPr>
            <a:r>
              <a:rPr lang="en-US" sz="2800" dirty="0"/>
              <a:t>What should Dr. J do?</a:t>
            </a:r>
          </a:p>
          <a:p>
            <a:pPr marL="514350" indent="-514350">
              <a:buFont typeface="+mj-lt"/>
              <a:buAutoNum type="alphaUcPeriod"/>
            </a:pPr>
            <a:r>
              <a:rPr lang="en-US" sz="2600" dirty="0"/>
              <a:t>Delete the data points from the bottom of the scatterplot (as outliers) because something probably went wrong with the experiment (human or technical error) at these data points.  </a:t>
            </a:r>
          </a:p>
          <a:p>
            <a:pPr marL="514350" indent="-514350">
              <a:buFont typeface="+mj-lt"/>
              <a:buAutoNum type="alphaUcPeriod"/>
            </a:pPr>
            <a:r>
              <a:rPr lang="en-US" sz="2600" dirty="0"/>
              <a:t>Report all of the data but analyze the data without the bottom points.  </a:t>
            </a:r>
          </a:p>
          <a:p>
            <a:pPr marL="514350" indent="-514350">
              <a:buFont typeface="+mj-lt"/>
              <a:buAutoNum type="alphaUcPeriod"/>
            </a:pPr>
            <a:r>
              <a:rPr lang="en-US" sz="2600" dirty="0"/>
              <a:t>Repeat the experiments to determine whether similar results are obtained.  </a:t>
            </a:r>
          </a:p>
          <a:p>
            <a:pPr marL="514350" indent="-514350">
              <a:buFont typeface="+mj-lt"/>
              <a:buAutoNum type="alphaUcPeriod"/>
            </a:pPr>
            <a:r>
              <a:rPr lang="en-US" sz="2600" dirty="0"/>
              <a:t>Discuss the issue with Dr. Q and other members of the research team.   </a:t>
            </a:r>
          </a:p>
        </p:txBody>
      </p:sp>
    </p:spTree>
    <p:extLst>
      <p:ext uri="{BB962C8B-B14F-4D97-AF65-F5344CB8AC3E}">
        <p14:creationId xmlns:p14="http://schemas.microsoft.com/office/powerpoint/2010/main" val="2569032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D3888-EACE-406B-8044-DF735E4C2CBF}"/>
              </a:ext>
            </a:extLst>
          </p:cNvPr>
          <p:cNvSpPr>
            <a:spLocks noGrp="1"/>
          </p:cNvSpPr>
          <p:nvPr>
            <p:ph type="title"/>
          </p:nvPr>
        </p:nvSpPr>
        <p:spPr/>
        <p:txBody>
          <a:bodyPr/>
          <a:lstStyle/>
          <a:p>
            <a:r>
              <a:rPr lang="en-US" dirty="0"/>
              <a:t>What is Responsible Conduct of Research (RCR)</a:t>
            </a:r>
          </a:p>
        </p:txBody>
      </p:sp>
      <p:sp>
        <p:nvSpPr>
          <p:cNvPr id="3" name="Content Placeholder 2">
            <a:extLst>
              <a:ext uri="{FF2B5EF4-FFF2-40B4-BE49-F238E27FC236}">
                <a16:creationId xmlns:a16="http://schemas.microsoft.com/office/drawing/2014/main" id="{17986B5A-29BF-4725-8D63-C6347FDBDC75}"/>
              </a:ext>
            </a:extLst>
          </p:cNvPr>
          <p:cNvSpPr>
            <a:spLocks noGrp="1"/>
          </p:cNvSpPr>
          <p:nvPr>
            <p:ph idx="1"/>
          </p:nvPr>
        </p:nvSpPr>
        <p:spPr>
          <a:xfrm>
            <a:off x="860868" y="2337724"/>
            <a:ext cx="8229600" cy="3886200"/>
          </a:xfrm>
        </p:spPr>
        <p:txBody>
          <a:bodyPr/>
          <a:lstStyle/>
          <a:p>
            <a:r>
              <a:rPr lang="en-US" sz="2400" dirty="0"/>
              <a:t>Following ethical, legal, and professional standards for the conduct of research, i.e. following the rules.</a:t>
            </a:r>
          </a:p>
          <a:p>
            <a:r>
              <a:rPr lang="en-US" sz="2400" dirty="0"/>
              <a:t>Making ethical decisions when rules, guidelines, or policies conflict or do not provide clear guidance.</a:t>
            </a:r>
          </a:p>
          <a:p>
            <a:r>
              <a:rPr lang="en-US" sz="2400" dirty="0"/>
              <a:t>Doing the right thing for the right reason.</a:t>
            </a:r>
          </a:p>
          <a:p>
            <a:r>
              <a:rPr lang="en-US" sz="2400" dirty="0"/>
              <a:t>Developing good character traits for research, such as honesty, integrity, accountability, etc.</a:t>
            </a:r>
          </a:p>
          <a:p>
            <a:endParaRPr lang="en-US" dirty="0"/>
          </a:p>
        </p:txBody>
      </p:sp>
      <p:sp>
        <p:nvSpPr>
          <p:cNvPr id="4" name="Slide Number Placeholder 3">
            <a:extLst>
              <a:ext uri="{FF2B5EF4-FFF2-40B4-BE49-F238E27FC236}">
                <a16:creationId xmlns:a16="http://schemas.microsoft.com/office/drawing/2014/main" id="{4B58A209-6F27-4564-9238-3BAA48C42A69}"/>
              </a:ext>
            </a:extLst>
          </p:cNvPr>
          <p:cNvSpPr>
            <a:spLocks noGrp="1"/>
          </p:cNvSpPr>
          <p:nvPr>
            <p:ph type="sldNum" sz="quarter" idx="12"/>
          </p:nvPr>
        </p:nvSpPr>
        <p:spPr/>
        <p:txBody>
          <a:bodyPr/>
          <a:lstStyle/>
          <a:p>
            <a:fld id="{B1C58377-0BBF-F943-BD08-598FD1AB3969}" type="slidenum">
              <a:rPr lang="en-US" smtClean="0"/>
              <a:pPr/>
              <a:t>2</a:t>
            </a:fld>
            <a:endParaRPr lang="en-US"/>
          </a:p>
        </p:txBody>
      </p:sp>
    </p:spTree>
    <p:extLst>
      <p:ext uri="{BB962C8B-B14F-4D97-AF65-F5344CB8AC3E}">
        <p14:creationId xmlns:p14="http://schemas.microsoft.com/office/powerpoint/2010/main" val="10612183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72D98-45CD-4D49-AB78-CE8AAD7F7787}"/>
              </a:ext>
            </a:extLst>
          </p:cNvPr>
          <p:cNvSpPr>
            <a:spLocks noGrp="1"/>
          </p:cNvSpPr>
          <p:nvPr>
            <p:ph type="title"/>
          </p:nvPr>
        </p:nvSpPr>
        <p:spPr>
          <a:xfrm>
            <a:off x="426720" y="451513"/>
            <a:ext cx="8229600" cy="990600"/>
          </a:xfrm>
          <a:solidFill>
            <a:schemeClr val="accent1"/>
          </a:solidFill>
        </p:spPr>
        <p:txBody>
          <a:bodyPr>
            <a:normAutofit/>
          </a:bodyPr>
          <a:lstStyle/>
          <a:p>
            <a:r>
              <a:rPr lang="en-US" kern="1200" dirty="0">
                <a:solidFill>
                  <a:schemeClr val="bg2"/>
                </a:solidFill>
                <a:latin typeface="Arial" pitchFamily="34" charset="0"/>
                <a:cs typeface="Arial" pitchFamily="34" charset="0"/>
              </a:rPr>
              <a:t>Processing Digital Images </a:t>
            </a:r>
            <a:r>
              <a:rPr lang="en-US" sz="2000" kern="1200" dirty="0">
                <a:solidFill>
                  <a:schemeClr val="bg2"/>
                </a:solidFill>
                <a:latin typeface="Arial" pitchFamily="34" charset="0"/>
                <a:cs typeface="Arial" pitchFamily="34" charset="0"/>
              </a:rPr>
              <a:t>(from NIH RCR annual training)</a:t>
            </a:r>
          </a:p>
        </p:txBody>
      </p:sp>
      <p:sp>
        <p:nvSpPr>
          <p:cNvPr id="3" name="Content Placeholder 2">
            <a:extLst>
              <a:ext uri="{FF2B5EF4-FFF2-40B4-BE49-F238E27FC236}">
                <a16:creationId xmlns:a16="http://schemas.microsoft.com/office/drawing/2014/main" id="{3E4584F2-D82E-8D4A-B969-F4EAE8398143}"/>
              </a:ext>
            </a:extLst>
          </p:cNvPr>
          <p:cNvSpPr>
            <a:spLocks noGrp="1"/>
          </p:cNvSpPr>
          <p:nvPr>
            <p:ph idx="1"/>
          </p:nvPr>
        </p:nvSpPr>
        <p:spPr/>
        <p:txBody>
          <a:bodyPr>
            <a:normAutofit/>
          </a:bodyPr>
          <a:lstStyle/>
          <a:p>
            <a:pPr marL="0" indent="0">
              <a:buNone/>
            </a:pPr>
            <a:r>
              <a:rPr lang="en-US" dirty="0"/>
              <a:t>Dr. Smith is preparing a manuscript for submission to a prominent journal and is trying to decide the best way to present her image and gel data.  Smith comes to you for advice about the following potential figures. She complains that the best fluorescence images of her protein called “</a:t>
            </a:r>
            <a:r>
              <a:rPr lang="en-US" dirty="0" err="1"/>
              <a:t>excitin</a:t>
            </a:r>
            <a:r>
              <a:rPr lang="en-US" dirty="0"/>
              <a:t>” often have an unexplained bright blob of material that looks like junk and will be distracting to readers. Smith debates what to do, including covering it up with an inset, fixing the problem by masking the junk using the “clone” function in Photoshop, or by cropping the picture. </a:t>
            </a:r>
          </a:p>
        </p:txBody>
      </p:sp>
      <p:sp>
        <p:nvSpPr>
          <p:cNvPr id="4" name="Slide Number Placeholder 3">
            <a:extLst>
              <a:ext uri="{FF2B5EF4-FFF2-40B4-BE49-F238E27FC236}">
                <a16:creationId xmlns:a16="http://schemas.microsoft.com/office/drawing/2014/main" id="{03486978-FC01-2C49-B4CA-1561F152DE87}"/>
              </a:ext>
            </a:extLst>
          </p:cNvPr>
          <p:cNvSpPr>
            <a:spLocks noGrp="1"/>
          </p:cNvSpPr>
          <p:nvPr>
            <p:ph type="sldNum" sz="quarter" idx="11"/>
          </p:nvPr>
        </p:nvSpPr>
        <p:spPr/>
        <p:txBody>
          <a:bodyPr/>
          <a:lstStyle/>
          <a:p>
            <a:fld id="{B1C58377-0BBF-F943-BD08-598FD1AB3969}" type="slidenum">
              <a:rPr lang="en-US" smtClean="0"/>
              <a:pPr/>
              <a:t>20</a:t>
            </a:fld>
            <a:endParaRPr lang="en-US"/>
          </a:p>
        </p:txBody>
      </p:sp>
    </p:spTree>
    <p:extLst>
      <p:ext uri="{BB962C8B-B14F-4D97-AF65-F5344CB8AC3E}">
        <p14:creationId xmlns:p14="http://schemas.microsoft.com/office/powerpoint/2010/main" val="27926225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932B52C-71EF-FA4F-B1AF-AE2ECF841E4B}"/>
              </a:ext>
            </a:extLst>
          </p:cNvPr>
          <p:cNvSpPr>
            <a:spLocks noGrp="1"/>
          </p:cNvSpPr>
          <p:nvPr>
            <p:ph type="title"/>
          </p:nvPr>
        </p:nvSpPr>
        <p:spPr>
          <a:xfrm>
            <a:off x="0" y="0"/>
            <a:ext cx="10094800" cy="1645920"/>
          </a:xfrm>
          <a:solidFill>
            <a:schemeClr val="accent1"/>
          </a:solidFill>
        </p:spPr>
        <p:txBody>
          <a:bodyPr>
            <a:normAutofit/>
          </a:bodyPr>
          <a:lstStyle/>
          <a:p>
            <a:r>
              <a:rPr lang="en-US" sz="2800" dirty="0">
                <a:solidFill>
                  <a:schemeClr val="bg2"/>
                </a:solidFill>
                <a:latin typeface="Arial" pitchFamily="34" charset="0"/>
                <a:cs typeface="Arial" pitchFamily="34" charset="0"/>
              </a:rPr>
              <a:t>Discussion: What is the best practice for reporting image reporting?  Would any of these images be deceptive?  Would they constitute data fabrication or falsification?</a:t>
            </a:r>
          </a:p>
        </p:txBody>
      </p:sp>
      <p:pic>
        <p:nvPicPr>
          <p:cNvPr id="7" name="Content Placeholder 6">
            <a:extLst>
              <a:ext uri="{FF2B5EF4-FFF2-40B4-BE49-F238E27FC236}">
                <a16:creationId xmlns:a16="http://schemas.microsoft.com/office/drawing/2014/main" id="{730E22D9-9CF6-2340-AC03-5CFBDFDC9FA9}"/>
              </a:ext>
            </a:extLst>
          </p:cNvPr>
          <p:cNvPicPr>
            <a:picLocks noGrp="1" noChangeAspect="1"/>
          </p:cNvPicPr>
          <p:nvPr>
            <p:ph idx="1"/>
          </p:nvPr>
        </p:nvPicPr>
        <p:blipFill>
          <a:blip r:embed="rId3"/>
          <a:stretch>
            <a:fillRect/>
          </a:stretch>
        </p:blipFill>
        <p:spPr>
          <a:xfrm>
            <a:off x="116000" y="2214880"/>
            <a:ext cx="10094801" cy="4262120"/>
          </a:xfrm>
          <a:prstGeom prst="rect">
            <a:avLst/>
          </a:prstGeom>
        </p:spPr>
      </p:pic>
      <p:sp>
        <p:nvSpPr>
          <p:cNvPr id="4" name="Slide Number Placeholder 3">
            <a:extLst>
              <a:ext uri="{FF2B5EF4-FFF2-40B4-BE49-F238E27FC236}">
                <a16:creationId xmlns:a16="http://schemas.microsoft.com/office/drawing/2014/main" id="{89F7E25C-44D0-A249-A305-DF4C9EE3CBE0}"/>
              </a:ext>
            </a:extLst>
          </p:cNvPr>
          <p:cNvSpPr>
            <a:spLocks noGrp="1"/>
          </p:cNvSpPr>
          <p:nvPr>
            <p:ph type="sldNum" sz="quarter" idx="11"/>
          </p:nvPr>
        </p:nvSpPr>
        <p:spPr/>
        <p:txBody>
          <a:bodyPr/>
          <a:lstStyle/>
          <a:p>
            <a:fld id="{B1C58377-0BBF-F943-BD08-598FD1AB3969}" type="slidenum">
              <a:rPr lang="en-US" smtClean="0"/>
              <a:pPr/>
              <a:t>21</a:t>
            </a:fld>
            <a:endParaRPr lang="en-US"/>
          </a:p>
        </p:txBody>
      </p:sp>
    </p:spTree>
    <p:extLst>
      <p:ext uri="{BB962C8B-B14F-4D97-AF65-F5344CB8AC3E}">
        <p14:creationId xmlns:p14="http://schemas.microsoft.com/office/powerpoint/2010/main" val="31577521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68F1599E-B218-C7FC-8359-6B652BE5F542}"/>
              </a:ext>
            </a:extLst>
          </p:cNvPr>
          <p:cNvSpPr>
            <a:spLocks noGrp="1"/>
          </p:cNvSpPr>
          <p:nvPr>
            <p:ph type="title"/>
          </p:nvPr>
        </p:nvSpPr>
        <p:spPr/>
        <p:txBody>
          <a:bodyPr/>
          <a:lstStyle/>
          <a:p>
            <a:r>
              <a:rPr lang="en-US" altLang="en-US" dirty="0"/>
              <a:t>ICMJE Authorship guidelines</a:t>
            </a:r>
          </a:p>
        </p:txBody>
      </p:sp>
      <p:sp>
        <p:nvSpPr>
          <p:cNvPr id="3" name="Content Placeholder 2">
            <a:extLst>
              <a:ext uri="{FF2B5EF4-FFF2-40B4-BE49-F238E27FC236}">
                <a16:creationId xmlns:a16="http://schemas.microsoft.com/office/drawing/2014/main" id="{92DADE73-1102-4C86-6442-99476FE473A1}"/>
              </a:ext>
            </a:extLst>
          </p:cNvPr>
          <p:cNvSpPr>
            <a:spLocks noGrp="1"/>
          </p:cNvSpPr>
          <p:nvPr>
            <p:ph sz="quarter" idx="1"/>
          </p:nvPr>
        </p:nvSpPr>
        <p:spPr/>
        <p:txBody>
          <a:bodyPr>
            <a:normAutofit fontScale="85000" lnSpcReduction="20000"/>
          </a:bodyPr>
          <a:lstStyle/>
          <a:p>
            <a:pPr marL="0" indent="0">
              <a:buNone/>
              <a:defRPr/>
            </a:pPr>
            <a:r>
              <a:rPr lang="en-US" sz="2400" dirty="0"/>
              <a:t>The ICMJE recommends that authorship be based on the following 4 criteria:</a:t>
            </a:r>
          </a:p>
          <a:p>
            <a:pPr>
              <a:defRPr/>
            </a:pPr>
            <a:r>
              <a:rPr lang="en-US" sz="2400" dirty="0"/>
              <a:t>Substantial contributions to the conception or design of the work; or the acquisition, analysis, or interpretation of data for the work; AND</a:t>
            </a:r>
          </a:p>
          <a:p>
            <a:pPr>
              <a:defRPr/>
            </a:pPr>
            <a:r>
              <a:rPr lang="en-US" sz="2400" dirty="0"/>
              <a:t>Drafting the work or revising it critically for important intellectual content; AND</a:t>
            </a:r>
          </a:p>
          <a:p>
            <a:pPr>
              <a:defRPr/>
            </a:pPr>
            <a:r>
              <a:rPr lang="en-US" sz="2400" dirty="0"/>
              <a:t>Final approval of the version to be published; AND</a:t>
            </a:r>
          </a:p>
          <a:p>
            <a:pPr>
              <a:defRPr/>
            </a:pPr>
            <a:r>
              <a:rPr lang="en-US" sz="2400" dirty="0"/>
              <a:t>Agreement to be accountable for all aspects of the work in ensuring that questions related to the accuracy or integrity of any part of the work are appropriately investigated and resolved.</a:t>
            </a:r>
          </a:p>
          <a:p>
            <a:pPr marL="0" indent="0">
              <a:buNone/>
              <a:defRPr/>
            </a:pPr>
            <a:r>
              <a:rPr lang="en-US" altLang="en-US" dirty="0">
                <a:hlinkClick r:id="rId2"/>
              </a:rPr>
              <a:t>http://www.icmje.org/recommendations/browse/roles-and-responsibilities/defining-the-role-of-authors-and-contributors.html</a:t>
            </a:r>
            <a:endParaRPr lang="en-US" altLang="en-US" dirty="0"/>
          </a:p>
          <a:p>
            <a:pPr marL="0" indent="0">
              <a:buNone/>
              <a:defRPr/>
            </a:pPr>
            <a:endParaRPr lang="en-US" altLang="en-US" dirty="0"/>
          </a:p>
          <a:p>
            <a:pPr>
              <a:defRPr/>
            </a:pP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0D0A1-D21C-4788-88E8-2255116C1BD3}"/>
              </a:ext>
            </a:extLst>
          </p:cNvPr>
          <p:cNvSpPr>
            <a:spLocks noGrp="1"/>
          </p:cNvSpPr>
          <p:nvPr>
            <p:ph type="title"/>
          </p:nvPr>
        </p:nvSpPr>
        <p:spPr>
          <a:xfrm>
            <a:off x="1981200" y="666750"/>
            <a:ext cx="8229600" cy="990600"/>
          </a:xfrm>
        </p:spPr>
        <p:txBody>
          <a:bodyPr>
            <a:normAutofit/>
          </a:bodyPr>
          <a:lstStyle/>
          <a:p>
            <a:r>
              <a:rPr lang="en-US" dirty="0"/>
              <a:t>Authorship</a:t>
            </a:r>
            <a:r>
              <a:rPr lang="en-US" sz="2000" dirty="0"/>
              <a:t>(from NIH RCR annual training)</a:t>
            </a:r>
          </a:p>
        </p:txBody>
      </p:sp>
      <p:sp>
        <p:nvSpPr>
          <p:cNvPr id="3" name="Content Placeholder 2">
            <a:extLst>
              <a:ext uri="{FF2B5EF4-FFF2-40B4-BE49-F238E27FC236}">
                <a16:creationId xmlns:a16="http://schemas.microsoft.com/office/drawing/2014/main" id="{4C24C557-D190-4755-8C9A-CD142C9BE2CA}"/>
              </a:ext>
            </a:extLst>
          </p:cNvPr>
          <p:cNvSpPr>
            <a:spLocks noGrp="1"/>
          </p:cNvSpPr>
          <p:nvPr>
            <p:ph idx="1"/>
          </p:nvPr>
        </p:nvSpPr>
        <p:spPr>
          <a:xfrm>
            <a:off x="762000" y="1676400"/>
            <a:ext cx="8229600" cy="3886200"/>
          </a:xfrm>
        </p:spPr>
        <p:txBody>
          <a:bodyPr/>
          <a:lstStyle/>
          <a:p>
            <a:pPr marL="0" indent="0">
              <a:buNone/>
            </a:pPr>
            <a:r>
              <a:rPr lang="en-US" dirty="0"/>
              <a:t>Ms. Scott is a graduate student who worked in the lab of Dr. Jones for a year studying a novel transmembrane protein found only in tumor cells. She isolated some of the protein and developed a sensitive rabbit antibody that recognizes an extracellular portion of the protein. Her dissertation project was going to involve using this antibody (along with other methods) to study the protein and its potential role in tumor growth and metastasis.  She was also working closely with Dr. Watson, a postdoctoral fellow in the lab, who helped her design her project.  Despite making progress, she unfortunately did not get along well with Dr. Jones, who was her advisor for the project, and decided to leave the lab and moved to another lab to begin a new project. </a:t>
            </a:r>
          </a:p>
        </p:txBody>
      </p:sp>
      <p:sp>
        <p:nvSpPr>
          <p:cNvPr id="4" name="Slide Number Placeholder 3">
            <a:extLst>
              <a:ext uri="{FF2B5EF4-FFF2-40B4-BE49-F238E27FC236}">
                <a16:creationId xmlns:a16="http://schemas.microsoft.com/office/drawing/2014/main" id="{444D107F-0285-4698-9502-3EB5FA33BB9E}"/>
              </a:ext>
            </a:extLst>
          </p:cNvPr>
          <p:cNvSpPr>
            <a:spLocks noGrp="1"/>
          </p:cNvSpPr>
          <p:nvPr>
            <p:ph type="sldNum" sz="quarter" idx="11"/>
          </p:nvPr>
        </p:nvSpPr>
        <p:spPr/>
        <p:txBody>
          <a:bodyPr/>
          <a:lstStyle/>
          <a:p>
            <a:fld id="{B1C58377-0BBF-F943-BD08-598FD1AB3969}" type="slidenum">
              <a:rPr lang="en-US" smtClean="0"/>
              <a:pPr/>
              <a:t>23</a:t>
            </a:fld>
            <a:endParaRPr lang="en-US"/>
          </a:p>
        </p:txBody>
      </p:sp>
    </p:spTree>
    <p:extLst>
      <p:ext uri="{BB962C8B-B14F-4D97-AF65-F5344CB8AC3E}">
        <p14:creationId xmlns:p14="http://schemas.microsoft.com/office/powerpoint/2010/main" val="29137784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4F362A-26C8-44B4-A6DF-75DB910679B4}"/>
              </a:ext>
            </a:extLst>
          </p:cNvPr>
          <p:cNvSpPr>
            <a:spLocks noGrp="1"/>
          </p:cNvSpPr>
          <p:nvPr>
            <p:ph idx="1"/>
          </p:nvPr>
        </p:nvSpPr>
        <p:spPr>
          <a:xfrm>
            <a:off x="677334" y="2252663"/>
            <a:ext cx="8229600" cy="3886200"/>
          </a:xfrm>
        </p:spPr>
        <p:txBody>
          <a:bodyPr/>
          <a:lstStyle/>
          <a:p>
            <a:pPr marL="0" indent="0">
              <a:buNone/>
            </a:pPr>
            <a:r>
              <a:rPr lang="en-US" dirty="0"/>
              <a:t>Despite making progress, she unfortunately did not get along well with Dr. Jones, who was her advisor for the project, and decided to leave the lab and moved to another lab to begin a new project. A few months later, Ms. Scott finds out from her new advisor, Dr. Kumar, that Dr. Jones is preparing a paper based on subsequent research conducted by another student, Mr. Blackwell, but using the antibody that she developed.  Ms. Scott feels that she should be a coauthor on the paper and brings this up with Dr. Jones. </a:t>
            </a:r>
          </a:p>
        </p:txBody>
      </p:sp>
      <p:sp>
        <p:nvSpPr>
          <p:cNvPr id="4" name="Slide Number Placeholder 3">
            <a:extLst>
              <a:ext uri="{FF2B5EF4-FFF2-40B4-BE49-F238E27FC236}">
                <a16:creationId xmlns:a16="http://schemas.microsoft.com/office/drawing/2014/main" id="{A4CF4367-E4D0-4F60-875D-7BB8FBE9369F}"/>
              </a:ext>
            </a:extLst>
          </p:cNvPr>
          <p:cNvSpPr>
            <a:spLocks noGrp="1"/>
          </p:cNvSpPr>
          <p:nvPr>
            <p:ph type="sldNum" sz="quarter" idx="11"/>
          </p:nvPr>
        </p:nvSpPr>
        <p:spPr/>
        <p:txBody>
          <a:bodyPr/>
          <a:lstStyle/>
          <a:p>
            <a:fld id="{B1C58377-0BBF-F943-BD08-598FD1AB3969}" type="slidenum">
              <a:rPr lang="en-US" smtClean="0"/>
              <a:pPr/>
              <a:t>24</a:t>
            </a:fld>
            <a:endParaRPr lang="en-US"/>
          </a:p>
        </p:txBody>
      </p:sp>
    </p:spTree>
    <p:extLst>
      <p:ext uri="{BB962C8B-B14F-4D97-AF65-F5344CB8AC3E}">
        <p14:creationId xmlns:p14="http://schemas.microsoft.com/office/powerpoint/2010/main" val="24723125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9A81EB2-A1CC-4555-A280-442AE08AA0E8}"/>
              </a:ext>
            </a:extLst>
          </p:cNvPr>
          <p:cNvSpPr>
            <a:spLocks noGrp="1"/>
          </p:cNvSpPr>
          <p:nvPr>
            <p:ph idx="1"/>
          </p:nvPr>
        </p:nvSpPr>
        <p:spPr>
          <a:xfrm>
            <a:off x="677334" y="1800225"/>
            <a:ext cx="8429625" cy="4895850"/>
          </a:xfrm>
        </p:spPr>
        <p:txBody>
          <a:bodyPr/>
          <a:lstStyle/>
          <a:p>
            <a:pPr marL="0" indent="0">
              <a:buNone/>
            </a:pPr>
            <a:r>
              <a:rPr lang="en-US" dirty="0"/>
              <a:t>Dr. Jones explains that the data being published were obtained solely by Mr. Blackwell, and that raising an antibody is merely a technical activity that does not justify co-authorship.  Ms. Scott argues that the isolation of the protein and the decision about which peptide to select as antigen constituted original scientific thinking. Dr. Jones disagrees, saying that the literature contains numerous examples of this type of work but that she will be mentioned in the acknowledgments.  Dr. Watson overhears this conversation but does not get involved in their dispute.</a:t>
            </a:r>
          </a:p>
        </p:txBody>
      </p:sp>
      <p:sp>
        <p:nvSpPr>
          <p:cNvPr id="4" name="Slide Number Placeholder 3">
            <a:extLst>
              <a:ext uri="{FF2B5EF4-FFF2-40B4-BE49-F238E27FC236}">
                <a16:creationId xmlns:a16="http://schemas.microsoft.com/office/drawing/2014/main" id="{F95C7227-F5D8-4EDF-917E-E0D4B9A13F37}"/>
              </a:ext>
            </a:extLst>
          </p:cNvPr>
          <p:cNvSpPr>
            <a:spLocks noGrp="1"/>
          </p:cNvSpPr>
          <p:nvPr>
            <p:ph type="sldNum" sz="quarter" idx="11"/>
          </p:nvPr>
        </p:nvSpPr>
        <p:spPr/>
        <p:txBody>
          <a:bodyPr/>
          <a:lstStyle/>
          <a:p>
            <a:fld id="{B1C58377-0BBF-F943-BD08-598FD1AB3969}" type="slidenum">
              <a:rPr lang="en-US" smtClean="0"/>
              <a:pPr/>
              <a:t>25</a:t>
            </a:fld>
            <a:endParaRPr lang="en-US"/>
          </a:p>
        </p:txBody>
      </p:sp>
    </p:spTree>
    <p:extLst>
      <p:ext uri="{BB962C8B-B14F-4D97-AF65-F5344CB8AC3E}">
        <p14:creationId xmlns:p14="http://schemas.microsoft.com/office/powerpoint/2010/main" val="35548455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8C6D684-472D-4201-9A6D-59C4CD7349B3}"/>
              </a:ext>
            </a:extLst>
          </p:cNvPr>
          <p:cNvSpPr>
            <a:spLocks noGrp="1"/>
          </p:cNvSpPr>
          <p:nvPr>
            <p:ph idx="1"/>
          </p:nvPr>
        </p:nvSpPr>
        <p:spPr>
          <a:xfrm>
            <a:off x="560705" y="639128"/>
            <a:ext cx="8401050" cy="3886200"/>
          </a:xfrm>
        </p:spPr>
        <p:txBody>
          <a:bodyPr>
            <a:normAutofit lnSpcReduction="10000"/>
          </a:bodyPr>
          <a:lstStyle/>
          <a:p>
            <a:pPr marL="0" indent="0">
              <a:buNone/>
            </a:pPr>
            <a:r>
              <a:rPr lang="en-US" sz="3200" dirty="0">
                <a:solidFill>
                  <a:srgbClr val="0000FF"/>
                </a:solidFill>
              </a:rPr>
              <a:t>Discussion </a:t>
            </a:r>
          </a:p>
          <a:p>
            <a:r>
              <a:rPr lang="en-US" dirty="0"/>
              <a:t>Should Ms. Scott be a coauthor on the paper?</a:t>
            </a:r>
          </a:p>
          <a:p>
            <a:r>
              <a:rPr lang="en-US" dirty="0"/>
              <a:t>What could Ms. Scott and her advisor have done prior to her departure to prevent this disagreement from occurring?</a:t>
            </a:r>
          </a:p>
          <a:p>
            <a:r>
              <a:rPr lang="en-US" dirty="0"/>
              <a:t>Would your answers be any different if Ms. Scott had remained in the original lab, but had abandoned the project and taken up a new dissertation topic?</a:t>
            </a:r>
          </a:p>
          <a:p>
            <a:r>
              <a:rPr lang="en-US" dirty="0"/>
              <a:t>Would your answers be any different if Ms. Scott were a technician in the Jones lab instead of a graduate student?</a:t>
            </a:r>
          </a:p>
          <a:p>
            <a:r>
              <a:rPr lang="en-US" dirty="0"/>
              <a:t>What role, if any, should Dr. Watson play in resolving this dispute?  What about Dr. Kumar, Ms. Scott’s new advisor?</a:t>
            </a:r>
          </a:p>
          <a:p>
            <a:endParaRPr lang="en-US" dirty="0"/>
          </a:p>
        </p:txBody>
      </p:sp>
      <p:sp>
        <p:nvSpPr>
          <p:cNvPr id="4" name="Slide Number Placeholder 3">
            <a:extLst>
              <a:ext uri="{FF2B5EF4-FFF2-40B4-BE49-F238E27FC236}">
                <a16:creationId xmlns:a16="http://schemas.microsoft.com/office/drawing/2014/main" id="{D0C80AF3-A024-4699-992B-A500C65A356A}"/>
              </a:ext>
            </a:extLst>
          </p:cNvPr>
          <p:cNvSpPr>
            <a:spLocks noGrp="1"/>
          </p:cNvSpPr>
          <p:nvPr>
            <p:ph type="sldNum" sz="quarter" idx="11"/>
          </p:nvPr>
        </p:nvSpPr>
        <p:spPr/>
        <p:txBody>
          <a:bodyPr/>
          <a:lstStyle/>
          <a:p>
            <a:fld id="{B1C58377-0BBF-F943-BD08-598FD1AB3969}" type="slidenum">
              <a:rPr lang="en-US" smtClean="0"/>
              <a:pPr/>
              <a:t>26</a:t>
            </a:fld>
            <a:endParaRPr lang="en-US"/>
          </a:p>
        </p:txBody>
      </p:sp>
    </p:spTree>
    <p:extLst>
      <p:ext uri="{BB962C8B-B14F-4D97-AF65-F5344CB8AC3E}">
        <p14:creationId xmlns:p14="http://schemas.microsoft.com/office/powerpoint/2010/main" val="32715333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Content Placeholder 2">
            <a:extLst>
              <a:ext uri="{FF2B5EF4-FFF2-40B4-BE49-F238E27FC236}">
                <a16:creationId xmlns:a16="http://schemas.microsoft.com/office/drawing/2014/main" id="{A2A17965-038E-4CD3-A9C3-61423699F335}"/>
              </a:ext>
            </a:extLst>
          </p:cNvPr>
          <p:cNvSpPr>
            <a:spLocks noGrp="1"/>
          </p:cNvSpPr>
          <p:nvPr>
            <p:ph idx="1"/>
          </p:nvPr>
        </p:nvSpPr>
        <p:spPr>
          <a:xfrm>
            <a:off x="284481" y="873760"/>
            <a:ext cx="10383520" cy="5888990"/>
          </a:xfrm>
        </p:spPr>
        <p:txBody>
          <a:bodyPr/>
          <a:lstStyle/>
          <a:p>
            <a:pPr marL="0" indent="0">
              <a:buNone/>
              <a:defRPr/>
            </a:pPr>
            <a:r>
              <a:rPr lang="en-US" sz="2000" dirty="0"/>
              <a:t>In 2015, a research team led by Ralph Baric at the University of North Carolina published a paper in </a:t>
            </a:r>
            <a:r>
              <a:rPr lang="en-US" sz="2000" i="1" dirty="0"/>
              <a:t>Nature</a:t>
            </a:r>
            <a:r>
              <a:rPr lang="en-US" sz="2000" dirty="0"/>
              <a:t> </a:t>
            </a:r>
            <a:r>
              <a:rPr lang="en-US" sz="2000" i="1" dirty="0"/>
              <a:t>Medicine</a:t>
            </a:r>
            <a:r>
              <a:rPr lang="en-US" sz="2000" dirty="0"/>
              <a:t> reporting the results of an experiment in which they used a mouse-adapted SARS-</a:t>
            </a:r>
            <a:r>
              <a:rPr lang="en-US" sz="2000" dirty="0" err="1"/>
              <a:t>CoV</a:t>
            </a:r>
            <a:r>
              <a:rPr lang="en-US" sz="2000" dirty="0"/>
              <a:t> backbone to create a chimeric virus that expresses the spike protein of SHC014.  The virus was able to use angiotensin-converting enzyme 2 (ACE2) receptors to infect and replicate in human airway cells and caused pathogenesis in humanized mice.  The authors hypothesized that coronavirus pools found in horseshoe bats maintain spike proteins that give them the capability of infecting humans and stated that there is “a potential risk of SARS-</a:t>
            </a:r>
            <a:r>
              <a:rPr lang="en-US" sz="2000" dirty="0" err="1"/>
              <a:t>CoV</a:t>
            </a:r>
            <a:r>
              <a:rPr lang="en-US" sz="2000" dirty="0"/>
              <a:t> re-emergence from viruses currently circulating in bat populations.” Baric’s research was funded by the NIH. Shi </a:t>
            </a:r>
            <a:r>
              <a:rPr lang="en-US" sz="2000" dirty="0" err="1"/>
              <a:t>Zengli</a:t>
            </a:r>
            <a:r>
              <a:rPr lang="en-US" sz="2000" dirty="0"/>
              <a:t>, the second to last author on the paper, provided the genomic sequence for the spike protein.  Shi conducted similar NIH-funded experiments at the Wuhan Institute of Virology.  Baric’s lab was Biosafety Level 3, but Shi’s was only Biosafety Level 2.</a:t>
            </a:r>
          </a:p>
          <a:p>
            <a:pPr marL="0" indent="0">
              <a:buNone/>
              <a:defRPr/>
            </a:pPr>
            <a:r>
              <a:rPr lang="en-US" sz="1600" dirty="0" err="1"/>
              <a:t>Menachery</a:t>
            </a:r>
            <a:r>
              <a:rPr lang="en-US" sz="1600" dirty="0"/>
              <a:t> VD, </a:t>
            </a:r>
            <a:r>
              <a:rPr lang="en-US" sz="1600" dirty="0" err="1"/>
              <a:t>Yount</a:t>
            </a:r>
            <a:r>
              <a:rPr lang="en-US" sz="1600" dirty="0"/>
              <a:t> Jr BL, </a:t>
            </a:r>
            <a:r>
              <a:rPr lang="en-US" sz="1600" dirty="0" err="1"/>
              <a:t>Debbink</a:t>
            </a:r>
            <a:r>
              <a:rPr lang="en-US" sz="1600" dirty="0"/>
              <a:t> K, </a:t>
            </a:r>
            <a:r>
              <a:rPr lang="en-US" sz="1600" dirty="0" err="1"/>
              <a:t>Agnihothram</a:t>
            </a:r>
            <a:r>
              <a:rPr lang="en-US" sz="1600" dirty="0"/>
              <a:t> S, </a:t>
            </a:r>
            <a:r>
              <a:rPr lang="en-US" sz="1600" dirty="0" err="1"/>
              <a:t>Gralinski</a:t>
            </a:r>
            <a:r>
              <a:rPr lang="en-US" sz="1600" dirty="0"/>
              <a:t> LE, Plante JA, Graham RL, Scobey T, Ge XY, Donaldson EF, Randell SH, </a:t>
            </a:r>
            <a:r>
              <a:rPr lang="en-US" sz="1600" dirty="0" err="1"/>
              <a:t>Lanzavecchia</a:t>
            </a:r>
            <a:r>
              <a:rPr lang="en-US" sz="1600" dirty="0"/>
              <a:t> A, Marasco WA, Shi ZL, Baric RS. 2015. A SARS-like cluster of circulating bat coronaviruses shows potential for human emergence.  Nature Medicine 21:1508–1513.</a:t>
            </a:r>
          </a:p>
          <a:p>
            <a:pPr marL="0" indent="0">
              <a:buNone/>
              <a:defRPr/>
            </a:pPr>
            <a:endParaRPr lang="en-US" altLang="en-US" sz="2000" dirty="0"/>
          </a:p>
        </p:txBody>
      </p:sp>
      <p:sp>
        <p:nvSpPr>
          <p:cNvPr id="6" name="Title 1">
            <a:extLst>
              <a:ext uri="{FF2B5EF4-FFF2-40B4-BE49-F238E27FC236}">
                <a16:creationId xmlns:a16="http://schemas.microsoft.com/office/drawing/2014/main" id="{167E4BAD-A41D-4703-8153-3227E79B7ADC}"/>
              </a:ext>
            </a:extLst>
          </p:cNvPr>
          <p:cNvSpPr>
            <a:spLocks noGrp="1"/>
          </p:cNvSpPr>
          <p:nvPr>
            <p:ph type="title"/>
          </p:nvPr>
        </p:nvSpPr>
        <p:spPr>
          <a:xfrm>
            <a:off x="372745" y="95250"/>
            <a:ext cx="8229600" cy="990600"/>
          </a:xfrm>
        </p:spPr>
        <p:txBody>
          <a:bodyPr/>
          <a:lstStyle/>
          <a:p>
            <a:r>
              <a:rPr lang="en-US" sz="2400" b="1" dirty="0"/>
              <a:t>Potentially Dangerous Research</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FF8A05D-C834-4C15-A5C9-41583C980472}"/>
              </a:ext>
            </a:extLst>
          </p:cNvPr>
          <p:cNvSpPr>
            <a:spLocks noGrp="1"/>
          </p:cNvSpPr>
          <p:nvPr>
            <p:ph type="sldNum" sz="quarter" idx="11"/>
          </p:nvPr>
        </p:nvSpPr>
        <p:spPr/>
        <p:txBody>
          <a:bodyPr/>
          <a:lstStyle/>
          <a:p>
            <a:fld id="{27708231-DDF5-1649-941D-ED6AB9D79BBC}" type="slidenum">
              <a:rPr lang="en-US" smtClean="0">
                <a:solidFill>
                  <a:srgbClr val="000000"/>
                </a:solidFill>
              </a:rPr>
              <a:pPr/>
              <a:t>28</a:t>
            </a:fld>
            <a:endParaRPr lang="en-US">
              <a:solidFill>
                <a:srgbClr val="000000"/>
              </a:solidFill>
            </a:endParaRPr>
          </a:p>
        </p:txBody>
      </p:sp>
      <p:graphicFrame>
        <p:nvGraphicFramePr>
          <p:cNvPr id="18" name="Table 17">
            <a:extLst>
              <a:ext uri="{FF2B5EF4-FFF2-40B4-BE49-F238E27FC236}">
                <a16:creationId xmlns:a16="http://schemas.microsoft.com/office/drawing/2014/main" id="{2BD7ADBA-90D3-4AA6-9FA8-3E2DFDE6EEB0}"/>
              </a:ext>
            </a:extLst>
          </p:cNvPr>
          <p:cNvGraphicFramePr>
            <a:graphicFrameLocks noGrp="1"/>
          </p:cNvGraphicFramePr>
          <p:nvPr/>
        </p:nvGraphicFramePr>
        <p:xfrm>
          <a:off x="1930401" y="965202"/>
          <a:ext cx="7492999" cy="5740399"/>
        </p:xfrm>
        <a:graphic>
          <a:graphicData uri="http://schemas.openxmlformats.org/drawingml/2006/table">
            <a:tbl>
              <a:tblPr firstRow="1" firstCol="1" bandRow="1">
                <a:tableStyleId>{5C22544A-7EE6-4342-B048-85BDC9FD1C3A}</a:tableStyleId>
              </a:tblPr>
              <a:tblGrid>
                <a:gridCol w="1530680">
                  <a:extLst>
                    <a:ext uri="{9D8B030D-6E8A-4147-A177-3AD203B41FA5}">
                      <a16:colId xmlns:a16="http://schemas.microsoft.com/office/drawing/2014/main" val="2239507172"/>
                    </a:ext>
                  </a:extLst>
                </a:gridCol>
                <a:gridCol w="1768989">
                  <a:extLst>
                    <a:ext uri="{9D8B030D-6E8A-4147-A177-3AD203B41FA5}">
                      <a16:colId xmlns:a16="http://schemas.microsoft.com/office/drawing/2014/main" val="2168931852"/>
                    </a:ext>
                  </a:extLst>
                </a:gridCol>
                <a:gridCol w="1150302">
                  <a:extLst>
                    <a:ext uri="{9D8B030D-6E8A-4147-A177-3AD203B41FA5}">
                      <a16:colId xmlns:a16="http://schemas.microsoft.com/office/drawing/2014/main" val="1888068420"/>
                    </a:ext>
                  </a:extLst>
                </a:gridCol>
                <a:gridCol w="3043028">
                  <a:extLst>
                    <a:ext uri="{9D8B030D-6E8A-4147-A177-3AD203B41FA5}">
                      <a16:colId xmlns:a16="http://schemas.microsoft.com/office/drawing/2014/main" val="1988721886"/>
                    </a:ext>
                  </a:extLst>
                </a:gridCol>
              </a:tblGrid>
              <a:tr h="362352">
                <a:tc>
                  <a:txBody>
                    <a:bodyPr/>
                    <a:lstStyle/>
                    <a:p>
                      <a:pPr marL="0" marR="0">
                        <a:lnSpc>
                          <a:spcPct val="115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1299" marR="41299" marT="0" marB="0">
                    <a:solidFill>
                      <a:srgbClr val="0000FF"/>
                    </a:solidFill>
                  </a:tcPr>
                </a:tc>
                <a:tc>
                  <a:txBody>
                    <a:bodyPr/>
                    <a:lstStyle/>
                    <a:p>
                      <a:pPr marL="0" marR="0">
                        <a:lnSpc>
                          <a:spcPct val="115000"/>
                        </a:lnSpc>
                        <a:spcBef>
                          <a:spcPts val="0"/>
                        </a:spcBef>
                        <a:spcAft>
                          <a:spcPts val="0"/>
                        </a:spcAft>
                      </a:pPr>
                      <a:r>
                        <a:rPr lang="en-US" sz="1100" dirty="0">
                          <a:effectLst/>
                        </a:rPr>
                        <a:t>Description of Agents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1299" marR="41299" marT="0" marB="0">
                    <a:solidFill>
                      <a:srgbClr val="0000FF"/>
                    </a:solidFill>
                  </a:tcPr>
                </a:tc>
                <a:tc>
                  <a:txBody>
                    <a:bodyPr/>
                    <a:lstStyle/>
                    <a:p>
                      <a:pPr marL="0" marR="0">
                        <a:lnSpc>
                          <a:spcPct val="115000"/>
                        </a:lnSpc>
                        <a:spcBef>
                          <a:spcPts val="0"/>
                        </a:spcBef>
                        <a:spcAft>
                          <a:spcPts val="0"/>
                        </a:spcAft>
                      </a:pPr>
                      <a:r>
                        <a:rPr lang="en-US" sz="1100" dirty="0">
                          <a:effectLst/>
                        </a:rPr>
                        <a:t>Example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1299" marR="41299" marT="0" marB="0">
                    <a:solidFill>
                      <a:srgbClr val="0000FF"/>
                    </a:solidFill>
                  </a:tcPr>
                </a:tc>
                <a:tc>
                  <a:txBody>
                    <a:bodyPr/>
                    <a:lstStyle/>
                    <a:p>
                      <a:pPr marL="0" marR="0">
                        <a:lnSpc>
                          <a:spcPct val="115000"/>
                        </a:lnSpc>
                        <a:spcBef>
                          <a:spcPts val="0"/>
                        </a:spcBef>
                        <a:spcAft>
                          <a:spcPts val="0"/>
                        </a:spcAft>
                      </a:pPr>
                      <a:r>
                        <a:rPr lang="en-US" sz="1100" dirty="0">
                          <a:effectLst/>
                        </a:rPr>
                        <a:t>Safety Requirements (sample)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1299" marR="41299" marT="0" marB="0">
                    <a:solidFill>
                      <a:srgbClr val="0000FF"/>
                    </a:solidFill>
                  </a:tcPr>
                </a:tc>
                <a:extLst>
                  <a:ext uri="{0D108BD9-81ED-4DB2-BD59-A6C34878D82A}">
                    <a16:rowId xmlns:a16="http://schemas.microsoft.com/office/drawing/2014/main" val="3673098602"/>
                  </a:ext>
                </a:extLst>
              </a:tr>
              <a:tr h="923587">
                <a:tc>
                  <a:txBody>
                    <a:bodyPr/>
                    <a:lstStyle/>
                    <a:p>
                      <a:pPr marL="0" marR="0">
                        <a:lnSpc>
                          <a:spcPct val="115000"/>
                        </a:lnSpc>
                        <a:spcBef>
                          <a:spcPts val="0"/>
                        </a:spcBef>
                        <a:spcAft>
                          <a:spcPts val="0"/>
                        </a:spcAft>
                      </a:pPr>
                      <a:r>
                        <a:rPr lang="en-US" sz="1200" dirty="0">
                          <a:effectLst/>
                        </a:rPr>
                        <a:t>Biosafety Level 1</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1299" marR="41299" marT="0" marB="0">
                    <a:solidFill>
                      <a:srgbClr val="00B0F0"/>
                    </a:solidFill>
                  </a:tcPr>
                </a:tc>
                <a:tc>
                  <a:txBody>
                    <a:bodyPr/>
                    <a:lstStyle/>
                    <a:p>
                      <a:pPr marL="0" marR="0">
                        <a:lnSpc>
                          <a:spcPct val="115000"/>
                        </a:lnSpc>
                        <a:spcBef>
                          <a:spcPts val="0"/>
                        </a:spcBef>
                        <a:spcAft>
                          <a:spcPts val="0"/>
                        </a:spcAft>
                      </a:pPr>
                      <a:r>
                        <a:rPr lang="en-US" sz="900" dirty="0">
                          <a:effectLst/>
                        </a:rPr>
                        <a:t>Infectious agents or toxins not known to consistently cause disease in health adults</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1299" marR="41299" marT="0" marB="0">
                    <a:solidFill>
                      <a:schemeClr val="bg1">
                        <a:lumMod val="95000"/>
                      </a:schemeClr>
                    </a:solidFill>
                  </a:tcPr>
                </a:tc>
                <a:tc>
                  <a:txBody>
                    <a:bodyPr/>
                    <a:lstStyle/>
                    <a:p>
                      <a:pPr marL="0" marR="0">
                        <a:lnSpc>
                          <a:spcPct val="115000"/>
                        </a:lnSpc>
                        <a:spcBef>
                          <a:spcPts val="0"/>
                        </a:spcBef>
                        <a:spcAft>
                          <a:spcPts val="0"/>
                        </a:spcAft>
                      </a:pPr>
                      <a:r>
                        <a:rPr lang="en-US" sz="900" dirty="0">
                          <a:effectLst/>
                        </a:rPr>
                        <a:t>Escherichia coli</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1299" marR="41299" marT="0" marB="0">
                    <a:solidFill>
                      <a:schemeClr val="bg1">
                        <a:lumMod val="95000"/>
                      </a:schemeClr>
                    </a:solidFill>
                  </a:tcPr>
                </a:tc>
                <a:tc>
                  <a:txBody>
                    <a:bodyPr/>
                    <a:lstStyle/>
                    <a:p>
                      <a:pPr marL="0" marR="0">
                        <a:lnSpc>
                          <a:spcPct val="115000"/>
                        </a:lnSpc>
                        <a:spcBef>
                          <a:spcPts val="0"/>
                        </a:spcBef>
                        <a:spcAft>
                          <a:spcPts val="0"/>
                        </a:spcAft>
                      </a:pPr>
                      <a:r>
                        <a:rPr lang="en-US" sz="900" dirty="0">
                          <a:effectLst/>
                        </a:rPr>
                        <a:t>Standard microbiological safety practices; surfaces must be easily cleaned and can withstand basic chemicals</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1299" marR="41299" marT="0" marB="0">
                    <a:solidFill>
                      <a:schemeClr val="bg1">
                        <a:lumMod val="95000"/>
                      </a:schemeClr>
                    </a:solidFill>
                  </a:tcPr>
                </a:tc>
                <a:extLst>
                  <a:ext uri="{0D108BD9-81ED-4DB2-BD59-A6C34878D82A}">
                    <a16:rowId xmlns:a16="http://schemas.microsoft.com/office/drawing/2014/main" val="1524946736"/>
                  </a:ext>
                </a:extLst>
              </a:tr>
              <a:tr h="1297742">
                <a:tc>
                  <a:txBody>
                    <a:bodyPr/>
                    <a:lstStyle/>
                    <a:p>
                      <a:pPr marL="0" marR="0">
                        <a:lnSpc>
                          <a:spcPct val="115000"/>
                        </a:lnSpc>
                        <a:spcBef>
                          <a:spcPts val="0"/>
                        </a:spcBef>
                        <a:spcAft>
                          <a:spcPts val="0"/>
                        </a:spcAft>
                      </a:pPr>
                      <a:r>
                        <a:rPr lang="en-US" sz="1200" dirty="0">
                          <a:effectLst/>
                        </a:rPr>
                        <a:t>Biosafety Level 2</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1299" marR="41299" marT="0" marB="0">
                    <a:solidFill>
                      <a:srgbClr val="008000"/>
                    </a:solidFill>
                  </a:tcPr>
                </a:tc>
                <a:tc>
                  <a:txBody>
                    <a:bodyPr/>
                    <a:lstStyle/>
                    <a:p>
                      <a:pPr marL="0" marR="0">
                        <a:lnSpc>
                          <a:spcPct val="115000"/>
                        </a:lnSpc>
                        <a:spcBef>
                          <a:spcPts val="0"/>
                        </a:spcBef>
                        <a:spcAft>
                          <a:spcPts val="0"/>
                        </a:spcAft>
                      </a:pPr>
                      <a:r>
                        <a:rPr lang="en-US" sz="900" dirty="0">
                          <a:effectLst/>
                        </a:rPr>
                        <a:t>Moderate risk infectious agents or toxins that pose a risk infection if accidentally inhaled, swallowed, or exposed to skin</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1299" marR="41299" marT="0" marB="0">
                    <a:solidFill>
                      <a:schemeClr val="bg1">
                        <a:lumMod val="95000"/>
                      </a:schemeClr>
                    </a:solidFill>
                  </a:tcPr>
                </a:tc>
                <a:tc>
                  <a:txBody>
                    <a:bodyPr/>
                    <a:lstStyle/>
                    <a:p>
                      <a:pPr marL="0" marR="0">
                        <a:lnSpc>
                          <a:spcPct val="115000"/>
                        </a:lnSpc>
                        <a:spcBef>
                          <a:spcPts val="0"/>
                        </a:spcBef>
                        <a:spcAft>
                          <a:spcPts val="0"/>
                        </a:spcAft>
                      </a:pPr>
                      <a:r>
                        <a:rPr lang="en-US" sz="900" dirty="0">
                          <a:effectLst/>
                        </a:rPr>
                        <a:t>Influenza virus,</a:t>
                      </a:r>
                    </a:p>
                    <a:p>
                      <a:pPr marL="0" marR="0">
                        <a:lnSpc>
                          <a:spcPct val="115000"/>
                        </a:lnSpc>
                        <a:spcBef>
                          <a:spcPts val="0"/>
                        </a:spcBef>
                        <a:spcAft>
                          <a:spcPts val="0"/>
                        </a:spcAft>
                      </a:pPr>
                      <a:r>
                        <a:rPr lang="en-US" sz="900" dirty="0">
                          <a:effectLst/>
                        </a:rPr>
                        <a:t>HIV, Lyme disease</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1299" marR="41299" marT="0" marB="0">
                    <a:solidFill>
                      <a:schemeClr val="bg1">
                        <a:lumMod val="95000"/>
                      </a:schemeClr>
                    </a:solidFill>
                  </a:tcPr>
                </a:tc>
                <a:tc>
                  <a:txBody>
                    <a:bodyPr/>
                    <a:lstStyle/>
                    <a:p>
                      <a:pPr marL="0" marR="0">
                        <a:lnSpc>
                          <a:spcPct val="115000"/>
                        </a:lnSpc>
                        <a:spcBef>
                          <a:spcPts val="0"/>
                        </a:spcBef>
                        <a:spcAft>
                          <a:spcPts val="0"/>
                        </a:spcAft>
                      </a:pPr>
                      <a:r>
                        <a:rPr lang="en-US" sz="900" dirty="0">
                          <a:effectLst/>
                        </a:rPr>
                        <a:t>Hand washing sinks; eye washing stations; access to equipment that can decontaminate laboratory waste, including an incinerator, an autoclave, and/or another method</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1299" marR="41299" marT="0" marB="0">
                    <a:solidFill>
                      <a:schemeClr val="bg1">
                        <a:lumMod val="95000"/>
                      </a:schemeClr>
                    </a:solidFill>
                  </a:tcPr>
                </a:tc>
                <a:extLst>
                  <a:ext uri="{0D108BD9-81ED-4DB2-BD59-A6C34878D82A}">
                    <a16:rowId xmlns:a16="http://schemas.microsoft.com/office/drawing/2014/main" val="3077830940"/>
                  </a:ext>
                </a:extLst>
              </a:tr>
              <a:tr h="1297742">
                <a:tc>
                  <a:txBody>
                    <a:bodyPr/>
                    <a:lstStyle/>
                    <a:p>
                      <a:pPr marL="0" marR="0">
                        <a:lnSpc>
                          <a:spcPct val="115000"/>
                        </a:lnSpc>
                        <a:spcBef>
                          <a:spcPts val="0"/>
                        </a:spcBef>
                        <a:spcAft>
                          <a:spcPts val="0"/>
                        </a:spcAft>
                      </a:pPr>
                      <a:r>
                        <a:rPr lang="en-US" sz="1200" dirty="0">
                          <a:effectLst/>
                        </a:rPr>
                        <a:t>Biosafety Level 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1299" marR="41299" marT="0" marB="0">
                    <a:solidFill>
                      <a:srgbClr val="FFC000"/>
                    </a:solidFill>
                  </a:tcPr>
                </a:tc>
                <a:tc>
                  <a:txBody>
                    <a:bodyPr/>
                    <a:lstStyle/>
                    <a:p>
                      <a:pPr marL="0" marR="0">
                        <a:lnSpc>
                          <a:spcPct val="115000"/>
                        </a:lnSpc>
                        <a:spcBef>
                          <a:spcPts val="0"/>
                        </a:spcBef>
                        <a:spcAft>
                          <a:spcPts val="0"/>
                        </a:spcAft>
                      </a:pPr>
                      <a:r>
                        <a:rPr lang="en-US" sz="900" dirty="0">
                          <a:effectLst/>
                        </a:rPr>
                        <a:t>Infectious agents or toxins that may be transmitted through the air and cause potentially lethal infection through inhalation exposure</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1299" marR="41299" marT="0" marB="0">
                    <a:solidFill>
                      <a:schemeClr val="bg1">
                        <a:lumMod val="95000"/>
                      </a:schemeClr>
                    </a:solidFill>
                  </a:tcPr>
                </a:tc>
                <a:tc>
                  <a:txBody>
                    <a:bodyPr/>
                    <a:lstStyle/>
                    <a:p>
                      <a:pPr marL="0" marR="0">
                        <a:lnSpc>
                          <a:spcPct val="115000"/>
                        </a:lnSpc>
                        <a:spcBef>
                          <a:spcPts val="0"/>
                        </a:spcBef>
                        <a:spcAft>
                          <a:spcPts val="0"/>
                        </a:spcAft>
                      </a:pPr>
                      <a:r>
                        <a:rPr lang="en-US" sz="900" dirty="0">
                          <a:effectLst/>
                        </a:rPr>
                        <a:t>Tuberculosis</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1299" marR="41299" marT="0" marB="0">
                    <a:solidFill>
                      <a:schemeClr val="bg1">
                        <a:lumMod val="95000"/>
                      </a:schemeClr>
                    </a:solidFill>
                  </a:tcPr>
                </a:tc>
                <a:tc>
                  <a:txBody>
                    <a:bodyPr/>
                    <a:lstStyle/>
                    <a:p>
                      <a:pPr marL="0" marR="0">
                        <a:lnSpc>
                          <a:spcPct val="115000"/>
                        </a:lnSpc>
                        <a:spcBef>
                          <a:spcPts val="0"/>
                        </a:spcBef>
                        <a:spcAft>
                          <a:spcPts val="0"/>
                        </a:spcAft>
                      </a:pPr>
                      <a:r>
                        <a:rPr lang="en-US" sz="900" dirty="0">
                          <a:effectLst/>
                        </a:rPr>
                        <a:t>Experiments performed in biosafety cabinets; laboratories are designed to be easily decontaminated and must use controlled air flow; sealed windows and wall surfaces, and filtered ventilation systems;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1299" marR="41299" marT="0" marB="0">
                    <a:solidFill>
                      <a:schemeClr val="bg1">
                        <a:lumMod val="95000"/>
                      </a:schemeClr>
                    </a:solidFill>
                  </a:tcPr>
                </a:tc>
                <a:extLst>
                  <a:ext uri="{0D108BD9-81ED-4DB2-BD59-A6C34878D82A}">
                    <a16:rowId xmlns:a16="http://schemas.microsoft.com/office/drawing/2014/main" val="2070131880"/>
                  </a:ext>
                </a:extLst>
              </a:tr>
              <a:tr h="1858976">
                <a:tc>
                  <a:txBody>
                    <a:bodyPr/>
                    <a:lstStyle/>
                    <a:p>
                      <a:pPr marL="0" marR="0">
                        <a:lnSpc>
                          <a:spcPct val="115000"/>
                        </a:lnSpc>
                        <a:spcBef>
                          <a:spcPts val="0"/>
                        </a:spcBef>
                        <a:spcAft>
                          <a:spcPts val="0"/>
                        </a:spcAft>
                      </a:pPr>
                      <a:r>
                        <a:rPr lang="en-US" sz="1200" dirty="0">
                          <a:effectLst/>
                        </a:rPr>
                        <a:t>Biosafety Level 4</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1299" marR="41299" marT="0" marB="0">
                    <a:solidFill>
                      <a:srgbClr val="C00000"/>
                    </a:solidFill>
                  </a:tcPr>
                </a:tc>
                <a:tc>
                  <a:txBody>
                    <a:bodyPr/>
                    <a:lstStyle/>
                    <a:p>
                      <a:pPr marL="0" marR="0">
                        <a:lnSpc>
                          <a:spcPct val="115000"/>
                        </a:lnSpc>
                        <a:spcBef>
                          <a:spcPts val="0"/>
                        </a:spcBef>
                        <a:spcAft>
                          <a:spcPts val="0"/>
                        </a:spcAft>
                      </a:pPr>
                      <a:r>
                        <a:rPr lang="en-US" sz="900" dirty="0">
                          <a:effectLst/>
                        </a:rPr>
                        <a:t>infectious agents or toxins that pose a high risk of aerosol-transmitted laboratory infections and life-threatening disease for which no vaccine or therapy is available.</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1299" marR="41299" marT="0" marB="0">
                    <a:solidFill>
                      <a:schemeClr val="bg1">
                        <a:lumMod val="95000"/>
                      </a:schemeClr>
                    </a:solidFill>
                  </a:tcPr>
                </a:tc>
                <a:tc>
                  <a:txBody>
                    <a:bodyPr/>
                    <a:lstStyle/>
                    <a:p>
                      <a:pPr marL="0" marR="0">
                        <a:lnSpc>
                          <a:spcPct val="115000"/>
                        </a:lnSpc>
                        <a:spcBef>
                          <a:spcPts val="0"/>
                        </a:spcBef>
                        <a:spcAft>
                          <a:spcPts val="0"/>
                        </a:spcAft>
                      </a:pPr>
                      <a:r>
                        <a:rPr lang="en-US" sz="900" dirty="0">
                          <a:effectLst/>
                        </a:rPr>
                        <a:t>Ebola virus</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1299" marR="41299" marT="0" marB="0">
                    <a:solidFill>
                      <a:schemeClr val="bg1">
                        <a:lumMod val="95000"/>
                      </a:schemeClr>
                    </a:solidFill>
                  </a:tcPr>
                </a:tc>
                <a:tc>
                  <a:txBody>
                    <a:bodyPr/>
                    <a:lstStyle/>
                    <a:p>
                      <a:pPr marL="0" marR="0">
                        <a:lnSpc>
                          <a:spcPct val="115000"/>
                        </a:lnSpc>
                        <a:spcBef>
                          <a:spcPts val="0"/>
                        </a:spcBef>
                        <a:spcAft>
                          <a:spcPts val="0"/>
                        </a:spcAft>
                      </a:pPr>
                      <a:r>
                        <a:rPr lang="en-US" sz="900" dirty="0">
                          <a:effectLst/>
                        </a:rPr>
                        <a:t>Laboratories a located in safe, isolated zones within a larger building or are housed in a separate, dedicated building; work may be done in a</a:t>
                      </a:r>
                    </a:p>
                    <a:p>
                      <a:pPr marL="0" marR="0">
                        <a:lnSpc>
                          <a:spcPct val="115000"/>
                        </a:lnSpc>
                        <a:spcBef>
                          <a:spcPts val="0"/>
                        </a:spcBef>
                        <a:spcAft>
                          <a:spcPts val="0"/>
                        </a:spcAft>
                      </a:pPr>
                      <a:r>
                        <a:rPr lang="en-US" sz="900" dirty="0">
                          <a:effectLst/>
                        </a:rPr>
                        <a:t>biosafety cabinet or laboratory personnel wear full-body, air-supplied suits and go through a series of procedures designed to fully decontaminate them before leaving the building.</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1299" marR="41299" marT="0" marB="0">
                    <a:solidFill>
                      <a:schemeClr val="bg1">
                        <a:lumMod val="95000"/>
                      </a:schemeClr>
                    </a:solidFill>
                  </a:tcPr>
                </a:tc>
                <a:extLst>
                  <a:ext uri="{0D108BD9-81ED-4DB2-BD59-A6C34878D82A}">
                    <a16:rowId xmlns:a16="http://schemas.microsoft.com/office/drawing/2014/main" val="4220880088"/>
                  </a:ext>
                </a:extLst>
              </a:tr>
            </a:tbl>
          </a:graphicData>
        </a:graphic>
      </p:graphicFrame>
    </p:spTree>
    <p:extLst>
      <p:ext uri="{BB962C8B-B14F-4D97-AF65-F5344CB8AC3E}">
        <p14:creationId xmlns:p14="http://schemas.microsoft.com/office/powerpoint/2010/main" val="10079287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8E4EE24-CF5C-4F07-A759-27809D0423E7}"/>
              </a:ext>
            </a:extLst>
          </p:cNvPr>
          <p:cNvSpPr>
            <a:spLocks noGrp="1"/>
          </p:cNvSpPr>
          <p:nvPr>
            <p:ph idx="1"/>
          </p:nvPr>
        </p:nvSpPr>
        <p:spPr>
          <a:xfrm>
            <a:off x="361063" y="1109662"/>
            <a:ext cx="4696712" cy="5176838"/>
          </a:xfrm>
        </p:spPr>
        <p:txBody>
          <a:bodyPr>
            <a:normAutofit/>
          </a:bodyPr>
          <a:lstStyle/>
          <a:p>
            <a:pPr marL="0" indent="0">
              <a:buNone/>
            </a:pPr>
            <a:r>
              <a:rPr lang="en-US" b="1" dirty="0">
                <a:solidFill>
                  <a:srgbClr val="0000FF"/>
                </a:solidFill>
              </a:rPr>
              <a:t>Discussion</a:t>
            </a:r>
          </a:p>
          <a:p>
            <a:r>
              <a:rPr lang="en-US" dirty="0"/>
              <a:t>What are the benefits and risks of this research?</a:t>
            </a:r>
          </a:p>
          <a:p>
            <a:r>
              <a:rPr lang="en-US" dirty="0"/>
              <a:t>Should this research have been funded?  Why or why not?</a:t>
            </a:r>
          </a:p>
          <a:p>
            <a:r>
              <a:rPr lang="en-US" dirty="0"/>
              <a:t>Should the journal have published this research?  In full, in redacted form, or not at all?</a:t>
            </a:r>
          </a:p>
          <a:p>
            <a:r>
              <a:rPr lang="en-US" dirty="0"/>
              <a:t>What additional information would you need to make these decisions?  </a:t>
            </a:r>
          </a:p>
          <a:p>
            <a:r>
              <a:rPr lang="en-US" dirty="0"/>
              <a:t>What ethical principles or values might be in conflict in this situation?  </a:t>
            </a:r>
          </a:p>
          <a:p>
            <a:endParaRPr lang="en-US" dirty="0"/>
          </a:p>
        </p:txBody>
      </p:sp>
      <p:sp>
        <p:nvSpPr>
          <p:cNvPr id="4" name="Slide Number Placeholder 3">
            <a:extLst>
              <a:ext uri="{FF2B5EF4-FFF2-40B4-BE49-F238E27FC236}">
                <a16:creationId xmlns:a16="http://schemas.microsoft.com/office/drawing/2014/main" id="{4943EBB9-FC00-4212-B748-E69D3A6A30D1}"/>
              </a:ext>
            </a:extLst>
          </p:cNvPr>
          <p:cNvSpPr>
            <a:spLocks noGrp="1"/>
          </p:cNvSpPr>
          <p:nvPr>
            <p:ph type="sldNum" sz="quarter" idx="12"/>
          </p:nvPr>
        </p:nvSpPr>
        <p:spPr/>
        <p:txBody>
          <a:bodyPr/>
          <a:lstStyle/>
          <a:p>
            <a:fld id="{27708231-DDF5-1649-941D-ED6AB9D79BBC}" type="slidenum">
              <a:rPr lang="en-US" smtClean="0">
                <a:solidFill>
                  <a:srgbClr val="000000"/>
                </a:solidFill>
              </a:rPr>
              <a:pPr/>
              <a:t>29</a:t>
            </a:fld>
            <a:endParaRPr lang="en-US">
              <a:solidFill>
                <a:srgbClr val="000000"/>
              </a:solidFill>
            </a:endParaRPr>
          </a:p>
        </p:txBody>
      </p:sp>
      <p:pic>
        <p:nvPicPr>
          <p:cNvPr id="1026" name="Picture 2" descr="This illustration, created at the Centers for Disease Control and Prevention (CDC), reveals ultrastructural morphology exhibited by coronaviruses. Note the spikes that adorn the outer surface of the virus, which impart the look of a corona surrounding the virion, when viewed electron microscopically. A novel coronavirus, named Severe Acute Respiratory Syndrome Coronavirus 2 (SARS-CoV-2), was identified as the cause of an outbreak of respiratory illness named coronavirus disease 2019 (COVID-19).">
            <a:extLst>
              <a:ext uri="{FF2B5EF4-FFF2-40B4-BE49-F238E27FC236}">
                <a16:creationId xmlns:a16="http://schemas.microsoft.com/office/drawing/2014/main" id="{90544644-B9D4-4B6B-BEFA-526A8D1129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72668" y="-1"/>
            <a:ext cx="6519332" cy="366712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29AE2BCF-0DD9-4319-9354-511CBFBC3290}"/>
              </a:ext>
            </a:extLst>
          </p:cNvPr>
          <p:cNvSpPr txBox="1"/>
          <p:nvPr/>
        </p:nvSpPr>
        <p:spPr>
          <a:xfrm>
            <a:off x="8086725" y="4586585"/>
            <a:ext cx="4304492" cy="646331"/>
          </a:xfrm>
          <a:prstGeom prst="rect">
            <a:avLst/>
          </a:prstGeom>
          <a:noFill/>
        </p:spPr>
        <p:txBody>
          <a:bodyPr wrap="square">
            <a:spAutoFit/>
          </a:bodyPr>
          <a:lstStyle/>
          <a:p>
            <a:r>
              <a:rPr lang="en-US" sz="1200" dirty="0"/>
              <a:t>https://www.fda.gov/food/food-safety-during-emergencies/food-safety-and-coronavirus-disease-2019-covid-19</a:t>
            </a:r>
          </a:p>
        </p:txBody>
      </p:sp>
    </p:spTree>
    <p:extLst>
      <p:ext uri="{BB962C8B-B14F-4D97-AF65-F5344CB8AC3E}">
        <p14:creationId xmlns:p14="http://schemas.microsoft.com/office/powerpoint/2010/main" val="3020935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0B4D2-C5BA-BCBE-9A1D-C500CA3AEA1F}"/>
              </a:ext>
            </a:extLst>
          </p:cNvPr>
          <p:cNvSpPr>
            <a:spLocks noGrp="1"/>
          </p:cNvSpPr>
          <p:nvPr>
            <p:ph type="title"/>
          </p:nvPr>
        </p:nvSpPr>
        <p:spPr/>
        <p:txBody>
          <a:bodyPr/>
          <a:lstStyle/>
          <a:p>
            <a:r>
              <a:rPr lang="en-US" dirty="0"/>
              <a:t>RCR Topics</a:t>
            </a:r>
          </a:p>
        </p:txBody>
      </p:sp>
      <p:sp>
        <p:nvSpPr>
          <p:cNvPr id="3" name="Content Placeholder 2">
            <a:extLst>
              <a:ext uri="{FF2B5EF4-FFF2-40B4-BE49-F238E27FC236}">
                <a16:creationId xmlns:a16="http://schemas.microsoft.com/office/drawing/2014/main" id="{BED56403-2D55-A9AB-DB8F-706C81C1D2D5}"/>
              </a:ext>
            </a:extLst>
          </p:cNvPr>
          <p:cNvSpPr>
            <a:spLocks noGrp="1"/>
          </p:cNvSpPr>
          <p:nvPr>
            <p:ph sz="half" idx="1"/>
          </p:nvPr>
        </p:nvSpPr>
        <p:spPr>
          <a:xfrm>
            <a:off x="673946" y="1473201"/>
            <a:ext cx="4184035" cy="4291011"/>
          </a:xfrm>
        </p:spPr>
        <p:txBody>
          <a:bodyPr>
            <a:normAutofit fontScale="77500" lnSpcReduction="20000"/>
          </a:bodyPr>
          <a:lstStyle/>
          <a:p>
            <a:r>
              <a:rPr lang="en-US" sz="2100" dirty="0"/>
              <a:t>Research misconduct </a:t>
            </a:r>
          </a:p>
          <a:p>
            <a:pPr lvl="1"/>
            <a:r>
              <a:rPr lang="en-US" sz="1900" dirty="0"/>
              <a:t>fabrication, falsification, plagiarism; questionable research practices</a:t>
            </a:r>
          </a:p>
          <a:p>
            <a:r>
              <a:rPr lang="en-US" sz="2100" dirty="0"/>
              <a:t>Data management</a:t>
            </a:r>
          </a:p>
          <a:p>
            <a:pPr lvl="1"/>
            <a:r>
              <a:rPr lang="en-US" sz="1900" dirty="0"/>
              <a:t>recordkeeping, data storage, ownership, and sharing; data analysis and interpretation</a:t>
            </a:r>
          </a:p>
          <a:p>
            <a:r>
              <a:rPr lang="en-US" sz="2100" dirty="0"/>
              <a:t>Reproducibility and rigor</a:t>
            </a:r>
          </a:p>
          <a:p>
            <a:r>
              <a:rPr lang="en-US" sz="2100" dirty="0"/>
              <a:t>Authorship</a:t>
            </a:r>
          </a:p>
          <a:p>
            <a:r>
              <a:rPr lang="en-US" sz="2100" dirty="0"/>
              <a:t>Publication</a:t>
            </a:r>
          </a:p>
          <a:p>
            <a:r>
              <a:rPr lang="en-US" sz="2100" dirty="0"/>
              <a:t>Peer review</a:t>
            </a:r>
          </a:p>
          <a:p>
            <a:r>
              <a:rPr lang="en-US" sz="2100" dirty="0"/>
              <a:t>Conflict of interest</a:t>
            </a:r>
          </a:p>
          <a:p>
            <a:pPr marL="0" indent="0">
              <a:buNone/>
            </a:pPr>
            <a:endParaRPr lang="en-US" dirty="0"/>
          </a:p>
          <a:p>
            <a:endParaRPr lang="en-US" dirty="0"/>
          </a:p>
        </p:txBody>
      </p:sp>
      <p:sp>
        <p:nvSpPr>
          <p:cNvPr id="4" name="Content Placeholder 3">
            <a:extLst>
              <a:ext uri="{FF2B5EF4-FFF2-40B4-BE49-F238E27FC236}">
                <a16:creationId xmlns:a16="http://schemas.microsoft.com/office/drawing/2014/main" id="{8CCBEEFF-A1C2-07C3-9D51-8C5EC7F49351}"/>
              </a:ext>
            </a:extLst>
          </p:cNvPr>
          <p:cNvSpPr>
            <a:spLocks noGrp="1"/>
          </p:cNvSpPr>
          <p:nvPr>
            <p:ph sz="half" idx="2"/>
          </p:nvPr>
        </p:nvSpPr>
        <p:spPr>
          <a:xfrm>
            <a:off x="5089970" y="1473201"/>
            <a:ext cx="4184034" cy="4568162"/>
          </a:xfrm>
        </p:spPr>
        <p:txBody>
          <a:bodyPr>
            <a:normAutofit fontScale="77500" lnSpcReduction="20000"/>
          </a:bodyPr>
          <a:lstStyle/>
          <a:p>
            <a:r>
              <a:rPr lang="en-US" sz="2100" dirty="0"/>
              <a:t>Intellectual property</a:t>
            </a:r>
          </a:p>
          <a:p>
            <a:r>
              <a:rPr lang="en-US" sz="2100" dirty="0"/>
              <a:t>Research environment</a:t>
            </a:r>
          </a:p>
          <a:p>
            <a:pPr lvl="1"/>
            <a:r>
              <a:rPr lang="en-US" sz="1900" dirty="0"/>
              <a:t>Mentoring, safety, harassment, discrimination, laboratory management</a:t>
            </a:r>
          </a:p>
          <a:p>
            <a:r>
              <a:rPr lang="en-US" sz="2100" dirty="0"/>
              <a:t>Animal research</a:t>
            </a:r>
          </a:p>
          <a:p>
            <a:r>
              <a:rPr lang="en-US" sz="2100" dirty="0"/>
              <a:t>Human subjects research</a:t>
            </a:r>
          </a:p>
          <a:p>
            <a:r>
              <a:rPr lang="en-US" sz="2100" dirty="0"/>
              <a:t>Regulatory compliance</a:t>
            </a:r>
          </a:p>
          <a:p>
            <a:r>
              <a:rPr lang="en-US" sz="2100" dirty="0"/>
              <a:t>Social responsibility</a:t>
            </a:r>
          </a:p>
          <a:p>
            <a:pPr lvl="1"/>
            <a:r>
              <a:rPr lang="en-US" sz="1900" dirty="0"/>
              <a:t>Dual use research, interactions with the public and media, political advocacy, research funding</a:t>
            </a:r>
          </a:p>
          <a:p>
            <a:r>
              <a:rPr lang="en-US" sz="2100" dirty="0"/>
              <a:t>Emerging topics</a:t>
            </a:r>
          </a:p>
          <a:p>
            <a:pPr lvl="1"/>
            <a:r>
              <a:rPr lang="en-US" sz="1900" dirty="0"/>
              <a:t>Artificial intelligence, big data, genome editing, synthetic biology, nanotechnology </a:t>
            </a:r>
          </a:p>
          <a:p>
            <a:pPr lvl="1"/>
            <a:endParaRPr lang="en-US" sz="2100" dirty="0"/>
          </a:p>
          <a:p>
            <a:endParaRPr lang="en-US" dirty="0"/>
          </a:p>
          <a:p>
            <a:endParaRPr lang="en-US" dirty="0"/>
          </a:p>
        </p:txBody>
      </p:sp>
    </p:spTree>
    <p:extLst>
      <p:ext uri="{BB962C8B-B14F-4D97-AF65-F5344CB8AC3E}">
        <p14:creationId xmlns:p14="http://schemas.microsoft.com/office/powerpoint/2010/main" val="195734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A5AFE-A16B-6BF3-B463-53D3C06431D8}"/>
              </a:ext>
            </a:extLst>
          </p:cNvPr>
          <p:cNvSpPr>
            <a:spLocks noGrp="1"/>
          </p:cNvSpPr>
          <p:nvPr>
            <p:ph type="title"/>
          </p:nvPr>
        </p:nvSpPr>
        <p:spPr/>
        <p:txBody>
          <a:bodyPr/>
          <a:lstStyle/>
          <a:p>
            <a:r>
              <a:rPr lang="en-US" dirty="0"/>
              <a:t>Promoting Ethical Decision-Making</a:t>
            </a:r>
          </a:p>
        </p:txBody>
      </p:sp>
      <p:sp>
        <p:nvSpPr>
          <p:cNvPr id="3" name="Content Placeholder 2">
            <a:extLst>
              <a:ext uri="{FF2B5EF4-FFF2-40B4-BE49-F238E27FC236}">
                <a16:creationId xmlns:a16="http://schemas.microsoft.com/office/drawing/2014/main" id="{8100D7B1-C3A6-FD5E-82FE-9D0F4B3C6E21}"/>
              </a:ext>
            </a:extLst>
          </p:cNvPr>
          <p:cNvSpPr>
            <a:spLocks noGrp="1"/>
          </p:cNvSpPr>
          <p:nvPr>
            <p:ph idx="1"/>
          </p:nvPr>
        </p:nvSpPr>
        <p:spPr/>
        <p:txBody>
          <a:bodyPr/>
          <a:lstStyle/>
          <a:p>
            <a:r>
              <a:rPr lang="en-US" dirty="0"/>
              <a:t>Mentoring, education, training</a:t>
            </a:r>
          </a:p>
          <a:p>
            <a:r>
              <a:rPr lang="en-US" dirty="0"/>
              <a:t>Policy development</a:t>
            </a:r>
          </a:p>
          <a:p>
            <a:r>
              <a:rPr lang="en-US" dirty="0"/>
              <a:t>Resources for getting advice and support</a:t>
            </a:r>
          </a:p>
          <a:p>
            <a:r>
              <a:rPr lang="en-US" dirty="0"/>
              <a:t>Compliance and oversight</a:t>
            </a:r>
          </a:p>
          <a:p>
            <a:r>
              <a:rPr lang="en-US" dirty="0"/>
              <a:t>Whistleblower protections</a:t>
            </a:r>
          </a:p>
          <a:p>
            <a:r>
              <a:rPr lang="en-US" dirty="0"/>
              <a:t>Auditing of data and research</a:t>
            </a:r>
          </a:p>
          <a:p>
            <a:r>
              <a:rPr lang="en-US" dirty="0"/>
              <a:t>Leadership</a:t>
            </a:r>
          </a:p>
          <a:p>
            <a:endParaRPr lang="en-US" dirty="0"/>
          </a:p>
          <a:p>
            <a:pPr marL="0" indent="0">
              <a:buNone/>
            </a:pPr>
            <a:endParaRPr lang="en-US" dirty="0"/>
          </a:p>
        </p:txBody>
      </p:sp>
    </p:spTree>
    <p:extLst>
      <p:ext uri="{BB962C8B-B14F-4D97-AF65-F5344CB8AC3E}">
        <p14:creationId xmlns:p14="http://schemas.microsoft.com/office/powerpoint/2010/main" val="22670262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5E991-C771-42E1-AFE0-889704D26DB2}"/>
              </a:ext>
            </a:extLst>
          </p:cNvPr>
          <p:cNvSpPr>
            <a:spLocks noGrp="1"/>
          </p:cNvSpPr>
          <p:nvPr>
            <p:ph type="title"/>
          </p:nvPr>
        </p:nvSpPr>
        <p:spPr>
          <a:xfrm>
            <a:off x="5164492" y="320041"/>
            <a:ext cx="5030313" cy="3892668"/>
          </a:xfrm>
        </p:spPr>
        <p:txBody>
          <a:bodyPr vert="horz" lIns="91440" tIns="45720" rIns="91440" bIns="45720" rtlCol="0" anchor="b">
            <a:normAutofit/>
          </a:bodyPr>
          <a:lstStyle/>
          <a:p>
            <a:pPr algn="l" eaLnBrk="1" hangingPunct="1">
              <a:lnSpc>
                <a:spcPct val="90000"/>
              </a:lnSpc>
            </a:pPr>
            <a:r>
              <a:rPr lang="en-US" sz="5700" dirty="0">
                <a:solidFill>
                  <a:schemeClr val="tx1"/>
                </a:solidFill>
              </a:rPr>
              <a:t>Questions and General Discussion</a:t>
            </a:r>
          </a:p>
        </p:txBody>
      </p:sp>
      <p:pic>
        <p:nvPicPr>
          <p:cNvPr id="7" name="Graphic 6" descr="Help">
            <a:extLst>
              <a:ext uri="{FF2B5EF4-FFF2-40B4-BE49-F238E27FC236}">
                <a16:creationId xmlns:a16="http://schemas.microsoft.com/office/drawing/2014/main" id="{62FA1597-0223-D78B-90B7-BB138742AB4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764030" y="1737169"/>
            <a:ext cx="3065526" cy="3065526"/>
          </a:xfrm>
          <a:prstGeom prst="rect">
            <a:avLst/>
          </a:prstGeom>
        </p:spPr>
      </p:pic>
    </p:spTree>
    <p:extLst>
      <p:ext uri="{BB962C8B-B14F-4D97-AF65-F5344CB8AC3E}">
        <p14:creationId xmlns:p14="http://schemas.microsoft.com/office/powerpoint/2010/main" val="40554410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8A42B-0EE4-4731-8DEF-76DA1257221F}"/>
              </a:ext>
            </a:extLst>
          </p:cNvPr>
          <p:cNvSpPr>
            <a:spLocks noGrp="1"/>
          </p:cNvSpPr>
          <p:nvPr>
            <p:ph type="title"/>
          </p:nvPr>
        </p:nvSpPr>
        <p:spPr/>
        <p:txBody>
          <a:bodyPr/>
          <a:lstStyle/>
          <a:p>
            <a:r>
              <a:rPr lang="en-US" dirty="0"/>
              <a:t>Why is RCR important?</a:t>
            </a:r>
          </a:p>
        </p:txBody>
      </p:sp>
      <p:sp>
        <p:nvSpPr>
          <p:cNvPr id="3" name="Content Placeholder 2">
            <a:extLst>
              <a:ext uri="{FF2B5EF4-FFF2-40B4-BE49-F238E27FC236}">
                <a16:creationId xmlns:a16="http://schemas.microsoft.com/office/drawing/2014/main" id="{EA8028E1-58EC-487B-BDE9-4AACE4DE5BAA}"/>
              </a:ext>
            </a:extLst>
          </p:cNvPr>
          <p:cNvSpPr>
            <a:spLocks noGrp="1"/>
          </p:cNvSpPr>
          <p:nvPr>
            <p:ph idx="1"/>
          </p:nvPr>
        </p:nvSpPr>
        <p:spPr>
          <a:xfrm>
            <a:off x="1044402" y="1938020"/>
            <a:ext cx="8229600" cy="4919980"/>
          </a:xfrm>
        </p:spPr>
        <p:txBody>
          <a:bodyPr/>
          <a:lstStyle/>
          <a:p>
            <a:r>
              <a:rPr lang="en-US" sz="2400" dirty="0"/>
              <a:t>RCR is important for obtaining the epistemological and </a:t>
            </a:r>
            <a:r>
              <a:rPr lang="en-US" sz="2400" b="1" dirty="0"/>
              <a:t>practical goals of </a:t>
            </a:r>
            <a:r>
              <a:rPr lang="en-US" sz="2400" dirty="0"/>
              <a:t>research, e.g., knowledge, understanding, prediction, control.</a:t>
            </a:r>
          </a:p>
          <a:p>
            <a:r>
              <a:rPr lang="en-US" sz="2400" dirty="0"/>
              <a:t>RCR is important for developing a productive, collaborative, fair and </a:t>
            </a:r>
            <a:r>
              <a:rPr lang="en-US" sz="2400" b="1" dirty="0"/>
              <a:t>ethical research environment </a:t>
            </a:r>
            <a:r>
              <a:rPr lang="en-US" sz="2400" dirty="0"/>
              <a:t>(i.e., a culture of integrity).</a:t>
            </a:r>
          </a:p>
          <a:p>
            <a:r>
              <a:rPr lang="en-US" sz="2400" dirty="0"/>
              <a:t>RCR is important for fostering public support for and </a:t>
            </a:r>
            <a:r>
              <a:rPr lang="en-US" sz="2400" b="1" dirty="0"/>
              <a:t>trust </a:t>
            </a:r>
            <a:r>
              <a:rPr lang="en-US" sz="2400" dirty="0"/>
              <a:t>in research and public accountability.</a:t>
            </a:r>
          </a:p>
          <a:p>
            <a:pPr marL="0" indent="0">
              <a:buNone/>
            </a:pPr>
            <a:endParaRPr lang="en-US" dirty="0"/>
          </a:p>
        </p:txBody>
      </p:sp>
      <p:sp>
        <p:nvSpPr>
          <p:cNvPr id="4" name="Slide Number Placeholder 3">
            <a:extLst>
              <a:ext uri="{FF2B5EF4-FFF2-40B4-BE49-F238E27FC236}">
                <a16:creationId xmlns:a16="http://schemas.microsoft.com/office/drawing/2014/main" id="{18909994-50E6-4BFA-A62B-02D19BC4018F}"/>
              </a:ext>
            </a:extLst>
          </p:cNvPr>
          <p:cNvSpPr>
            <a:spLocks noGrp="1"/>
          </p:cNvSpPr>
          <p:nvPr>
            <p:ph type="sldNum" sz="quarter" idx="12"/>
          </p:nvPr>
        </p:nvSpPr>
        <p:spPr/>
        <p:txBody>
          <a:bodyPr/>
          <a:lstStyle/>
          <a:p>
            <a:fld id="{B1C58377-0BBF-F943-BD08-598FD1AB3969}" type="slidenum">
              <a:rPr lang="en-US" smtClean="0"/>
              <a:pPr/>
              <a:t>4</a:t>
            </a:fld>
            <a:endParaRPr lang="en-US"/>
          </a:p>
        </p:txBody>
      </p:sp>
    </p:spTree>
    <p:extLst>
      <p:ext uri="{BB962C8B-B14F-4D97-AF65-F5344CB8AC3E}">
        <p14:creationId xmlns:p14="http://schemas.microsoft.com/office/powerpoint/2010/main" val="37529064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33"/>
          <p:cNvSpPr txBox="1">
            <a:spLocks noGrp="1"/>
          </p:cNvSpPr>
          <p:nvPr>
            <p:ph type="title"/>
          </p:nvPr>
        </p:nvSpPr>
        <p:spPr>
          <a:xfrm>
            <a:off x="220134" y="203200"/>
            <a:ext cx="9807786" cy="1143000"/>
          </a:xfrm>
          <a:prstGeom prst="rect">
            <a:avLst/>
          </a:prstGeom>
          <a:noFill/>
          <a:ln>
            <a:noFill/>
          </a:ln>
        </p:spPr>
        <p:txBody>
          <a:bodyPr spcFirstLastPara="1" vert="horz" wrap="square" lIns="91425" tIns="45700" rIns="91425" bIns="45700" rtlCol="0" anchor="ctr" anchorCtr="0">
            <a:noAutofit/>
          </a:bodyPr>
          <a:lstStyle/>
          <a:p>
            <a:pPr algn="ctr">
              <a:spcBef>
                <a:spcPts val="0"/>
              </a:spcBef>
              <a:buClr>
                <a:schemeClr val="dk1"/>
              </a:buClr>
              <a:buSzPts val="4400"/>
            </a:pPr>
            <a:r>
              <a:rPr lang="en-US" sz="4400" dirty="0">
                <a:solidFill>
                  <a:schemeClr val="dk1"/>
                </a:solidFill>
                <a:latin typeface="Calibri"/>
                <a:ea typeface="Calibri"/>
                <a:cs typeface="Calibri"/>
                <a:sym typeface="Calibri"/>
              </a:rPr>
              <a:t>Principles (or Norms) for Ethical Research</a:t>
            </a:r>
            <a:endParaRPr dirty="0"/>
          </a:p>
        </p:txBody>
      </p:sp>
      <p:sp>
        <p:nvSpPr>
          <p:cNvPr id="235" name="Google Shape;235;p33"/>
          <p:cNvSpPr txBox="1">
            <a:spLocks noGrp="1"/>
          </p:cNvSpPr>
          <p:nvPr>
            <p:ph type="body" idx="1"/>
          </p:nvPr>
        </p:nvSpPr>
        <p:spPr>
          <a:xfrm>
            <a:off x="872066" y="1724025"/>
            <a:ext cx="4038600" cy="4525962"/>
          </a:xfrm>
          <a:prstGeom prst="rect">
            <a:avLst/>
          </a:prstGeom>
          <a:noFill/>
          <a:ln>
            <a:noFill/>
          </a:ln>
        </p:spPr>
        <p:txBody>
          <a:bodyPr spcFirstLastPara="1" vert="horz" wrap="square" lIns="91425" tIns="45700" rIns="91425" bIns="45700" rtlCol="0" anchor="t" anchorCtr="0">
            <a:noAutofit/>
          </a:bodyPr>
          <a:lstStyle/>
          <a:p>
            <a:pPr>
              <a:spcBef>
                <a:spcPts val="0"/>
              </a:spcBef>
              <a:buClr>
                <a:schemeClr val="dk1"/>
              </a:buClr>
              <a:buSzPts val="2000"/>
              <a:buFont typeface="Arial"/>
              <a:buChar char="•"/>
            </a:pPr>
            <a:r>
              <a:rPr lang="en-US" sz="2400" dirty="0">
                <a:solidFill>
                  <a:schemeClr val="dk1"/>
                </a:solidFill>
                <a:latin typeface="Calibri"/>
                <a:ea typeface="Calibri"/>
                <a:cs typeface="Calibri"/>
                <a:sym typeface="Calibri"/>
              </a:rPr>
              <a:t>Honesty</a:t>
            </a:r>
            <a:endParaRPr sz="2400" dirty="0"/>
          </a:p>
          <a:p>
            <a:pPr>
              <a:spcBef>
                <a:spcPts val="400"/>
              </a:spcBef>
              <a:buClr>
                <a:schemeClr val="dk1"/>
              </a:buClr>
              <a:buSzPts val="2000"/>
              <a:buFont typeface="Arial"/>
              <a:buChar char="•"/>
            </a:pPr>
            <a:r>
              <a:rPr lang="en-US" sz="2400" dirty="0">
                <a:solidFill>
                  <a:schemeClr val="dk1"/>
                </a:solidFill>
                <a:latin typeface="Calibri"/>
                <a:ea typeface="Calibri"/>
                <a:cs typeface="Calibri"/>
                <a:sym typeface="Calibri"/>
              </a:rPr>
              <a:t>Rigor</a:t>
            </a:r>
            <a:endParaRPr sz="2400" dirty="0"/>
          </a:p>
          <a:p>
            <a:pPr>
              <a:spcBef>
                <a:spcPts val="400"/>
              </a:spcBef>
              <a:buClr>
                <a:schemeClr val="dk1"/>
              </a:buClr>
              <a:buSzPts val="2000"/>
              <a:buFont typeface="Arial"/>
              <a:buChar char="•"/>
            </a:pPr>
            <a:r>
              <a:rPr lang="en-US" sz="2400" dirty="0">
                <a:solidFill>
                  <a:schemeClr val="dk1"/>
                </a:solidFill>
                <a:latin typeface="Calibri"/>
                <a:ea typeface="Calibri"/>
                <a:cs typeface="Calibri"/>
                <a:sym typeface="Calibri"/>
              </a:rPr>
              <a:t>Objectivity</a:t>
            </a:r>
            <a:endParaRPr sz="2400" dirty="0"/>
          </a:p>
          <a:p>
            <a:pPr>
              <a:spcBef>
                <a:spcPts val="400"/>
              </a:spcBef>
              <a:buClr>
                <a:schemeClr val="dk1"/>
              </a:buClr>
              <a:buSzPts val="2000"/>
              <a:buFont typeface="Arial"/>
              <a:buChar char="•"/>
            </a:pPr>
            <a:r>
              <a:rPr lang="en-US" sz="2400" dirty="0">
                <a:solidFill>
                  <a:schemeClr val="dk1"/>
                </a:solidFill>
                <a:latin typeface="Calibri"/>
                <a:ea typeface="Calibri"/>
                <a:cs typeface="Calibri"/>
                <a:sym typeface="Calibri"/>
              </a:rPr>
              <a:t>Openness</a:t>
            </a:r>
            <a:endParaRPr sz="2400" dirty="0"/>
          </a:p>
          <a:p>
            <a:pPr>
              <a:spcBef>
                <a:spcPts val="400"/>
              </a:spcBef>
              <a:buClr>
                <a:schemeClr val="dk1"/>
              </a:buClr>
              <a:buSzPts val="2000"/>
              <a:buFont typeface="Arial"/>
              <a:buChar char="•"/>
            </a:pPr>
            <a:r>
              <a:rPr lang="en-US" sz="2400" dirty="0">
                <a:solidFill>
                  <a:schemeClr val="dk1"/>
                </a:solidFill>
                <a:latin typeface="Calibri"/>
                <a:ea typeface="Calibri"/>
                <a:cs typeface="Calibri"/>
                <a:sym typeface="Calibri"/>
              </a:rPr>
              <a:t>Transparency</a:t>
            </a:r>
            <a:endParaRPr sz="2400" dirty="0"/>
          </a:p>
          <a:p>
            <a:pPr>
              <a:spcBef>
                <a:spcPts val="400"/>
              </a:spcBef>
              <a:buClr>
                <a:schemeClr val="dk1"/>
              </a:buClr>
              <a:buSzPts val="2000"/>
              <a:buFont typeface="Arial"/>
              <a:buChar char="•"/>
            </a:pPr>
            <a:r>
              <a:rPr lang="en-US" sz="2400" dirty="0">
                <a:solidFill>
                  <a:schemeClr val="dk1"/>
                </a:solidFill>
                <a:latin typeface="Calibri"/>
                <a:ea typeface="Calibri"/>
                <a:cs typeface="Calibri"/>
                <a:sym typeface="Calibri"/>
              </a:rPr>
              <a:t>Reproducibility</a:t>
            </a:r>
            <a:endParaRPr sz="2400" dirty="0"/>
          </a:p>
          <a:p>
            <a:pPr>
              <a:spcBef>
                <a:spcPts val="400"/>
              </a:spcBef>
              <a:buClr>
                <a:schemeClr val="dk1"/>
              </a:buClr>
              <a:buSzPts val="2000"/>
              <a:buFont typeface="Arial"/>
              <a:buChar char="•"/>
            </a:pPr>
            <a:r>
              <a:rPr lang="en-US" sz="2400" dirty="0">
                <a:solidFill>
                  <a:schemeClr val="dk1"/>
                </a:solidFill>
                <a:latin typeface="Calibri"/>
                <a:ea typeface="Calibri"/>
                <a:cs typeface="Calibri"/>
                <a:sym typeface="Calibri"/>
              </a:rPr>
              <a:t>Carefulness </a:t>
            </a:r>
            <a:endParaRPr sz="2400" dirty="0"/>
          </a:p>
          <a:p>
            <a:pPr>
              <a:spcBef>
                <a:spcPts val="400"/>
              </a:spcBef>
              <a:buClr>
                <a:schemeClr val="dk1"/>
              </a:buClr>
              <a:buSzPts val="2000"/>
              <a:buFont typeface="Arial"/>
              <a:buChar char="•"/>
            </a:pPr>
            <a:r>
              <a:rPr lang="en-US" sz="2400" dirty="0">
                <a:solidFill>
                  <a:schemeClr val="dk1"/>
                </a:solidFill>
                <a:latin typeface="Calibri"/>
                <a:ea typeface="Calibri"/>
                <a:cs typeface="Calibri"/>
                <a:sym typeface="Calibri"/>
              </a:rPr>
              <a:t>Originality</a:t>
            </a:r>
            <a:endParaRPr sz="2400" dirty="0"/>
          </a:p>
          <a:p>
            <a:pPr>
              <a:spcBef>
                <a:spcPts val="400"/>
              </a:spcBef>
              <a:buClr>
                <a:schemeClr val="dk1"/>
              </a:buClr>
              <a:buSzPts val="2000"/>
              <a:buFont typeface="Arial"/>
              <a:buChar char="•"/>
            </a:pPr>
            <a:r>
              <a:rPr lang="en-US" sz="2400" dirty="0">
                <a:solidFill>
                  <a:schemeClr val="dk1"/>
                </a:solidFill>
                <a:latin typeface="Calibri"/>
                <a:ea typeface="Calibri"/>
                <a:cs typeface="Calibri"/>
                <a:sym typeface="Calibri"/>
              </a:rPr>
              <a:t>Accountability</a:t>
            </a:r>
            <a:endParaRPr sz="2400" dirty="0"/>
          </a:p>
          <a:p>
            <a:pPr>
              <a:spcBef>
                <a:spcPts val="400"/>
              </a:spcBef>
              <a:buClr>
                <a:schemeClr val="dk1"/>
              </a:buClr>
              <a:buSzPts val="2000"/>
              <a:buFont typeface="Arial"/>
              <a:buChar char="•"/>
            </a:pPr>
            <a:r>
              <a:rPr lang="en-US" sz="2400" dirty="0">
                <a:solidFill>
                  <a:schemeClr val="dk1"/>
                </a:solidFill>
                <a:latin typeface="Calibri"/>
                <a:ea typeface="Calibri"/>
                <a:cs typeface="Calibri"/>
                <a:sym typeface="Calibri"/>
              </a:rPr>
              <a:t>Freedom of expression, thought and inquiry</a:t>
            </a:r>
            <a:endParaRPr sz="2400" dirty="0"/>
          </a:p>
          <a:p>
            <a:pPr indent="-215900">
              <a:spcBef>
                <a:spcPts val="400"/>
              </a:spcBef>
              <a:buClr>
                <a:schemeClr val="dk1"/>
              </a:buClr>
              <a:buSzPts val="2000"/>
              <a:buNone/>
            </a:pPr>
            <a:endParaRPr sz="2000" dirty="0">
              <a:solidFill>
                <a:schemeClr val="dk1"/>
              </a:solidFill>
              <a:latin typeface="Calibri"/>
              <a:ea typeface="Calibri"/>
              <a:cs typeface="Calibri"/>
              <a:sym typeface="Calibri"/>
            </a:endParaRPr>
          </a:p>
          <a:p>
            <a:pPr indent="-215900">
              <a:spcBef>
                <a:spcPts val="400"/>
              </a:spcBef>
              <a:buClr>
                <a:schemeClr val="dk1"/>
              </a:buClr>
              <a:buSzPts val="2000"/>
              <a:buNone/>
            </a:pPr>
            <a:endParaRPr sz="2000" dirty="0">
              <a:solidFill>
                <a:schemeClr val="dk1"/>
              </a:solidFill>
              <a:latin typeface="Calibri"/>
              <a:ea typeface="Calibri"/>
              <a:cs typeface="Calibri"/>
              <a:sym typeface="Calibri"/>
            </a:endParaRPr>
          </a:p>
          <a:p>
            <a:pPr indent="-215900">
              <a:spcBef>
                <a:spcPts val="400"/>
              </a:spcBef>
              <a:buClr>
                <a:schemeClr val="dk1"/>
              </a:buClr>
              <a:buSzPts val="2000"/>
              <a:buNone/>
            </a:pPr>
            <a:endParaRPr sz="2000" dirty="0">
              <a:solidFill>
                <a:schemeClr val="dk1"/>
              </a:solidFill>
              <a:latin typeface="Calibri"/>
              <a:ea typeface="Calibri"/>
              <a:cs typeface="Calibri"/>
              <a:sym typeface="Calibri"/>
            </a:endParaRPr>
          </a:p>
          <a:p>
            <a:pPr indent="-215900">
              <a:spcBef>
                <a:spcPts val="400"/>
              </a:spcBef>
              <a:buClr>
                <a:schemeClr val="dk1"/>
              </a:buClr>
              <a:buSzPts val="2000"/>
              <a:buNone/>
            </a:pPr>
            <a:endParaRPr sz="2000" dirty="0">
              <a:solidFill>
                <a:schemeClr val="dk1"/>
              </a:solidFill>
              <a:latin typeface="Calibri"/>
              <a:ea typeface="Calibri"/>
              <a:cs typeface="Calibri"/>
              <a:sym typeface="Calibri"/>
            </a:endParaRPr>
          </a:p>
        </p:txBody>
      </p:sp>
      <p:sp>
        <p:nvSpPr>
          <p:cNvPr id="236" name="Google Shape;236;p33"/>
          <p:cNvSpPr txBox="1">
            <a:spLocks noGrp="1"/>
          </p:cNvSpPr>
          <p:nvPr>
            <p:ph type="body" idx="2"/>
          </p:nvPr>
        </p:nvSpPr>
        <p:spPr>
          <a:xfrm>
            <a:off x="5791200" y="1724025"/>
            <a:ext cx="4038600" cy="4525962"/>
          </a:xfrm>
          <a:prstGeom prst="rect">
            <a:avLst/>
          </a:prstGeom>
          <a:noFill/>
          <a:ln>
            <a:noFill/>
          </a:ln>
        </p:spPr>
        <p:txBody>
          <a:bodyPr spcFirstLastPara="1" vert="horz" wrap="square" lIns="91425" tIns="45700" rIns="91425" bIns="45700" rtlCol="0" anchor="t" anchorCtr="0">
            <a:noAutofit/>
          </a:bodyPr>
          <a:lstStyle/>
          <a:p>
            <a:pPr>
              <a:spcBef>
                <a:spcPts val="0"/>
              </a:spcBef>
              <a:buClr>
                <a:schemeClr val="dk1"/>
              </a:buClr>
              <a:buSzPts val="2000"/>
              <a:buFont typeface="Arial"/>
              <a:buChar char="•"/>
            </a:pPr>
            <a:r>
              <a:rPr lang="en-US" sz="2400" dirty="0">
                <a:solidFill>
                  <a:schemeClr val="dk1"/>
                </a:solidFill>
                <a:latin typeface="Calibri"/>
                <a:ea typeface="Calibri"/>
                <a:cs typeface="Calibri"/>
                <a:sym typeface="Calibri"/>
              </a:rPr>
              <a:t>Fair sharing of credit</a:t>
            </a:r>
            <a:endParaRPr sz="2400" dirty="0"/>
          </a:p>
          <a:p>
            <a:pPr>
              <a:spcBef>
                <a:spcPts val="400"/>
              </a:spcBef>
              <a:buClr>
                <a:schemeClr val="dk1"/>
              </a:buClr>
              <a:buSzPts val="2000"/>
              <a:buFont typeface="Arial"/>
              <a:buChar char="•"/>
            </a:pPr>
            <a:r>
              <a:rPr lang="en-US" sz="2400" dirty="0">
                <a:solidFill>
                  <a:schemeClr val="dk1"/>
                </a:solidFill>
                <a:latin typeface="Calibri"/>
                <a:ea typeface="Calibri"/>
                <a:cs typeface="Calibri"/>
                <a:sym typeface="Calibri"/>
              </a:rPr>
              <a:t>Confidentiality </a:t>
            </a:r>
            <a:endParaRPr sz="2400" dirty="0"/>
          </a:p>
          <a:p>
            <a:pPr>
              <a:spcBef>
                <a:spcPts val="400"/>
              </a:spcBef>
              <a:buClr>
                <a:schemeClr val="dk1"/>
              </a:buClr>
              <a:buSzPts val="2000"/>
              <a:buFont typeface="Arial"/>
              <a:buChar char="•"/>
            </a:pPr>
            <a:r>
              <a:rPr lang="en-US" sz="2400" dirty="0">
                <a:solidFill>
                  <a:schemeClr val="dk1"/>
                </a:solidFill>
                <a:latin typeface="Calibri"/>
                <a:ea typeface="Calibri"/>
                <a:cs typeface="Calibri"/>
                <a:sym typeface="Calibri"/>
              </a:rPr>
              <a:t>Collegiality</a:t>
            </a:r>
            <a:endParaRPr sz="2400" dirty="0"/>
          </a:p>
          <a:p>
            <a:pPr>
              <a:spcBef>
                <a:spcPts val="400"/>
              </a:spcBef>
              <a:buClr>
                <a:schemeClr val="dk1"/>
              </a:buClr>
              <a:buSzPts val="2000"/>
              <a:buFont typeface="Arial"/>
              <a:buChar char="•"/>
            </a:pPr>
            <a:r>
              <a:rPr lang="en-US" sz="2400" dirty="0">
                <a:solidFill>
                  <a:schemeClr val="dk1"/>
                </a:solidFill>
                <a:latin typeface="Calibri"/>
                <a:ea typeface="Calibri"/>
                <a:cs typeface="Calibri"/>
                <a:sym typeface="Calibri"/>
              </a:rPr>
              <a:t>Safety (physical, biological, psychosocial)</a:t>
            </a:r>
            <a:endParaRPr sz="2400" dirty="0"/>
          </a:p>
          <a:p>
            <a:pPr>
              <a:spcBef>
                <a:spcPts val="400"/>
              </a:spcBef>
              <a:buClr>
                <a:schemeClr val="dk1"/>
              </a:buClr>
              <a:buSzPts val="2000"/>
              <a:buFont typeface="Arial"/>
              <a:buChar char="•"/>
            </a:pPr>
            <a:r>
              <a:rPr lang="en-US" sz="2400" dirty="0">
                <a:solidFill>
                  <a:schemeClr val="dk1"/>
                </a:solidFill>
                <a:latin typeface="Calibri"/>
                <a:ea typeface="Calibri"/>
                <a:cs typeface="Calibri"/>
                <a:sym typeface="Calibri"/>
              </a:rPr>
              <a:t>Non-discrimination</a:t>
            </a:r>
            <a:endParaRPr sz="2400" dirty="0"/>
          </a:p>
          <a:p>
            <a:pPr>
              <a:spcBef>
                <a:spcPts val="400"/>
              </a:spcBef>
              <a:buClr>
                <a:schemeClr val="dk1"/>
              </a:buClr>
              <a:buSzPts val="2000"/>
              <a:buFont typeface="Arial"/>
              <a:buChar char="•"/>
            </a:pPr>
            <a:r>
              <a:rPr lang="en-US" sz="2400" dirty="0">
                <a:solidFill>
                  <a:schemeClr val="dk1"/>
                </a:solidFill>
                <a:latin typeface="Calibri"/>
                <a:ea typeface="Calibri"/>
                <a:cs typeface="Calibri"/>
                <a:sym typeface="Calibri"/>
              </a:rPr>
              <a:t>Respect for intellectual property</a:t>
            </a:r>
            <a:endParaRPr sz="2400" dirty="0"/>
          </a:p>
          <a:p>
            <a:pPr>
              <a:spcBef>
                <a:spcPts val="400"/>
              </a:spcBef>
              <a:buClr>
                <a:schemeClr val="dk1"/>
              </a:buClr>
              <a:buSzPts val="2000"/>
              <a:buFont typeface="Arial"/>
              <a:buChar char="•"/>
            </a:pPr>
            <a:r>
              <a:rPr lang="en-US" sz="2400" dirty="0">
                <a:solidFill>
                  <a:schemeClr val="dk1"/>
                </a:solidFill>
                <a:latin typeface="Calibri"/>
                <a:ea typeface="Calibri"/>
                <a:cs typeface="Calibri"/>
                <a:sym typeface="Calibri"/>
              </a:rPr>
              <a:t>Protection of human and animal subjects</a:t>
            </a:r>
            <a:endParaRPr sz="2400" dirty="0"/>
          </a:p>
          <a:p>
            <a:pPr>
              <a:spcBef>
                <a:spcPts val="400"/>
              </a:spcBef>
              <a:buClr>
                <a:schemeClr val="dk1"/>
              </a:buClr>
              <a:buSzPts val="2000"/>
              <a:buFont typeface="Arial"/>
              <a:buChar char="•"/>
            </a:pPr>
            <a:r>
              <a:rPr lang="en-US" sz="2400" dirty="0">
                <a:solidFill>
                  <a:schemeClr val="dk1"/>
                </a:solidFill>
                <a:latin typeface="Calibri"/>
                <a:ea typeface="Calibri"/>
                <a:cs typeface="Calibri"/>
                <a:sym typeface="Calibri"/>
              </a:rPr>
              <a:t>Social responsibility </a:t>
            </a:r>
            <a:endParaRPr sz="2400" dirty="0"/>
          </a:p>
          <a:p>
            <a:pPr>
              <a:spcBef>
                <a:spcPts val="400"/>
              </a:spcBef>
              <a:buClr>
                <a:schemeClr val="dk1"/>
              </a:buClr>
              <a:buSzPts val="2000"/>
              <a:buFont typeface="Arial"/>
              <a:buChar char="•"/>
            </a:pPr>
            <a:r>
              <a:rPr lang="en-US" sz="2400" dirty="0">
                <a:solidFill>
                  <a:schemeClr val="dk1"/>
                </a:solidFill>
                <a:latin typeface="Calibri"/>
                <a:ea typeface="Calibri"/>
                <a:cs typeface="Calibri"/>
                <a:sym typeface="Calibri"/>
              </a:rPr>
              <a:t>Efficient use of resources</a:t>
            </a:r>
            <a:endParaRPr sz="2400" dirty="0"/>
          </a:p>
          <a:p>
            <a:pPr>
              <a:spcBef>
                <a:spcPts val="400"/>
              </a:spcBef>
              <a:buClr>
                <a:schemeClr val="dk1"/>
              </a:buClr>
              <a:buSzPts val="2000"/>
              <a:buNone/>
            </a:pPr>
            <a:endParaRPr sz="2000" dirty="0">
              <a:solidFill>
                <a:schemeClr val="dk1"/>
              </a:solidFill>
              <a:latin typeface="Calibri"/>
              <a:ea typeface="Calibri"/>
              <a:cs typeface="Calibri"/>
              <a:sym typeface="Calibri"/>
            </a:endParaRPr>
          </a:p>
          <a:p>
            <a:pPr indent="-215900">
              <a:spcBef>
                <a:spcPts val="400"/>
              </a:spcBef>
              <a:buClr>
                <a:schemeClr val="dk1"/>
              </a:buClr>
              <a:buSzPts val="2000"/>
              <a:buNone/>
            </a:pPr>
            <a:endParaRPr sz="2000" dirty="0">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6CF8B31-2641-F373-9EF4-CA3E16DE770E}"/>
              </a:ext>
            </a:extLst>
          </p:cNvPr>
          <p:cNvSpPr>
            <a:spLocks noGrp="1"/>
          </p:cNvSpPr>
          <p:nvPr>
            <p:ph type="title"/>
          </p:nvPr>
        </p:nvSpPr>
        <p:spPr>
          <a:xfrm>
            <a:off x="296334" y="42334"/>
            <a:ext cx="8596668" cy="1320800"/>
          </a:xfrm>
        </p:spPr>
        <p:txBody>
          <a:bodyPr/>
          <a:lstStyle/>
          <a:p>
            <a:r>
              <a:rPr lang="en-US" dirty="0"/>
              <a:t>Policies</a:t>
            </a:r>
          </a:p>
        </p:txBody>
      </p:sp>
      <p:sp>
        <p:nvSpPr>
          <p:cNvPr id="6" name="Content Placeholder 5">
            <a:extLst>
              <a:ext uri="{FF2B5EF4-FFF2-40B4-BE49-F238E27FC236}">
                <a16:creationId xmlns:a16="http://schemas.microsoft.com/office/drawing/2014/main" id="{7D15E2B6-6D3E-EB8B-C72D-010E9B01DC38}"/>
              </a:ext>
            </a:extLst>
          </p:cNvPr>
          <p:cNvSpPr>
            <a:spLocks noGrp="1"/>
          </p:cNvSpPr>
          <p:nvPr>
            <p:ph idx="1"/>
          </p:nvPr>
        </p:nvSpPr>
        <p:spPr>
          <a:xfrm>
            <a:off x="507999" y="787400"/>
            <a:ext cx="9660467" cy="5706533"/>
          </a:xfrm>
        </p:spPr>
        <p:txBody>
          <a:bodyPr>
            <a:normAutofit fontScale="92500" lnSpcReduction="20000"/>
          </a:bodyPr>
          <a:lstStyle/>
          <a:p>
            <a:r>
              <a:rPr lang="en-US" sz="2600" dirty="0"/>
              <a:t>Academic institutions (</a:t>
            </a:r>
            <a:r>
              <a:rPr lang="en-US" sz="1900" dirty="0"/>
              <a:t>e.g., Duke University </a:t>
            </a:r>
            <a:r>
              <a:rPr lang="en-US" dirty="0">
                <a:hlinkClick r:id="rId2"/>
              </a:rPr>
              <a:t>https://policies.provost.duke.edu/docs/research-policy-manual</a:t>
            </a:r>
            <a:r>
              <a:rPr lang="en-US" dirty="0"/>
              <a:t>; NIH intramural </a:t>
            </a:r>
            <a:r>
              <a:rPr lang="en-US" dirty="0">
                <a:hlinkClick r:id="rId3"/>
              </a:rPr>
              <a:t>https://oir.nih.gov/system/files/media/file/2025-01/guidelines-conduct_research.pdf</a:t>
            </a:r>
            <a:r>
              <a:rPr lang="en-US" dirty="0"/>
              <a:t> )</a:t>
            </a:r>
          </a:p>
          <a:p>
            <a:r>
              <a:rPr lang="en-US" sz="2800" dirty="0"/>
              <a:t>Journals and journal associations </a:t>
            </a:r>
            <a:r>
              <a:rPr lang="en-US" dirty="0"/>
              <a:t>(e.g., Science </a:t>
            </a:r>
            <a:r>
              <a:rPr lang="en-US" dirty="0">
                <a:hlinkClick r:id="rId4"/>
              </a:rPr>
              <a:t>https://www.science.org/content/page/science-journals-editorial-policies</a:t>
            </a:r>
            <a:r>
              <a:rPr lang="en-US" dirty="0"/>
              <a:t>  ICMJE </a:t>
            </a:r>
            <a:r>
              <a:rPr lang="en-US" dirty="0">
                <a:hlinkClick r:id="rId5"/>
              </a:rPr>
              <a:t>https://www.icmje.org/icmje-recommendations.pdf</a:t>
            </a:r>
            <a:r>
              <a:rPr lang="en-US" dirty="0"/>
              <a:t> , COPE </a:t>
            </a:r>
            <a:r>
              <a:rPr lang="en-US" dirty="0">
                <a:hlinkClick r:id="rId6"/>
              </a:rPr>
              <a:t>https://publicationethics.org/guidance-and-tools</a:t>
            </a:r>
            <a:r>
              <a:rPr lang="en-US" dirty="0"/>
              <a:t>  )</a:t>
            </a:r>
          </a:p>
          <a:p>
            <a:r>
              <a:rPr lang="en-US" sz="2800" dirty="0"/>
              <a:t>Funding agencies </a:t>
            </a:r>
            <a:r>
              <a:rPr lang="en-US" dirty="0"/>
              <a:t>(e.g., NIH </a:t>
            </a:r>
            <a:r>
              <a:rPr lang="en-US" dirty="0">
                <a:hlinkClick r:id="rId7"/>
              </a:rPr>
              <a:t>https://www.hhs.gov/ohrp/regulations-and-policy/regulations/45-cfr-46/index.html</a:t>
            </a:r>
            <a:r>
              <a:rPr lang="en-US" dirty="0"/>
              <a:t>; </a:t>
            </a:r>
            <a:r>
              <a:rPr lang="en-US" dirty="0">
                <a:hlinkClick r:id="rId8"/>
              </a:rPr>
              <a:t>https://www.ecfr.gov/current/title-42/chapter-I/subchapter-D/part-50/subpart-F</a:t>
            </a:r>
            <a:r>
              <a:rPr lang="en-US" dirty="0"/>
              <a:t> ) </a:t>
            </a:r>
            <a:r>
              <a:rPr lang="en-US" dirty="0">
                <a:hlinkClick r:id="rId9"/>
              </a:rPr>
              <a:t>https://www.ecfr.gov/current/title-42/chapter-I/subchapter-H/part-93</a:t>
            </a:r>
            <a:r>
              <a:rPr lang="en-US" dirty="0"/>
              <a:t>  </a:t>
            </a:r>
          </a:p>
          <a:p>
            <a:r>
              <a:rPr lang="en-US" sz="2800" dirty="0"/>
              <a:t>Regulatory agencies </a:t>
            </a:r>
            <a:r>
              <a:rPr lang="en-US" dirty="0"/>
              <a:t>(e.g., FDA </a:t>
            </a:r>
            <a:r>
              <a:rPr lang="en-US" dirty="0">
                <a:hlinkClick r:id="rId10"/>
              </a:rPr>
              <a:t>https://www.federalregister.gov/documents/2022/09/28/2022-21088/protection-of-human-subjects-and-institutional-review-boards</a:t>
            </a:r>
            <a:r>
              <a:rPr lang="en-US" dirty="0"/>
              <a:t> )</a:t>
            </a:r>
          </a:p>
          <a:p>
            <a:r>
              <a:rPr lang="en-US" sz="2800" dirty="0"/>
              <a:t>Professional societies </a:t>
            </a:r>
            <a:r>
              <a:rPr lang="en-US" dirty="0"/>
              <a:t>(e.g., American Society of Microbiology </a:t>
            </a:r>
            <a:r>
              <a:rPr lang="en-US" dirty="0">
                <a:hlinkClick r:id="rId11"/>
              </a:rPr>
              <a:t>https://asm.org/articles/ethics/coes/asm-code-of-ethics-and-conduct</a:t>
            </a:r>
            <a:r>
              <a:rPr lang="en-US" dirty="0"/>
              <a:t> )</a:t>
            </a:r>
          </a:p>
          <a:p>
            <a:r>
              <a:rPr lang="en-US" sz="2800" dirty="0"/>
              <a:t>International research organizations </a:t>
            </a:r>
            <a:r>
              <a:rPr lang="en-US" dirty="0"/>
              <a:t>(e.g., World Medical Association </a:t>
            </a:r>
            <a:r>
              <a:rPr lang="en-US" dirty="0">
                <a:hlinkClick r:id="rId12"/>
              </a:rPr>
              <a:t>https://www.wma.net/policies-post/wma-declaration-of-helsinki/</a:t>
            </a:r>
            <a:r>
              <a:rPr lang="en-US" dirty="0"/>
              <a:t> , World Conference on Research Integrity </a:t>
            </a:r>
            <a:r>
              <a:rPr lang="en-US" dirty="0">
                <a:hlinkClick r:id="rId13"/>
              </a:rPr>
              <a:t>https://www.wcrif.org/guidance/singapore-statement</a:t>
            </a:r>
            <a:r>
              <a:rPr lang="en-US" dirty="0"/>
              <a:t>, European Code of Conduct for Research Integrity </a:t>
            </a:r>
            <a:r>
              <a:rPr lang="en-US" dirty="0">
                <a:hlinkClick r:id="rId14"/>
              </a:rPr>
              <a:t>https://allea.org/code-of-conduct/</a:t>
            </a:r>
            <a:r>
              <a:rPr lang="en-US" dirty="0"/>
              <a:t> </a:t>
            </a:r>
          </a:p>
          <a:p>
            <a:endParaRPr lang="en-US" dirty="0"/>
          </a:p>
        </p:txBody>
      </p:sp>
    </p:spTree>
    <p:extLst>
      <p:ext uri="{BB962C8B-B14F-4D97-AF65-F5344CB8AC3E}">
        <p14:creationId xmlns:p14="http://schemas.microsoft.com/office/powerpoint/2010/main" val="4304306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4" name="Rectangle 3">
            <a:extLst>
              <a:ext uri="{FF2B5EF4-FFF2-40B4-BE49-F238E27FC236}">
                <a16:creationId xmlns:a16="http://schemas.microsoft.com/office/drawing/2014/main" id="{BB4FC2A3-D429-DC52-8A07-9A76A60F316E}"/>
              </a:ext>
            </a:extLst>
          </p:cNvPr>
          <p:cNvSpPr/>
          <p:nvPr/>
        </p:nvSpPr>
        <p:spPr>
          <a:xfrm>
            <a:off x="3962399" y="2111633"/>
            <a:ext cx="2963332" cy="1325033"/>
          </a:xfrm>
          <a:prstGeom prst="rect">
            <a:avLst/>
          </a:prstGeom>
          <a:solidFill>
            <a:schemeClr val="accent5">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A8F0C352-1436-72DE-D82B-0D8A6EFC096B}"/>
              </a:ext>
            </a:extLst>
          </p:cNvPr>
          <p:cNvSpPr/>
          <p:nvPr/>
        </p:nvSpPr>
        <p:spPr>
          <a:xfrm>
            <a:off x="3962399" y="3935967"/>
            <a:ext cx="2963332" cy="1325033"/>
          </a:xfrm>
          <a:prstGeom prst="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D3D0ABD3-004C-F912-1A8C-7E2EF6E3F0BD}"/>
              </a:ext>
            </a:extLst>
          </p:cNvPr>
          <p:cNvSpPr/>
          <p:nvPr/>
        </p:nvSpPr>
        <p:spPr>
          <a:xfrm>
            <a:off x="1625600" y="279399"/>
            <a:ext cx="1828799" cy="1325033"/>
          </a:xfrm>
          <a:prstGeom prst="rect">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E5DE117-E038-9DCD-2361-DBC8D40DA257}"/>
              </a:ext>
            </a:extLst>
          </p:cNvPr>
          <p:cNvSpPr/>
          <p:nvPr/>
        </p:nvSpPr>
        <p:spPr>
          <a:xfrm>
            <a:off x="4385733" y="279399"/>
            <a:ext cx="1828799" cy="132503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6D85733-F2AC-5967-8516-85E0F0BD31E3}"/>
              </a:ext>
            </a:extLst>
          </p:cNvPr>
          <p:cNvSpPr/>
          <p:nvPr/>
        </p:nvSpPr>
        <p:spPr>
          <a:xfrm>
            <a:off x="7018867" y="279399"/>
            <a:ext cx="1845731" cy="1325033"/>
          </a:xfrm>
          <a:prstGeom prst="rect">
            <a:avLst/>
          </a:prstGeom>
          <a:solidFill>
            <a:schemeClr val="tx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6A06AC1-92F9-2A3D-20E0-74379130337C}"/>
              </a:ext>
            </a:extLst>
          </p:cNvPr>
          <p:cNvSpPr txBox="1"/>
          <p:nvPr/>
        </p:nvSpPr>
        <p:spPr>
          <a:xfrm>
            <a:off x="4385733" y="2610934"/>
            <a:ext cx="2319867" cy="369332"/>
          </a:xfrm>
          <a:prstGeom prst="rect">
            <a:avLst/>
          </a:prstGeom>
          <a:noFill/>
        </p:spPr>
        <p:txBody>
          <a:bodyPr wrap="square" rtlCol="0">
            <a:spAutoFit/>
          </a:bodyPr>
          <a:lstStyle/>
          <a:p>
            <a:r>
              <a:rPr lang="en-US" dirty="0"/>
              <a:t>Norms of Science</a:t>
            </a:r>
          </a:p>
        </p:txBody>
      </p:sp>
      <p:sp>
        <p:nvSpPr>
          <p:cNvPr id="10" name="Rectangle 9">
            <a:extLst>
              <a:ext uri="{FF2B5EF4-FFF2-40B4-BE49-F238E27FC236}">
                <a16:creationId xmlns:a16="http://schemas.microsoft.com/office/drawing/2014/main" id="{AB8B177D-E3AE-54E2-3CCE-66DD1DC5AA97}"/>
              </a:ext>
            </a:extLst>
          </p:cNvPr>
          <p:cNvSpPr/>
          <p:nvPr/>
        </p:nvSpPr>
        <p:spPr>
          <a:xfrm>
            <a:off x="3127586" y="5758369"/>
            <a:ext cx="4632958" cy="1086932"/>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7219103D-9101-D4DF-F9D5-B4861DBE8F10}"/>
              </a:ext>
            </a:extLst>
          </p:cNvPr>
          <p:cNvSpPr txBox="1"/>
          <p:nvPr/>
        </p:nvSpPr>
        <p:spPr>
          <a:xfrm>
            <a:off x="4140198" y="3978640"/>
            <a:ext cx="2624669" cy="646331"/>
          </a:xfrm>
          <a:prstGeom prst="rect">
            <a:avLst/>
          </a:prstGeom>
          <a:noFill/>
        </p:spPr>
        <p:txBody>
          <a:bodyPr wrap="square" rtlCol="0">
            <a:spAutoFit/>
          </a:bodyPr>
          <a:lstStyle/>
          <a:p>
            <a:r>
              <a:rPr lang="en-US" dirty="0"/>
              <a:t>Policies, Regulations, Ethics Guidelines</a:t>
            </a:r>
          </a:p>
        </p:txBody>
      </p:sp>
      <p:sp>
        <p:nvSpPr>
          <p:cNvPr id="12" name="TextBox 11">
            <a:extLst>
              <a:ext uri="{FF2B5EF4-FFF2-40B4-BE49-F238E27FC236}">
                <a16:creationId xmlns:a16="http://schemas.microsoft.com/office/drawing/2014/main" id="{294E8105-8F73-5450-AA1E-EA88C6EB1B0B}"/>
              </a:ext>
            </a:extLst>
          </p:cNvPr>
          <p:cNvSpPr txBox="1"/>
          <p:nvPr/>
        </p:nvSpPr>
        <p:spPr>
          <a:xfrm>
            <a:off x="4284132" y="5813452"/>
            <a:ext cx="2319867" cy="646331"/>
          </a:xfrm>
          <a:prstGeom prst="rect">
            <a:avLst/>
          </a:prstGeom>
          <a:noFill/>
        </p:spPr>
        <p:txBody>
          <a:bodyPr wrap="square" rtlCol="0">
            <a:spAutoFit/>
          </a:bodyPr>
          <a:lstStyle/>
          <a:p>
            <a:r>
              <a:rPr lang="en-US" dirty="0"/>
              <a:t>Practices and behavior</a:t>
            </a:r>
          </a:p>
        </p:txBody>
      </p:sp>
      <p:sp>
        <p:nvSpPr>
          <p:cNvPr id="13" name="TextBox 12">
            <a:extLst>
              <a:ext uri="{FF2B5EF4-FFF2-40B4-BE49-F238E27FC236}">
                <a16:creationId xmlns:a16="http://schemas.microsoft.com/office/drawing/2014/main" id="{8CA15AA9-977E-2C8A-BA1B-C0BFAE9E243E}"/>
              </a:ext>
            </a:extLst>
          </p:cNvPr>
          <p:cNvSpPr txBox="1"/>
          <p:nvPr/>
        </p:nvSpPr>
        <p:spPr>
          <a:xfrm>
            <a:off x="4597398" y="533966"/>
            <a:ext cx="1710268" cy="646331"/>
          </a:xfrm>
          <a:prstGeom prst="rect">
            <a:avLst/>
          </a:prstGeom>
          <a:noFill/>
        </p:spPr>
        <p:txBody>
          <a:bodyPr wrap="square" rtlCol="0">
            <a:spAutoFit/>
          </a:bodyPr>
          <a:lstStyle/>
          <a:p>
            <a:r>
              <a:rPr lang="en-US" dirty="0"/>
              <a:t>Goals of Science</a:t>
            </a:r>
          </a:p>
        </p:txBody>
      </p:sp>
      <p:sp>
        <p:nvSpPr>
          <p:cNvPr id="14" name="TextBox 13">
            <a:extLst>
              <a:ext uri="{FF2B5EF4-FFF2-40B4-BE49-F238E27FC236}">
                <a16:creationId xmlns:a16="http://schemas.microsoft.com/office/drawing/2014/main" id="{D7AE4A79-BE7E-112C-A14A-91937879CA35}"/>
              </a:ext>
            </a:extLst>
          </p:cNvPr>
          <p:cNvSpPr txBox="1"/>
          <p:nvPr/>
        </p:nvSpPr>
        <p:spPr>
          <a:xfrm>
            <a:off x="1676396" y="533964"/>
            <a:ext cx="1710268" cy="923330"/>
          </a:xfrm>
          <a:prstGeom prst="rect">
            <a:avLst/>
          </a:prstGeom>
          <a:noFill/>
        </p:spPr>
        <p:txBody>
          <a:bodyPr wrap="square" rtlCol="0">
            <a:spAutoFit/>
          </a:bodyPr>
          <a:lstStyle/>
          <a:p>
            <a:r>
              <a:rPr lang="en-US" dirty="0"/>
              <a:t>Ethical Research Environment</a:t>
            </a:r>
          </a:p>
        </p:txBody>
      </p:sp>
      <p:sp>
        <p:nvSpPr>
          <p:cNvPr id="15" name="TextBox 14">
            <a:extLst>
              <a:ext uri="{FF2B5EF4-FFF2-40B4-BE49-F238E27FC236}">
                <a16:creationId xmlns:a16="http://schemas.microsoft.com/office/drawing/2014/main" id="{706159D1-810D-12B7-FF01-8B6696B73298}"/>
              </a:ext>
            </a:extLst>
          </p:cNvPr>
          <p:cNvSpPr txBox="1"/>
          <p:nvPr/>
        </p:nvSpPr>
        <p:spPr>
          <a:xfrm>
            <a:off x="6993467" y="533964"/>
            <a:ext cx="1845731" cy="646331"/>
          </a:xfrm>
          <a:prstGeom prst="rect">
            <a:avLst/>
          </a:prstGeom>
          <a:noFill/>
        </p:spPr>
        <p:txBody>
          <a:bodyPr wrap="square" rtlCol="0">
            <a:spAutoFit/>
          </a:bodyPr>
          <a:lstStyle/>
          <a:p>
            <a:r>
              <a:rPr lang="en-US" dirty="0"/>
              <a:t>Public Trust and Accountability</a:t>
            </a:r>
          </a:p>
        </p:txBody>
      </p:sp>
      <p:cxnSp>
        <p:nvCxnSpPr>
          <p:cNvPr id="17" name="Straight Arrow Connector 16">
            <a:extLst>
              <a:ext uri="{FF2B5EF4-FFF2-40B4-BE49-F238E27FC236}">
                <a16:creationId xmlns:a16="http://schemas.microsoft.com/office/drawing/2014/main" id="{FDE4AF38-0C93-53C3-D8C7-305BD842BA0E}"/>
              </a:ext>
            </a:extLst>
          </p:cNvPr>
          <p:cNvCxnSpPr/>
          <p:nvPr/>
        </p:nvCxnSpPr>
        <p:spPr>
          <a:xfrm>
            <a:off x="2734733" y="1794933"/>
            <a:ext cx="999067" cy="702734"/>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3E19C670-C10C-A0C3-27A4-FA3D6445D1CA}"/>
              </a:ext>
            </a:extLst>
          </p:cNvPr>
          <p:cNvCxnSpPr>
            <a:cxnSpLocks/>
          </p:cNvCxnSpPr>
          <p:nvPr/>
        </p:nvCxnSpPr>
        <p:spPr>
          <a:xfrm flipH="1">
            <a:off x="7154332" y="1703493"/>
            <a:ext cx="685799" cy="907441"/>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B6959690-C58D-F564-1BD3-CFB97DCFDAF8}"/>
              </a:ext>
            </a:extLst>
          </p:cNvPr>
          <p:cNvCxnSpPr>
            <a:cxnSpLocks/>
          </p:cNvCxnSpPr>
          <p:nvPr/>
        </p:nvCxnSpPr>
        <p:spPr>
          <a:xfrm>
            <a:off x="5300132" y="1703493"/>
            <a:ext cx="0" cy="351367"/>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8EE3745C-EFD9-95AA-7F54-6C67DA685014}"/>
              </a:ext>
            </a:extLst>
          </p:cNvPr>
          <p:cNvCxnSpPr>
            <a:cxnSpLocks/>
          </p:cNvCxnSpPr>
          <p:nvPr/>
        </p:nvCxnSpPr>
        <p:spPr>
          <a:xfrm>
            <a:off x="5300132" y="3526367"/>
            <a:ext cx="0" cy="351367"/>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3C3CDC3B-C16C-2AF4-D3F8-FDC38045B496}"/>
              </a:ext>
            </a:extLst>
          </p:cNvPr>
          <p:cNvCxnSpPr>
            <a:cxnSpLocks/>
          </p:cNvCxnSpPr>
          <p:nvPr/>
        </p:nvCxnSpPr>
        <p:spPr>
          <a:xfrm>
            <a:off x="5300132" y="5334001"/>
            <a:ext cx="0" cy="351367"/>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0FDDE-4165-982B-AEB8-60B2541EC916}"/>
              </a:ext>
            </a:extLst>
          </p:cNvPr>
          <p:cNvSpPr>
            <a:spLocks noGrp="1"/>
          </p:cNvSpPr>
          <p:nvPr>
            <p:ph type="title"/>
          </p:nvPr>
        </p:nvSpPr>
        <p:spPr>
          <a:xfrm>
            <a:off x="403014" y="167813"/>
            <a:ext cx="8596668" cy="1320800"/>
          </a:xfrm>
        </p:spPr>
        <p:txBody>
          <a:bodyPr/>
          <a:lstStyle/>
          <a:p>
            <a:r>
              <a:rPr lang="en-US" dirty="0"/>
              <a:t>Ethical Decision-Making</a:t>
            </a:r>
          </a:p>
        </p:txBody>
      </p:sp>
      <p:sp>
        <p:nvSpPr>
          <p:cNvPr id="3" name="Content Placeholder 2">
            <a:extLst>
              <a:ext uri="{FF2B5EF4-FFF2-40B4-BE49-F238E27FC236}">
                <a16:creationId xmlns:a16="http://schemas.microsoft.com/office/drawing/2014/main" id="{1AABAFBD-CF4A-90D6-7E16-3F75D5C89E06}"/>
              </a:ext>
            </a:extLst>
          </p:cNvPr>
          <p:cNvSpPr>
            <a:spLocks noGrp="1"/>
          </p:cNvSpPr>
          <p:nvPr>
            <p:ph idx="1"/>
          </p:nvPr>
        </p:nvSpPr>
        <p:spPr>
          <a:xfrm>
            <a:off x="403014" y="1041573"/>
            <a:ext cx="8596668" cy="4973147"/>
          </a:xfrm>
        </p:spPr>
        <p:txBody>
          <a:bodyPr>
            <a:normAutofit lnSpcReduction="10000"/>
          </a:bodyPr>
          <a:lstStyle/>
          <a:p>
            <a:r>
              <a:rPr lang="en-US" sz="2400" dirty="0"/>
              <a:t>Making a decision based on sound ethical principles, guidelines, or values and following through with that decision (i.e.,. acting with integrity).  </a:t>
            </a:r>
          </a:p>
          <a:p>
            <a:pPr lvl="1"/>
            <a:r>
              <a:rPr lang="en-US" sz="2400" dirty="0"/>
              <a:t>Sometimes there is low uncertainty but often there is </a:t>
            </a:r>
            <a:r>
              <a:rPr lang="en-US" sz="2400" b="1" dirty="0"/>
              <a:t>Ethical uncertainty </a:t>
            </a:r>
            <a:r>
              <a:rPr lang="en-US" sz="2400" dirty="0"/>
              <a:t>due to questions about </a:t>
            </a:r>
          </a:p>
          <a:p>
            <a:pPr lvl="2"/>
            <a:r>
              <a:rPr lang="en-US" sz="2400" dirty="0"/>
              <a:t>1) the facts and circumstances related to the case</a:t>
            </a:r>
          </a:p>
          <a:p>
            <a:pPr lvl="2"/>
            <a:r>
              <a:rPr lang="en-US" sz="2400" dirty="0"/>
              <a:t>2) how to interpret principles, guidelines, or values; or </a:t>
            </a:r>
          </a:p>
          <a:p>
            <a:pPr lvl="2"/>
            <a:r>
              <a:rPr lang="en-US" sz="2400" dirty="0"/>
              <a:t>3) how </a:t>
            </a:r>
            <a:r>
              <a:rPr lang="en-US" sz="2400"/>
              <a:t>to resolve conflicts </a:t>
            </a:r>
            <a:r>
              <a:rPr lang="en-US" sz="2400" dirty="0"/>
              <a:t>among principles, guidelines or values (i.e., moral or ethical dilemmas); or </a:t>
            </a:r>
          </a:p>
          <a:p>
            <a:pPr lvl="2"/>
            <a:r>
              <a:rPr lang="en-US" sz="2400" dirty="0"/>
              <a:t>4) all of these</a:t>
            </a:r>
          </a:p>
          <a:p>
            <a:endParaRPr lang="en-US" sz="2400" dirty="0"/>
          </a:p>
          <a:p>
            <a:endParaRPr lang="en-US" sz="2400" dirty="0"/>
          </a:p>
          <a:p>
            <a:endParaRPr lang="en-US" sz="2400" dirty="0"/>
          </a:p>
        </p:txBody>
      </p:sp>
    </p:spTree>
    <p:extLst>
      <p:ext uri="{BB962C8B-B14F-4D97-AF65-F5344CB8AC3E}">
        <p14:creationId xmlns:p14="http://schemas.microsoft.com/office/powerpoint/2010/main" val="3938599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EC5DB-BFE0-AC81-9DDB-6C6AAE7F9E2E}"/>
              </a:ext>
            </a:extLst>
          </p:cNvPr>
          <p:cNvSpPr>
            <a:spLocks noGrp="1"/>
          </p:cNvSpPr>
          <p:nvPr>
            <p:ph type="title"/>
          </p:nvPr>
        </p:nvSpPr>
        <p:spPr/>
        <p:txBody>
          <a:bodyPr/>
          <a:lstStyle/>
          <a:p>
            <a:r>
              <a:rPr lang="en-US" dirty="0"/>
              <a:t>Ethical Decision-Making</a:t>
            </a:r>
          </a:p>
        </p:txBody>
      </p:sp>
      <p:sp>
        <p:nvSpPr>
          <p:cNvPr id="3" name="Content Placeholder 2">
            <a:extLst>
              <a:ext uri="{FF2B5EF4-FFF2-40B4-BE49-F238E27FC236}">
                <a16:creationId xmlns:a16="http://schemas.microsoft.com/office/drawing/2014/main" id="{28E27814-DD65-4B1A-31FF-708D70C41BAE}"/>
              </a:ext>
            </a:extLst>
          </p:cNvPr>
          <p:cNvSpPr>
            <a:spLocks noGrp="1"/>
          </p:cNvSpPr>
          <p:nvPr>
            <p:ph sz="half" idx="1"/>
          </p:nvPr>
        </p:nvSpPr>
        <p:spPr>
          <a:xfrm>
            <a:off x="382694" y="1622109"/>
            <a:ext cx="4184035" cy="3880772"/>
          </a:xfrm>
        </p:spPr>
        <p:txBody>
          <a:bodyPr>
            <a:noAutofit/>
          </a:bodyPr>
          <a:lstStyle/>
          <a:p>
            <a:r>
              <a:rPr lang="en-US" sz="2400" dirty="0"/>
              <a:t>Identify the problem, question, or issue</a:t>
            </a:r>
          </a:p>
          <a:p>
            <a:r>
              <a:rPr lang="en-US" sz="2400" dirty="0"/>
              <a:t>Gather relevant information</a:t>
            </a:r>
          </a:p>
          <a:p>
            <a:r>
              <a:rPr lang="en-US" sz="2400" dirty="0"/>
              <a:t>Explore feasible options</a:t>
            </a:r>
          </a:p>
          <a:p>
            <a:r>
              <a:rPr lang="en-US" sz="2400" dirty="0"/>
              <a:t>Apply principles, guidelines, laws, policies, etc. to the situation</a:t>
            </a:r>
          </a:p>
          <a:p>
            <a:r>
              <a:rPr lang="en-US" sz="2400" dirty="0"/>
              <a:t>Resolve conflicts</a:t>
            </a:r>
          </a:p>
          <a:p>
            <a:r>
              <a:rPr lang="en-US" sz="2400" dirty="0"/>
              <a:t>Act</a:t>
            </a:r>
          </a:p>
        </p:txBody>
      </p:sp>
      <p:sp>
        <p:nvSpPr>
          <p:cNvPr id="7" name="Content Placeholder 6">
            <a:extLst>
              <a:ext uri="{FF2B5EF4-FFF2-40B4-BE49-F238E27FC236}">
                <a16:creationId xmlns:a16="http://schemas.microsoft.com/office/drawing/2014/main" id="{BF9CDE01-8F15-82C0-025C-1A7935C7C265}"/>
              </a:ext>
            </a:extLst>
          </p:cNvPr>
          <p:cNvSpPr>
            <a:spLocks noGrp="1"/>
          </p:cNvSpPr>
          <p:nvPr>
            <p:ph sz="half" idx="2"/>
          </p:nvPr>
        </p:nvSpPr>
        <p:spPr>
          <a:xfrm>
            <a:off x="4861369" y="1384938"/>
            <a:ext cx="4856480" cy="5459411"/>
          </a:xfrm>
        </p:spPr>
        <p:txBody>
          <a:bodyPr>
            <a:normAutofit/>
          </a:bodyPr>
          <a:lstStyle/>
          <a:p>
            <a:pPr marL="0" indent="0">
              <a:buNone/>
            </a:pPr>
            <a:r>
              <a:rPr lang="en-US" sz="2000" b="1" dirty="0"/>
              <a:t>Some things to think about/guideposts:</a:t>
            </a:r>
          </a:p>
          <a:p>
            <a:r>
              <a:rPr lang="en-US" sz="2000" dirty="0"/>
              <a:t>Can I publicly defend my decision?</a:t>
            </a:r>
          </a:p>
          <a:p>
            <a:r>
              <a:rPr lang="en-US" sz="2000" dirty="0"/>
              <a:t>Can I live with this decision—is this who I want to be?</a:t>
            </a:r>
          </a:p>
          <a:p>
            <a:r>
              <a:rPr lang="en-US" sz="2000" dirty="0"/>
              <a:t>What are the likely consequences of this decision?  Does the good outweigh the bad?</a:t>
            </a:r>
          </a:p>
          <a:p>
            <a:r>
              <a:rPr lang="en-US" sz="2000" dirty="0"/>
              <a:t>Am I making a choice based on selfishness, ego, fear, revenge, or malice, or am I acting out of a sense of moral duty or responsibility?</a:t>
            </a:r>
          </a:p>
          <a:p>
            <a:r>
              <a:rPr lang="en-US" sz="2000" dirty="0"/>
              <a:t>What if everybody did this? </a:t>
            </a:r>
          </a:p>
        </p:txBody>
      </p:sp>
    </p:spTree>
    <p:extLst>
      <p:ext uri="{BB962C8B-B14F-4D97-AF65-F5344CB8AC3E}">
        <p14:creationId xmlns:p14="http://schemas.microsoft.com/office/powerpoint/2010/main" val="3661337282"/>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3521</TotalTime>
  <Words>3064</Words>
  <Application>Microsoft Office PowerPoint</Application>
  <PresentationFormat>Widescreen</PresentationFormat>
  <Paragraphs>245</Paragraphs>
  <Slides>31</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Calibri</vt:lpstr>
      <vt:lpstr>Lucida Sans Unicode</vt:lpstr>
      <vt:lpstr>Trebuchet MS</vt:lpstr>
      <vt:lpstr>Wingdings 3</vt:lpstr>
      <vt:lpstr>Facet</vt:lpstr>
      <vt:lpstr>PowerPoint Presentation</vt:lpstr>
      <vt:lpstr>What is Responsible Conduct of Research (RCR)</vt:lpstr>
      <vt:lpstr>RCR Topics</vt:lpstr>
      <vt:lpstr>Why is RCR important?</vt:lpstr>
      <vt:lpstr>Principles (or Norms) for Ethical Research</vt:lpstr>
      <vt:lpstr>Policies</vt:lpstr>
      <vt:lpstr>PowerPoint Presentation</vt:lpstr>
      <vt:lpstr>Ethical Decision-Making</vt:lpstr>
      <vt:lpstr>Ethical Decision-Making</vt:lpstr>
      <vt:lpstr>Case Discussions</vt:lpstr>
      <vt:lpstr>Research Misconduct and QRPs</vt:lpstr>
      <vt:lpstr>PowerPoint Presentation</vt:lpstr>
      <vt:lpstr>Other Misconduct</vt:lpstr>
      <vt:lpstr>Research Misconduct: Federal Definition (used by all Federal Agencies and most US universities)</vt:lpstr>
      <vt:lpstr>PowerPoint Presentation</vt:lpstr>
      <vt:lpstr>PowerPoint Presentation</vt:lpstr>
      <vt:lpstr>Reporting Misconduct</vt:lpstr>
      <vt:lpstr>Dealing with Data Outliers (from NIH online RCR course) </vt:lpstr>
      <vt:lpstr>PowerPoint Presentation</vt:lpstr>
      <vt:lpstr>Processing Digital Images (from NIH RCR annual training)</vt:lpstr>
      <vt:lpstr>Discussion: What is the best practice for reporting image reporting?  Would any of these images be deceptive?  Would they constitute data fabrication or falsification?</vt:lpstr>
      <vt:lpstr>ICMJE Authorship guidelines</vt:lpstr>
      <vt:lpstr>Authorship(from NIH RCR annual training)</vt:lpstr>
      <vt:lpstr>PowerPoint Presentation</vt:lpstr>
      <vt:lpstr>PowerPoint Presentation</vt:lpstr>
      <vt:lpstr>PowerPoint Presentation</vt:lpstr>
      <vt:lpstr>Potentially Dangerous Research</vt:lpstr>
      <vt:lpstr>PowerPoint Presentation</vt:lpstr>
      <vt:lpstr>PowerPoint Presentation</vt:lpstr>
      <vt:lpstr>Promoting Ethical Decision-Making</vt:lpstr>
      <vt:lpstr>Questions and General Discussion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Resnik, David (NIH/NIEHS) [E]</dc:creator>
  <cp:lastModifiedBy>Resnik, David (NIH/NIEHS) [E]</cp:lastModifiedBy>
  <cp:revision>24</cp:revision>
  <dcterms:created xsi:type="dcterms:W3CDTF">2022-06-07T14:18:09Z</dcterms:created>
  <dcterms:modified xsi:type="dcterms:W3CDTF">2025-04-22T15:07:11Z</dcterms:modified>
</cp:coreProperties>
</file>