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5" r:id="rId2"/>
  </p:sldMasterIdLst>
  <p:notesMasterIdLst>
    <p:notesMasterId r:id="rId29"/>
  </p:notesMasterIdLst>
  <p:sldIdLst>
    <p:sldId id="15000565" r:id="rId3"/>
    <p:sldId id="260" r:id="rId4"/>
    <p:sldId id="15000553" r:id="rId5"/>
    <p:sldId id="15000554" r:id="rId6"/>
    <p:sldId id="15000549" r:id="rId7"/>
    <p:sldId id="265" r:id="rId8"/>
    <p:sldId id="266" r:id="rId9"/>
    <p:sldId id="267" r:id="rId10"/>
    <p:sldId id="272" r:id="rId11"/>
    <p:sldId id="268" r:id="rId12"/>
    <p:sldId id="15000550" r:id="rId13"/>
    <p:sldId id="15000551" r:id="rId14"/>
    <p:sldId id="15000552" r:id="rId15"/>
    <p:sldId id="281" r:id="rId16"/>
    <p:sldId id="276" r:id="rId17"/>
    <p:sldId id="280" r:id="rId18"/>
    <p:sldId id="15000555" r:id="rId19"/>
    <p:sldId id="269" r:id="rId20"/>
    <p:sldId id="15000556" r:id="rId21"/>
    <p:sldId id="15000557" r:id="rId22"/>
    <p:sldId id="15000560" r:id="rId23"/>
    <p:sldId id="15000558" r:id="rId24"/>
    <p:sldId id="15000559" r:id="rId25"/>
    <p:sldId id="15000564" r:id="rId26"/>
    <p:sldId id="15000561" r:id="rId27"/>
    <p:sldId id="301" r:id="rId2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26" userDrawn="1">
          <p15:clr>
            <a:srgbClr val="A4A3A4"/>
          </p15:clr>
        </p15:guide>
        <p15:guide id="2" pos="385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EC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9477" autoAdjust="0"/>
    <p:restoredTop sz="95814" autoAdjust="0"/>
  </p:normalViewPr>
  <p:slideViewPr>
    <p:cSldViewPr snapToGrid="0" showGuides="1">
      <p:cViewPr varScale="1">
        <p:scale>
          <a:sx n="102" d="100"/>
          <a:sy n="102" d="100"/>
        </p:scale>
        <p:origin x="728" y="176"/>
      </p:cViewPr>
      <p:guideLst>
        <p:guide orient="horz" pos="2126"/>
        <p:guide pos="3850"/>
      </p:guideLst>
    </p:cSldViewPr>
  </p:slideViewPr>
  <p:outlineViewPr>
    <p:cViewPr>
      <p:scale>
        <a:sx n="30" d="100"/>
        <a:sy n="30" d="100"/>
      </p:scale>
      <p:origin x="0" y="-28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A47855-2FD1-4187-B455-69B3FFB4CFDC}" type="datetimeFigureOut">
              <a:rPr lang="fr-BE" smtClean="0"/>
              <a:t>28/04/25</a:t>
            </a:fld>
            <a:endParaRPr lang="fr-BE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E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9F6260-25E4-44D1-B909-8B4BD9C73C07}" type="slidenum">
              <a:rPr lang="fr-BE" smtClean="0"/>
              <a:t>‹#›</a:t>
            </a:fld>
            <a:endParaRPr lang="fr-B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9F6260-25E4-44D1-B909-8B4BD9C73C07}" type="slidenum">
              <a:rPr lang="fr-BE" smtClean="0"/>
              <a:t>1</a:t>
            </a:fld>
            <a:endParaRPr lang="fr-BE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DFD8BE5-808E-41FE-B329-AD743A50464F}" type="slidenum">
              <a:rPr lang="en-US" smtClean="0"/>
              <a:t>10</a:t>
            </a:fld>
            <a:endParaRPr lang="en-US"/>
          </a:p>
        </p:txBody>
      </p:sp>
      <p:sp>
        <p:nvSpPr>
          <p:cNvPr id="45059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1430" tIns="45716" rIns="91430" bIns="45716" anchor="b"/>
          <a:lstStyle/>
          <a:p>
            <a:pPr algn="r"/>
            <a:fld id="{B13CB43C-499D-4B96-9768-0139B144EFC4}" type="slidenum">
              <a:rPr lang="en-US" sz="1200">
                <a:latin typeface="Calibri" panose="020F0502020204030204" pitchFamily="34" charset="0"/>
              </a:rPr>
              <a:t>10</a:t>
            </a:fld>
            <a:endParaRPr lang="en-US" sz="1200">
              <a:latin typeface="Calibri" panose="020F0502020204030204" pitchFamily="34" charset="0"/>
            </a:endParaRPr>
          </a:p>
        </p:txBody>
      </p:sp>
      <p:sp>
        <p:nvSpPr>
          <p:cNvPr id="4506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4506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lIns="91430" tIns="45716" rIns="91430" bIns="45716" numCol="1" anchor="t" anchorCtr="0" compatLnSpc="1"/>
          <a:lstStyle/>
          <a:p>
            <a:pPr eaLnBrk="1" hangingPunct="1">
              <a:spcBef>
                <a:spcPct val="0"/>
              </a:spcBef>
            </a:pPr>
            <a:r>
              <a:rPr lang="en-US"/>
              <a:t>The last bullet is an example of a function of the Nigerian NHREC that is not found in other country’s code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9F6260-25E4-44D1-B909-8B4BD9C73C07}" type="slidenum">
              <a:rPr lang="fr-BE" smtClean="0"/>
              <a:t>12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2875399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9F6260-25E4-44D1-B909-8B4BD9C73C07}" type="slidenum">
              <a:rPr lang="fr-BE" smtClean="0"/>
              <a:t>26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1286151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52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A46DC9-3FA1-40B0-8EB0-B7C26A785050}" type="datetime1">
              <a:rPr lang="en-GB"/>
              <a:t>28/04/2025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8ED575-1546-4CD9-90C6-E862FB0FBE51}" type="datetime1">
              <a:rPr lang="en-GB"/>
              <a:t>28/04/2025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4000" y="21"/>
            <a:ext cx="3048000" cy="65008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21"/>
            <a:ext cx="8940800" cy="65008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AD70CD-F2BB-428E-BAFF-DFA82D4A0182}" type="datetime1">
              <a:rPr lang="en-GB"/>
              <a:t>28/04/2025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523876" y="707458"/>
            <a:ext cx="9892605" cy="417287"/>
          </a:xfrm>
        </p:spPr>
        <p:txBody>
          <a:bodyPr/>
          <a:lstStyle>
            <a:lvl1pPr marL="0" indent="0">
              <a:buNone/>
              <a:defRPr sz="1800">
                <a:latin typeface="+mj-lt"/>
              </a:defRPr>
            </a:lvl1pPr>
            <a:lvl2pPr marL="358775" indent="0">
              <a:buNone/>
              <a:defRPr>
                <a:latin typeface="Cambria" panose="02040503050406030204" pitchFamily="18" charset="0"/>
              </a:defRPr>
            </a:lvl2pPr>
            <a:lvl3pPr marL="717550" indent="0">
              <a:buNone/>
              <a:defRPr>
                <a:latin typeface="Cambria" panose="02040503050406030204" pitchFamily="18" charset="0"/>
              </a:defRPr>
            </a:lvl3pPr>
            <a:lvl4pPr marL="1076325" indent="0">
              <a:buNone/>
              <a:defRPr>
                <a:latin typeface="Cambria" panose="02040503050406030204" pitchFamily="18" charset="0"/>
              </a:defRPr>
            </a:lvl4pPr>
            <a:lvl5pPr marL="1435100" indent="0">
              <a:buNone/>
              <a:defRPr>
                <a:latin typeface="Cambria" panose="02040503050406030204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527051" y="1414464"/>
            <a:ext cx="11137900" cy="4897437"/>
          </a:xfrm>
        </p:spPr>
        <p:txBody>
          <a:bodyPr/>
          <a:lstStyle>
            <a:lvl1pPr>
              <a:spcBef>
                <a:spcPts val="2400"/>
              </a:spcBef>
              <a:defRPr sz="24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11569700" y="6477001"/>
            <a:ext cx="383117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C14303A-1505-4E3C-9933-F864C73C8779}" type="slidenum">
              <a:rPr lang="en-GB">
                <a:solidFill>
                  <a:srgbClr val="000000"/>
                </a:solidFill>
              </a:r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6"/>
          </p:nvPr>
        </p:nvSpPr>
        <p:spPr>
          <a:xfrm>
            <a:off x="2351618" y="6477001"/>
            <a:ext cx="1458383" cy="365125"/>
          </a:xfrm>
        </p:spPr>
        <p:txBody>
          <a:bodyPr lIns="0" tIns="0" rIns="0" bIns="0" anchor="t" anchorCtr="0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527051" y="6477001"/>
            <a:ext cx="1824567" cy="365125"/>
          </a:xfrm>
        </p:spPr>
        <p:txBody>
          <a:bodyPr lIns="0" tIns="0" rIns="0" bIns="0" anchor="t" anchorCtr="0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GB" dirty="0" err="1">
                <a:solidFill>
                  <a:srgbClr val="000000"/>
                </a:solidFill>
              </a:rPr>
              <a:t>Synflorix</a:t>
            </a:r>
            <a:r>
              <a:rPr lang="en-GB" dirty="0">
                <a:solidFill>
                  <a:srgbClr val="000000"/>
                </a:solidFill>
              </a:rPr>
              <a:t> Community Meeting, 30Jan'15</a:t>
            </a:r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0" y="6294000"/>
            <a:ext cx="12192000" cy="564001"/>
          </a:xfrm>
          <a:prstGeom prst="rect">
            <a:avLst/>
          </a:prstGeom>
          <a:solidFill>
            <a:schemeClr val="accent3"/>
          </a:solidFill>
          <a:ln w="12700">
            <a:noFill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300" dirty="0">
              <a:solidFill>
                <a:srgbClr val="3FCFD5">
                  <a:lumMod val="50000"/>
                </a:srgbClr>
              </a:solidFill>
              <a:latin typeface="Segoe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3451" y="555675"/>
            <a:ext cx="10644716" cy="415498"/>
          </a:xfrm>
        </p:spPr>
        <p:txBody>
          <a:bodyPr/>
          <a:lstStyle>
            <a:lvl1pPr>
              <a:lnSpc>
                <a:spcPct val="75000"/>
              </a:lnSpc>
              <a:defRPr sz="3600" spc="0" baseline="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B9078E02-E0EF-46AC-AD4E-1D0D0248EB91}" type="datetime4">
              <a:rPr lang="en-US">
                <a:solidFill>
                  <a:srgbClr val="FFFFFF"/>
                </a:solidFill>
              </a:rPr>
              <a:t>April 28, 2025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24851" y="6408739"/>
            <a:ext cx="3075516" cy="365125"/>
          </a:xfrm>
        </p:spPr>
        <p:txBody>
          <a:bodyPr/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>
                <a:solidFill>
                  <a:srgbClr val="FFFFFF"/>
                </a:solidFill>
              </a:rPr>
              <a:t>© 2008 Bill &amp; Melinda Gates Foundation   </a:t>
            </a:r>
            <a:r>
              <a:rPr lang="en-US" dirty="0">
                <a:solidFill>
                  <a:srgbClr val="04617B"/>
                </a:solidFill>
              </a:rPr>
              <a:t>|  </a:t>
            </a:r>
            <a:r>
              <a:rPr lang="en-US" dirty="0">
                <a:solidFill>
                  <a:srgbClr val="FFFFFF"/>
                </a:solidFill>
              </a:rPr>
              <a:t> </a:t>
            </a:r>
            <a:fld id="{224CA8EA-5EF8-40A5-9481-A3B5ED371217}" type="slidenum">
              <a:rPr lang="en-US">
                <a:solidFill>
                  <a:srgbClr val="FFFFFF"/>
                </a:solidFill>
              </a:r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192934" y="6411914"/>
            <a:ext cx="512233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EA5FE68-670E-4F63-B531-86DEE05C5886}" type="slidenum">
              <a:rPr lang="en-US">
                <a:solidFill>
                  <a:srgbClr val="FFFFFF"/>
                </a:solidFill>
              </a:r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>
    <p:fade/>
  </p:transition>
  <p:hf sldNum="0"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86833" y="294810"/>
            <a:ext cx="10102852" cy="33855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9A8B7D"/>
                </a:solidFill>
              </a:rPr>
              <a:t>Insert your date / confidentiality text here</a:t>
            </a:r>
            <a:endParaRPr lang="en-GB" dirty="0">
              <a:solidFill>
                <a:srgbClr val="9A8B7D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GB" dirty="0">
                <a:solidFill>
                  <a:srgbClr val="9A8B7D"/>
                </a:solidFill>
              </a:rPr>
              <a:t>Presentation title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9F9F533D-B52E-4A2F-BF72-0ADD2D94BD75}" type="slidenum">
              <a:rPr lang="en-GB" smtClean="0">
                <a:solidFill>
                  <a:srgbClr val="9A8B7D"/>
                </a:solidFill>
              </a:rPr>
              <a:t>‹#›</a:t>
            </a:fld>
            <a:endParaRPr lang="en-GB" dirty="0">
              <a:solidFill>
                <a:srgbClr val="9A8B7D"/>
              </a:solidFill>
            </a:endParaRP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486832" y="692554"/>
            <a:ext cx="10130368" cy="23495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1800"/>
            </a:lvl1pPr>
            <a:lvl2pPr marL="271780" indent="0">
              <a:buNone/>
              <a:defRPr/>
            </a:lvl2pPr>
            <a:lvl3pPr marL="533400" indent="0">
              <a:buNone/>
              <a:defRPr/>
            </a:lvl3pPr>
            <a:lvl4pPr marL="815975" indent="0">
              <a:buNone/>
              <a:defRPr/>
            </a:lvl4pPr>
            <a:lvl5pPr marL="1104900" indent="0">
              <a:buNone/>
              <a:defRPr/>
            </a:lvl5pPr>
          </a:lstStyle>
          <a:p>
            <a:pPr lvl="0"/>
            <a:r>
              <a:rPr lang="en-US" dirty="0"/>
              <a:t>Subtitle here if required</a:t>
            </a:r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86834" y="294810"/>
            <a:ext cx="10102852" cy="33855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2"/>
          </p:nvPr>
        </p:nvSpPr>
        <p:spPr>
          <a:xfrm>
            <a:off x="486834" y="1196154"/>
            <a:ext cx="11231033" cy="465854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486832" y="692554"/>
            <a:ext cx="10130368" cy="23495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1350"/>
            </a:lvl1pPr>
            <a:lvl2pPr marL="203835" indent="0">
              <a:buNone/>
              <a:defRPr/>
            </a:lvl2pPr>
            <a:lvl3pPr marL="400050" indent="0">
              <a:buNone/>
              <a:defRPr/>
            </a:lvl3pPr>
            <a:lvl4pPr marL="612140" indent="0">
              <a:buNone/>
              <a:defRPr/>
            </a:lvl4pPr>
            <a:lvl5pPr marL="828675" indent="0">
              <a:buNone/>
              <a:defRPr/>
            </a:lvl5pPr>
          </a:lstStyle>
          <a:p>
            <a:pPr lvl="0"/>
            <a:r>
              <a:rPr lang="en-US" dirty="0"/>
              <a:t>Subtitle here if required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 algn="ctr"/>
            <a:endParaRPr lang="en-GB" dirty="0">
              <a:solidFill>
                <a:srgbClr val="9A8B7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 dirty="0">
              <a:solidFill>
                <a:srgbClr val="9A8B7D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9F9F533D-B52E-4A2F-BF72-0ADD2D94BD75}" type="slidenum">
              <a:rPr lang="en-GB" smtClean="0">
                <a:solidFill>
                  <a:srgbClr val="9A8B7D"/>
                </a:solidFill>
              </a:rPr>
              <a:t>‹#›</a:t>
            </a:fld>
            <a:endParaRPr lang="en-GB" dirty="0">
              <a:solidFill>
                <a:srgbClr val="9A8B7D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492759" y="6088884"/>
            <a:ext cx="11261093" cy="175433"/>
          </a:xfrm>
        </p:spPr>
        <p:txBody>
          <a:bodyPr wrap="square" anchor="b" anchorCtr="0">
            <a:spAutoFit/>
          </a:bodyPr>
          <a:lstStyle>
            <a:lvl1pPr marL="0" indent="0">
              <a:lnSpc>
                <a:spcPct val="90000"/>
              </a:lnSpc>
              <a:buNone/>
              <a:defRPr sz="600" baseline="0"/>
            </a:lvl1pPr>
            <a:lvl2pPr marL="201295" indent="0">
              <a:buNone/>
              <a:defRPr sz="600"/>
            </a:lvl2pPr>
            <a:lvl3pPr marL="405130" indent="0">
              <a:buNone/>
              <a:defRPr sz="600"/>
            </a:lvl3pPr>
            <a:lvl4pPr marL="608330" indent="0">
              <a:buNone/>
              <a:defRPr sz="600"/>
            </a:lvl4pPr>
            <a:lvl5pPr marL="810260" indent="0">
              <a:buNone/>
              <a:defRPr sz="600"/>
            </a:lvl5pPr>
          </a:lstStyle>
          <a:p>
            <a:pPr lvl="0"/>
            <a:r>
              <a:rPr lang="en-US" dirty="0"/>
              <a:t>Insert Source text here</a:t>
            </a:r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86843" y="294813"/>
            <a:ext cx="10102852" cy="451405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2"/>
          </p:nvPr>
        </p:nvSpPr>
        <p:spPr>
          <a:xfrm>
            <a:off x="486846" y="1196155"/>
            <a:ext cx="11231033" cy="465854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486832" y="692565"/>
            <a:ext cx="10130368" cy="234951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350"/>
            </a:lvl1pPr>
            <a:lvl2pPr marL="203835" indent="0">
              <a:buNone/>
              <a:defRPr/>
            </a:lvl2pPr>
            <a:lvl3pPr marL="400050" indent="0">
              <a:buNone/>
              <a:defRPr/>
            </a:lvl3pPr>
            <a:lvl4pPr marL="612140" indent="0">
              <a:buNone/>
              <a:defRPr/>
            </a:lvl4pPr>
            <a:lvl5pPr marL="828675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492759" y="5729801"/>
            <a:ext cx="11261093" cy="451406"/>
          </a:xfrm>
        </p:spPr>
        <p:txBody>
          <a:bodyPr anchor="b">
            <a:spAutoFit/>
          </a:bodyPr>
          <a:lstStyle>
            <a:lvl1pPr marL="0" indent="0">
              <a:buNone/>
              <a:defRPr sz="600" baseline="0"/>
            </a:lvl1pPr>
            <a:lvl2pPr marL="201295" indent="0">
              <a:buNone/>
              <a:defRPr sz="600"/>
            </a:lvl2pPr>
            <a:lvl3pPr marL="405130" indent="0">
              <a:buNone/>
              <a:defRPr sz="600"/>
            </a:lvl3pPr>
            <a:lvl4pPr marL="608330" indent="0">
              <a:buNone/>
              <a:defRPr sz="600"/>
            </a:lvl4pPr>
            <a:lvl5pPr marL="810260" indent="0">
              <a:buNone/>
              <a:defRPr sz="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19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/>
              <a:t>Insert your date / confidentiality text here</a:t>
            </a:r>
            <a:endParaRPr lang="en-GB" dirty="0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20"/>
          </p:nvPr>
        </p:nvSpPr>
        <p:spPr>
          <a:xfrm>
            <a:off x="383129" y="6436792"/>
            <a:ext cx="3515783" cy="36618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 sz="1275">
                <a:solidFill>
                  <a:srgbClr val="9A8B7D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fld id="{B996717C-44D9-4F48-A62A-A6585CBA3276}" type="slidenum">
              <a:rPr lang="en-GB"/>
              <a:t>‹#›</a:t>
            </a:fld>
            <a:endParaRPr lang="en-GB" dirty="0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4A46DC9-3FA1-40B0-8EB0-B7C26A785050}" type="datetime1">
              <a:rPr lang="en-GB" smtClean="0"/>
              <a:t>28/04/2025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F6B5A-6255-4E2B-9DC5-1920190678A7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C12FB8A-1ECD-4D6D-8035-A6F05FDD1723}" type="datetime1">
              <a:rPr lang="en-GB" smtClean="0"/>
              <a:t>28/04/2025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F6B5A-6255-4E2B-9DC5-1920190678A7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AEE105D-CDF1-4259-A23E-5674645A1A43}" type="datetime1">
              <a:rPr lang="en-GB" smtClean="0"/>
              <a:t>28/04/2025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F6B5A-6255-4E2B-9DC5-1920190678A7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12FB8A-1ECD-4D6D-8035-A6F05FDD1723}" type="datetime1">
              <a:rPr lang="en-GB"/>
              <a:t>28/04/2025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70D7950-3C42-497A-A633-70794A661FF5}" type="datetime1">
              <a:rPr lang="en-GB" smtClean="0"/>
              <a:t>28/04/2025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F6B5A-6255-4E2B-9DC5-1920190678A7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ABBACAE-5406-4CBF-BB8E-219CE23A1EB2}" type="datetime1">
              <a:rPr lang="en-GB" smtClean="0"/>
              <a:t>28/04/2025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F6B5A-6255-4E2B-9DC5-1920190678A7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A9AF83E-9855-48AB-A89F-C7D5A4EF3509}" type="datetime1">
              <a:rPr lang="en-GB" smtClean="0"/>
              <a:t>28/04/2025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F6B5A-6255-4E2B-9DC5-1920190678A7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25F6476-E798-4839-8D56-E8C75C3BE916}" type="datetime1">
              <a:rPr lang="en-GB" smtClean="0"/>
              <a:t>28/04/2025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F6B5A-6255-4E2B-9DC5-1920190678A7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384021B-2C24-477B-907C-99F509A50B0C}" type="datetime1">
              <a:rPr lang="en-GB" smtClean="0"/>
              <a:t>28/04/2025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F6B5A-6255-4E2B-9DC5-1920190678A7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925E4D5-1D7F-4189-94C9-3840D72D8417}" type="datetime1">
              <a:rPr lang="en-GB" smtClean="0"/>
              <a:t>28/04/2025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F6B5A-6255-4E2B-9DC5-1920190678A7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8ED575-1546-4CD9-90C6-E862FB0FBE51}" type="datetime1">
              <a:rPr lang="en-GB" smtClean="0"/>
              <a:t>28/04/2025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F6B5A-6255-4E2B-9DC5-1920190678A7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4AD70CD-F2BB-428E-BAFF-DFA82D4A0182}" type="datetime1">
              <a:rPr lang="en-GB" smtClean="0"/>
              <a:t>28/04/2025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F6B5A-6255-4E2B-9DC5-1920190678A7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3451" y="555675"/>
            <a:ext cx="10644716" cy="415498"/>
          </a:xfrm>
        </p:spPr>
        <p:txBody>
          <a:bodyPr/>
          <a:lstStyle>
            <a:lvl1pPr>
              <a:lnSpc>
                <a:spcPct val="75000"/>
              </a:lnSpc>
              <a:defRPr sz="3600" spc="0" baseline="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B9078E02-E0EF-46AC-AD4E-1D0D0248EB91}" type="datetime4">
              <a:rPr lang="en-US">
                <a:solidFill>
                  <a:srgbClr val="FFFFFF"/>
                </a:solidFill>
              </a:rPr>
              <a:t>April 28, 2025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24851" y="6408739"/>
            <a:ext cx="3075516" cy="365125"/>
          </a:xfrm>
        </p:spPr>
        <p:txBody>
          <a:bodyPr/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>
                <a:solidFill>
                  <a:srgbClr val="FFFFFF"/>
                </a:solidFill>
              </a:rPr>
              <a:t>© 2008 Bill &amp; Melinda Gates Foundation   </a:t>
            </a:r>
            <a:r>
              <a:rPr lang="en-US" dirty="0">
                <a:solidFill>
                  <a:srgbClr val="04617B"/>
                </a:solidFill>
              </a:rPr>
              <a:t>|  </a:t>
            </a:r>
            <a:r>
              <a:rPr lang="en-US" dirty="0">
                <a:solidFill>
                  <a:srgbClr val="FFFFFF"/>
                </a:solidFill>
              </a:rPr>
              <a:t> </a:t>
            </a:r>
            <a:fld id="{224CA8EA-5EF8-40A5-9481-A3B5ED371217}" type="slidenum">
              <a:rPr lang="en-US">
                <a:solidFill>
                  <a:srgbClr val="FFFFFF"/>
                </a:solidFill>
              </a:r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192934" y="6411914"/>
            <a:ext cx="512233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EA5FE68-670E-4F63-B531-86DEE05C5886}" type="slidenum">
              <a:rPr lang="en-US">
                <a:solidFill>
                  <a:srgbClr val="FFFFFF"/>
                </a:solidFill>
              </a:r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>
    <p:fade/>
  </p:transition>
  <p:hf sldNum="0"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2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EE105D-CDF1-4259-A23E-5674645A1A43}" type="datetime1">
              <a:rPr lang="en-GB"/>
              <a:t>28/04/2025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27188"/>
            <a:ext cx="5384800" cy="4873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27188"/>
            <a:ext cx="5384800" cy="4873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0D7950-3C42-497A-A633-70794A661FF5}" type="datetime1">
              <a:rPr lang="en-GB"/>
              <a:t>28/04/2025</a:t>
            </a:fld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85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85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BBACAE-5406-4CBF-BB8E-219CE23A1EB2}" type="datetime1">
              <a:rPr lang="en-GB"/>
              <a:t>28/04/2025</a:t>
            </a:fld>
            <a:endParaRPr lang="en-GB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9AF83E-9855-48AB-A89F-C7D5A4EF3509}" type="datetime1">
              <a:rPr lang="en-GB"/>
              <a:t>28/04/2025</a:t>
            </a:fld>
            <a:endParaRPr lang="en-GB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5F6476-E798-4839-8D56-E8C75C3BE916}" type="datetime1">
              <a:rPr lang="en-GB"/>
              <a:t>28/04/2025</a:t>
            </a:fld>
            <a:endParaRPr lang="en-GB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6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7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6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84021B-2C24-477B-907C-99F509A50B0C}" type="datetime1">
              <a:rPr lang="en-GB"/>
              <a:t>28/04/2025</a:t>
            </a:fld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25E4D5-1D7F-4189-94C9-3840D72D8417}" type="datetime1">
              <a:rPr lang="en-GB"/>
              <a:t>28/04/2025</a:t>
            </a:fld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24"/>
          <p:cNvSpPr>
            <a:spLocks noChangeShapeType="1"/>
          </p:cNvSpPr>
          <p:nvPr/>
        </p:nvSpPr>
        <p:spPr bwMode="auto">
          <a:xfrm>
            <a:off x="0" y="1143000"/>
            <a:ext cx="12192000" cy="0"/>
          </a:xfrm>
          <a:prstGeom prst="line">
            <a:avLst/>
          </a:prstGeom>
          <a:noFill/>
          <a:ln w="76200">
            <a:solidFill>
              <a:schemeClr val="accent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82296" tIns="36576" rIns="82296" bIns="36576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BE" sz="1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7" name="Line 24"/>
          <p:cNvSpPr>
            <a:spLocks noChangeShapeType="1"/>
          </p:cNvSpPr>
          <p:nvPr/>
        </p:nvSpPr>
        <p:spPr bwMode="auto">
          <a:xfrm>
            <a:off x="0" y="1249363"/>
            <a:ext cx="12192000" cy="0"/>
          </a:xfrm>
          <a:prstGeom prst="line">
            <a:avLst/>
          </a:prstGeom>
          <a:noFill/>
          <a:ln w="76200">
            <a:solidFill>
              <a:srgbClr val="92D05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82296" tIns="36576" rIns="82296" bIns="36576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BE" sz="1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12192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altLang="fr-FR"/>
              <a:t>Click to edit Master title style</a:t>
            </a:r>
            <a:endParaRPr lang="en-GB" altLang="fr-FR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27188"/>
            <a:ext cx="10972800" cy="487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fr-FR"/>
              <a:t>Click to edit Master text styles</a:t>
            </a:r>
          </a:p>
          <a:p>
            <a:pPr lvl="1"/>
            <a:r>
              <a:rPr lang="en-US" altLang="fr-FR"/>
              <a:t>Second level</a:t>
            </a:r>
          </a:p>
          <a:p>
            <a:pPr lvl="2"/>
            <a:r>
              <a:rPr lang="en-US" altLang="fr-FR"/>
              <a:t>Third level</a:t>
            </a:r>
          </a:p>
          <a:p>
            <a:pPr lvl="3"/>
            <a:r>
              <a:rPr lang="en-US" altLang="fr-FR"/>
              <a:t>Fourth level</a:t>
            </a:r>
          </a:p>
          <a:p>
            <a:pPr lvl="4"/>
            <a:r>
              <a:rPr lang="en-US" altLang="fr-FR"/>
              <a:t>Fifth level</a:t>
            </a:r>
            <a:endParaRPr lang="en-GB" alt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ACD3A6B-0267-4E18-A5F6-685F3CDC79E9}" type="datetime1">
              <a:rPr lang="en-GB"/>
              <a:t>28/04/2025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ransition/>
  <p:hf sldNum="0" hdr="0" ftr="0" dt="0"/>
  <p:txStyles>
    <p:titleStyle>
      <a:lvl1pPr algn="ctr" rtl="0" eaLnBrk="0" fontAlgn="base" hangingPunct="0">
        <a:lnSpc>
          <a:spcPts val="32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ts val="32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lnSpc>
          <a:spcPts val="32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lnSpc>
          <a:spcPts val="32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lnSpc>
          <a:spcPts val="32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anose="020F0502020204030204" pitchFamily="34" charset="0"/>
        </a:defRPr>
      </a:lvl5pPr>
      <a:lvl6pPr marL="457200" algn="ctr" rtl="0" eaLnBrk="0" fontAlgn="base" hangingPunct="0">
        <a:lnSpc>
          <a:spcPts val="32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anose="020F0502020204030204" pitchFamily="34" charset="0"/>
        </a:defRPr>
      </a:lvl6pPr>
      <a:lvl7pPr marL="914400" algn="ctr" rtl="0" eaLnBrk="0" fontAlgn="base" hangingPunct="0">
        <a:lnSpc>
          <a:spcPts val="32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anose="020F0502020204030204" pitchFamily="34" charset="0"/>
        </a:defRPr>
      </a:lvl7pPr>
      <a:lvl8pPr marL="1371600" algn="ctr" rtl="0" eaLnBrk="0" fontAlgn="base" hangingPunct="0">
        <a:lnSpc>
          <a:spcPts val="32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anose="020F0502020204030204" pitchFamily="34" charset="0"/>
        </a:defRPr>
      </a:lvl8pPr>
      <a:lvl9pPr marL="1828800" algn="ctr" rtl="0" eaLnBrk="0" fontAlgn="base" hangingPunct="0">
        <a:lnSpc>
          <a:spcPts val="32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lnSpc>
          <a:spcPts val="2800"/>
        </a:lnSpc>
        <a:spcBef>
          <a:spcPts val="6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ts val="2800"/>
        </a:lnSpc>
        <a:spcBef>
          <a:spcPts val="6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lnSpc>
          <a:spcPts val="2800"/>
        </a:lnSpc>
        <a:spcBef>
          <a:spcPts val="6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lnSpc>
          <a:spcPts val="2800"/>
        </a:lnSpc>
        <a:spcBef>
          <a:spcPts val="6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lnSpc>
          <a:spcPts val="2800"/>
        </a:lnSpc>
        <a:spcBef>
          <a:spcPts val="6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lnSpc>
          <a:spcPts val="2800"/>
        </a:lnSpc>
        <a:spcBef>
          <a:spcPts val="6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lnSpc>
          <a:spcPts val="2800"/>
        </a:lnSpc>
        <a:spcBef>
          <a:spcPts val="6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lnSpc>
          <a:spcPts val="2800"/>
        </a:lnSpc>
        <a:spcBef>
          <a:spcPts val="6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lnSpc>
          <a:spcPts val="2800"/>
        </a:lnSpc>
        <a:spcBef>
          <a:spcPts val="6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ACD3A6B-0267-4E18-A5F6-685F3CDC79E9}" type="datetime1">
              <a:rPr lang="en-GB" smtClean="0"/>
              <a:t>28/04/2025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1603747" y="198979"/>
            <a:ext cx="8984503" cy="175432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buClr>
                <a:schemeClr val="accent2"/>
              </a:buClr>
              <a:buSzPct val="150000"/>
              <a:defRPr/>
            </a:pPr>
            <a:r>
              <a:rPr lang="en-GB" sz="5400" b="1" kern="0" dirty="0">
                <a:solidFill>
                  <a:srgbClr val="375375"/>
                </a:solidFill>
                <a:effectLst/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Research Ethics in Nigeria: Challenges and Opportunities</a:t>
            </a:r>
            <a:r>
              <a:rPr lang="en-GB" sz="5400" b="1" dirty="0">
                <a:effectLst/>
                <a:latin typeface="Candara" panose="020E0502030303020204" pitchFamily="34" charset="0"/>
              </a:rPr>
              <a:t> </a:t>
            </a:r>
            <a:endParaRPr lang="en-GB" sz="5400" b="1" dirty="0">
              <a:effectLst/>
              <a:latin typeface="Candara" panose="020E0502030303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5473701" y="229421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 flipH="1">
            <a:off x="8568017" y="5585460"/>
            <a:ext cx="3361690" cy="111379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r">
              <a:buClr>
                <a:schemeClr val="accent2"/>
              </a:buClr>
              <a:buSzPct val="150000"/>
              <a:defRPr/>
            </a:pPr>
            <a:r>
              <a:rPr lang="en-GB" sz="1200" b="1" dirty="0">
                <a:latin typeface="Candara" panose="020E0502030303020204" pitchFamily="34" charset="0"/>
                <a:cs typeface="Arial" panose="020B0604020202020204" pitchFamily="34" charset="0"/>
              </a:rPr>
              <a:t>Keynote Address:</a:t>
            </a:r>
          </a:p>
          <a:p>
            <a:pPr algn="r">
              <a:buClr>
                <a:schemeClr val="accent2"/>
              </a:buClr>
              <a:buSzPct val="150000"/>
              <a:defRPr/>
            </a:pPr>
            <a:r>
              <a:rPr lang="en-GB" sz="1200" b="1" dirty="0">
                <a:latin typeface="Candara" panose="020E0502030303020204" pitchFamily="34" charset="0"/>
                <a:cs typeface="Arial" panose="020B0604020202020204" pitchFamily="34" charset="0"/>
              </a:rPr>
              <a:t>EXCEL-Rite Conference </a:t>
            </a:r>
          </a:p>
          <a:p>
            <a:pPr algn="r">
              <a:buClr>
                <a:schemeClr val="accent2"/>
              </a:buClr>
              <a:buSzPct val="150000"/>
              <a:defRPr/>
            </a:pPr>
            <a:r>
              <a:rPr lang="en-GB" sz="1200" b="1" dirty="0">
                <a:latin typeface="Candara" panose="020E0502030303020204" pitchFamily="34" charset="0"/>
                <a:cs typeface="Arial" panose="020B0604020202020204" pitchFamily="34" charset="0"/>
              </a:rPr>
              <a:t>Theme: Research Excellence Through Integrity- Shaping Nigeria’s Scientific Future </a:t>
            </a:r>
          </a:p>
        </p:txBody>
      </p:sp>
      <p:sp>
        <p:nvSpPr>
          <p:cNvPr id="7" name="Rectangle 1"/>
          <p:cNvSpPr/>
          <p:nvPr/>
        </p:nvSpPr>
        <p:spPr>
          <a:xfrm>
            <a:off x="750686" y="5326380"/>
            <a:ext cx="2570738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GB" dirty="0">
                <a:latin typeface="Candara" panose="020E0502030303020204" pitchFamily="34" charset="0"/>
                <a:cs typeface="Arial" panose="020B0604020202020204" pitchFamily="34" charset="0"/>
              </a:rPr>
              <a:t>Monday 28</a:t>
            </a:r>
            <a:r>
              <a:rPr lang="en-GB" baseline="30000" dirty="0">
                <a:latin typeface="Candara" panose="020E0502030303020204" pitchFamily="34" charset="0"/>
                <a:cs typeface="Arial" panose="020B0604020202020204" pitchFamily="34" charset="0"/>
              </a:rPr>
              <a:t>th</a:t>
            </a:r>
            <a:r>
              <a:rPr lang="en-GB" dirty="0">
                <a:latin typeface="Candara" panose="020E0502030303020204" pitchFamily="34" charset="0"/>
                <a:cs typeface="Arial" panose="020B0604020202020204" pitchFamily="34" charset="0"/>
              </a:rPr>
              <a:t> April  2025 </a:t>
            </a:r>
          </a:p>
        </p:txBody>
      </p:sp>
      <p:sp>
        <p:nvSpPr>
          <p:cNvPr id="4" name="Rectangle 3"/>
          <p:cNvSpPr/>
          <p:nvPr/>
        </p:nvSpPr>
        <p:spPr>
          <a:xfrm>
            <a:off x="451069" y="5694680"/>
            <a:ext cx="4224842" cy="100457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lvl="0" algn="l">
              <a:buClr>
                <a:srgbClr val="ED7D31"/>
              </a:buClr>
              <a:buSzPct val="150000"/>
              <a:defRPr/>
            </a:pPr>
            <a:r>
              <a:rPr lang="en-GB" b="1" dirty="0">
                <a:solidFill>
                  <a:prstClr val="black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Prof Richard A Adegbola, FAS</a:t>
            </a:r>
          </a:p>
          <a:p>
            <a:pPr lvl="0" algn="l">
              <a:buClr>
                <a:srgbClr val="ED7D31"/>
              </a:buClr>
              <a:buSzPct val="150000"/>
              <a:defRPr/>
            </a:pPr>
            <a:r>
              <a:rPr lang="en-GB" sz="1400" dirty="0">
                <a:solidFill>
                  <a:prstClr val="black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(Chairman, NHREC &amp; Consultant at the Nigerian Institute of Medical Research)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4BC13B9-0789-44C6-B106-710D1CE9F9F1}"/>
              </a:ext>
            </a:extLst>
          </p:cNvPr>
          <p:cNvGrpSpPr/>
          <p:nvPr/>
        </p:nvGrpSpPr>
        <p:grpSpPr>
          <a:xfrm>
            <a:off x="3961355" y="2170482"/>
            <a:ext cx="4714240" cy="4339291"/>
            <a:chOff x="3853777" y="1835971"/>
            <a:chExt cx="4714240" cy="4497705"/>
          </a:xfrm>
        </p:grpSpPr>
        <p:pic>
          <p:nvPicPr>
            <p:cNvPr id="6" name="Picture 5" descr="Nigeria-Map-PowerPoint"/>
            <p:cNvPicPr>
              <a:picLocks noChangeAspect="1"/>
            </p:cNvPicPr>
            <p:nvPr/>
          </p:nvPicPr>
          <p:blipFill>
            <a:blip r:embed="rId3"/>
            <a:srcRect l="39552" t="23281" r="15075" b="19017"/>
            <a:stretch>
              <a:fillRect/>
            </a:stretch>
          </p:blipFill>
          <p:spPr>
            <a:xfrm>
              <a:off x="3853777" y="1835971"/>
              <a:ext cx="4714240" cy="4497705"/>
            </a:xfrm>
            <a:prstGeom prst="rect">
              <a:avLst/>
            </a:prstGeom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9F189C46-AB46-461E-8180-B27C2C3784D5}"/>
                </a:ext>
              </a:extLst>
            </p:cNvPr>
            <p:cNvSpPr txBox="1"/>
            <p:nvPr/>
          </p:nvSpPr>
          <p:spPr>
            <a:xfrm>
              <a:off x="7664824" y="4410635"/>
              <a:ext cx="903193" cy="192304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</p:grp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5"/>
          <p:cNvSpPr txBox="1">
            <a:spLocks noGrp="1"/>
          </p:cNvSpPr>
          <p:nvPr/>
        </p:nvSpPr>
        <p:spPr bwMode="auto">
          <a:xfrm>
            <a:off x="8077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92075" tIns="46038" rIns="92075" bIns="46038" anchor="ctr"/>
          <a:lstStyle/>
          <a:p>
            <a:pPr algn="r"/>
            <a:endParaRPr lang="en-US" sz="1400">
              <a:latin typeface="Calibri" panose="020F0502020204030204" pitchFamily="34" charset="0"/>
            </a:endParaRPr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181328" y="696118"/>
            <a:ext cx="5696744" cy="661990"/>
          </a:xfrm>
        </p:spPr>
        <p:txBody>
          <a:bodyPr vert="horz" lIns="92075" tIns="46038" rIns="92075" bIns="46038" rtlCol="0" anchor="b">
            <a:normAutofit fontScale="90000"/>
          </a:bodyPr>
          <a:lstStyle/>
          <a:p>
            <a:pPr eaLnBrk="1" hangingPunct="1"/>
            <a:r>
              <a:rPr lang="en-US" sz="4000" b="1" dirty="0">
                <a:latin typeface="Candara" panose="020E0502030303020204" pitchFamily="34" charset="0"/>
              </a:rPr>
              <a:t>Main Functions of NHREC</a:t>
            </a:r>
          </a:p>
        </p:txBody>
      </p:sp>
      <p:sp>
        <p:nvSpPr>
          <p:cNvPr id="2355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096000" y="1027113"/>
            <a:ext cx="5987443" cy="5749505"/>
          </a:xfrm>
        </p:spPr>
        <p:txBody>
          <a:bodyPr vert="horz" lIns="92075" tIns="46038" rIns="92075" bIns="46038" rtlCol="0">
            <a:normAutofit fontScale="95000"/>
          </a:bodyPr>
          <a:lstStyle/>
          <a:p>
            <a:pPr eaLnBrk="1" hangingPunct="1">
              <a:lnSpc>
                <a:spcPct val="90000"/>
              </a:lnSpc>
            </a:pPr>
            <a:endParaRPr lang="en-GB" dirty="0"/>
          </a:p>
          <a:p>
            <a:pPr eaLnBrk="1" hangingPunct="1">
              <a:lnSpc>
                <a:spcPct val="90000"/>
              </a:lnSpc>
            </a:pPr>
            <a:r>
              <a:rPr lang="en-GB" dirty="0">
                <a:latin typeface="Candara" panose="020E0502030303020204" pitchFamily="34" charset="0"/>
              </a:rPr>
              <a:t>Determine guidelines for the functioning of HRECs</a:t>
            </a:r>
            <a:r>
              <a:rPr lang="en-US" dirty="0">
                <a:latin typeface="Candara" panose="020E0502030303020204" pitchFamily="34" charset="0"/>
              </a:rPr>
              <a:t>.</a:t>
            </a:r>
            <a:endParaRPr lang="en-GB" i="1" dirty="0">
              <a:latin typeface="Candara" panose="020E050203030302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GB" dirty="0">
                <a:latin typeface="Candara" panose="020E0502030303020204" pitchFamily="34" charset="0"/>
              </a:rPr>
              <a:t>Register and audit HRECs</a:t>
            </a:r>
            <a:endParaRPr lang="en-GB" i="1" dirty="0">
              <a:latin typeface="Candara" panose="020E050203030302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GB" dirty="0">
                <a:latin typeface="Candara" panose="020E0502030303020204" pitchFamily="34" charset="0"/>
              </a:rPr>
              <a:t>Set norms and standards for conducting research on humans and animals, including those for conducting clinical trials</a:t>
            </a:r>
            <a:r>
              <a:rPr lang="en-US" dirty="0">
                <a:latin typeface="Candara" panose="020E0502030303020204" pitchFamily="34" charset="0"/>
              </a:rPr>
              <a:t>.</a:t>
            </a:r>
            <a:endParaRPr lang="en-GB" dirty="0">
              <a:latin typeface="Candara" panose="020E050203030302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GB" dirty="0">
                <a:latin typeface="Candara" panose="020E0502030303020204" pitchFamily="34" charset="0"/>
              </a:rPr>
              <a:t>Adjudicate in complaints about the functioning of HRECs and hear any complaint by a researcher who believes that </a:t>
            </a:r>
            <a:r>
              <a:rPr lang="en-US" dirty="0">
                <a:latin typeface="Candara" panose="020E0502030303020204" pitchFamily="34" charset="0"/>
              </a:rPr>
              <a:t>s/</a:t>
            </a:r>
            <a:r>
              <a:rPr lang="en-GB" dirty="0">
                <a:latin typeface="Candara" panose="020E0502030303020204" pitchFamily="34" charset="0"/>
              </a:rPr>
              <a:t>he has been discriminated against by a HREC</a:t>
            </a:r>
            <a:r>
              <a:rPr lang="en-US" dirty="0">
                <a:latin typeface="Candara" panose="020E0502030303020204" pitchFamily="34" charset="0"/>
              </a:rPr>
              <a:t>.</a:t>
            </a:r>
            <a:endParaRPr lang="en-GB" i="1" dirty="0">
              <a:latin typeface="Candara" panose="020E0502030303020204" pitchFamily="34" charset="0"/>
            </a:endParaRPr>
          </a:p>
        </p:txBody>
      </p:sp>
      <p:pic>
        <p:nvPicPr>
          <p:cNvPr id="2" name="Picture 1" descr="—Pngtree—hand drawn human organ structure_575080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431" y="878401"/>
            <a:ext cx="5101198" cy="5101198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4398" y="365126"/>
            <a:ext cx="8580120" cy="1325563"/>
          </a:xfrm>
        </p:spPr>
        <p:txBody>
          <a:bodyPr>
            <a:normAutofit/>
          </a:bodyPr>
          <a:lstStyle/>
          <a:p>
            <a:r>
              <a:rPr lang="en-GB" sz="4000" b="1" kern="0" dirty="0">
                <a:solidFill>
                  <a:srgbClr val="375375"/>
                </a:solidFill>
                <a:effectLst/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Key Challenges in Nigeria (Overview)</a:t>
            </a:r>
            <a:r>
              <a:rPr lang="en-GB" sz="4000" dirty="0">
                <a:effectLst/>
                <a:latin typeface="Candara" panose="020E0502030303020204" pitchFamily="34" charset="0"/>
              </a:rPr>
              <a:t> </a:t>
            </a:r>
            <a:endParaRPr lang="en-US" sz="4000" dirty="0">
              <a:latin typeface="Candara" panose="020E0502030303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535270" y="1690689"/>
            <a:ext cx="4948517" cy="45166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buFont typeface="+mj-lt"/>
              <a:buAutoNum type="arabicPeriod"/>
              <a:tabLst>
                <a:tab pos="457200" algn="l"/>
              </a:tabLst>
            </a:pPr>
            <a:r>
              <a:rPr lang="en-GB" sz="3200" kern="0" dirty="0">
                <a:effectLst/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Weak regulatory enforcement.</a:t>
            </a:r>
            <a:endParaRPr lang="en-GB" sz="3200" kern="100" dirty="0">
              <a:effectLst/>
              <a:latin typeface="Candara" panose="020E05020303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Bef>
                <a:spcPts val="300"/>
              </a:spcBef>
              <a:buFont typeface="+mj-lt"/>
              <a:buAutoNum type="arabicPeriod"/>
              <a:tabLst>
                <a:tab pos="457200" algn="l"/>
              </a:tabLst>
            </a:pPr>
            <a:r>
              <a:rPr lang="en-GB" sz="3200" kern="0" dirty="0">
                <a:effectLst/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Limited awareness/training.</a:t>
            </a:r>
            <a:endParaRPr lang="en-GB" sz="3200" kern="100" dirty="0">
              <a:effectLst/>
              <a:latin typeface="Candara" panose="020E05020303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Bef>
                <a:spcPts val="300"/>
              </a:spcBef>
              <a:buFont typeface="+mj-lt"/>
              <a:buAutoNum type="arabicPeriod"/>
              <a:tabLst>
                <a:tab pos="457200" algn="l"/>
              </a:tabLst>
            </a:pPr>
            <a:r>
              <a:rPr lang="en-GB" sz="3200" kern="0" dirty="0">
                <a:effectLst/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Funding constraints.</a:t>
            </a:r>
            <a:endParaRPr lang="en-GB" sz="3200" kern="100" dirty="0">
              <a:latin typeface="Candara" panose="020E0502030303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Bef>
                <a:spcPts val="300"/>
              </a:spcBef>
              <a:buFont typeface="+mj-lt"/>
              <a:buAutoNum type="arabicPeriod"/>
              <a:tabLst>
                <a:tab pos="457200" algn="l"/>
              </a:tabLst>
            </a:pPr>
            <a:r>
              <a:rPr lang="en-GB" sz="3200" kern="0" dirty="0">
                <a:effectLst/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Cultural dilemmas (e.g., community vs. individual consent).</a:t>
            </a:r>
            <a:br>
              <a:rPr lang="en-GB" sz="2400" kern="0" dirty="0">
                <a:effectLst/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400" dirty="0">
              <a:latin typeface="Candara" panose="020E0502030303020204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9E0B102-ECDE-4660-95E3-4D05A411ED2B}"/>
              </a:ext>
            </a:extLst>
          </p:cNvPr>
          <p:cNvGrpSpPr/>
          <p:nvPr/>
        </p:nvGrpSpPr>
        <p:grpSpPr>
          <a:xfrm>
            <a:off x="969346" y="1769930"/>
            <a:ext cx="4463415" cy="4437380"/>
            <a:chOff x="929005" y="1682750"/>
            <a:chExt cx="4463415" cy="4437380"/>
          </a:xfrm>
        </p:grpSpPr>
        <p:pic>
          <p:nvPicPr>
            <p:cNvPr id="3" name="Picture 2" descr="360_F_242411759_30zZdoc9kiHUzsdE1ZRdoiKD88dUI8XB"/>
            <p:cNvPicPr>
              <a:picLocks noChangeAspect="1"/>
            </p:cNvPicPr>
            <p:nvPr/>
          </p:nvPicPr>
          <p:blipFill>
            <a:blip r:embed="rId2"/>
            <a:srcRect l="28015" t="24250" r="28069" b="23729"/>
            <a:stretch>
              <a:fillRect/>
            </a:stretch>
          </p:blipFill>
          <p:spPr>
            <a:xfrm>
              <a:off x="929005" y="1682750"/>
              <a:ext cx="4463415" cy="4437380"/>
            </a:xfrm>
            <a:prstGeom prst="rect">
              <a:avLst/>
            </a:prstGeom>
          </p:spPr>
        </p:pic>
        <p:sp>
          <p:nvSpPr>
            <p:cNvPr id="5" name="Text Box 4"/>
            <p:cNvSpPr txBox="1"/>
            <p:nvPr/>
          </p:nvSpPr>
          <p:spPr>
            <a:xfrm>
              <a:off x="1184910" y="2302510"/>
              <a:ext cx="1588770" cy="9220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indent="0">
                <a:buFont typeface="+mj-lt"/>
                <a:buNone/>
                <a:tabLst>
                  <a:tab pos="457200" algn="l"/>
                </a:tabLst>
              </a:pPr>
              <a:r>
                <a:rPr lang="en-GB" b="1" kern="0" dirty="0">
                  <a:solidFill>
                    <a:schemeClr val="bg1"/>
                  </a:solidFill>
                  <a:effectLst/>
                  <a:latin typeface="Candara" panose="020E0502030303020204" pitchFamily="34" charset="0"/>
                  <a:ea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Weak regulatory enforcement.</a:t>
              </a:r>
            </a:p>
          </p:txBody>
        </p:sp>
        <p:sp>
          <p:nvSpPr>
            <p:cNvPr id="7" name="Text Box 6"/>
            <p:cNvSpPr txBox="1"/>
            <p:nvPr/>
          </p:nvSpPr>
          <p:spPr>
            <a:xfrm>
              <a:off x="1184910" y="4683760"/>
              <a:ext cx="1588770" cy="9220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indent="0">
                <a:spcBef>
                  <a:spcPts val="300"/>
                </a:spcBef>
                <a:buFont typeface="+mj-lt"/>
                <a:buNone/>
                <a:tabLst>
                  <a:tab pos="457200" algn="l"/>
                </a:tabLst>
              </a:pPr>
              <a:r>
                <a:rPr lang="en-GB" b="1" kern="0" dirty="0">
                  <a:solidFill>
                    <a:schemeClr val="bg1"/>
                  </a:solidFill>
                  <a:effectLst/>
                  <a:latin typeface="Candara" panose="020E0502030303020204" pitchFamily="34" charset="0"/>
                  <a:ea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Limited awareness/training.</a:t>
              </a:r>
            </a:p>
          </p:txBody>
        </p:sp>
        <p:sp>
          <p:nvSpPr>
            <p:cNvPr id="8" name="Text Box 7"/>
            <p:cNvSpPr txBox="1"/>
            <p:nvPr/>
          </p:nvSpPr>
          <p:spPr>
            <a:xfrm>
              <a:off x="3554095" y="2302510"/>
              <a:ext cx="1588770" cy="645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indent="0">
                <a:spcBef>
                  <a:spcPts val="300"/>
                </a:spcBef>
                <a:buFont typeface="+mj-lt"/>
                <a:buNone/>
                <a:tabLst>
                  <a:tab pos="457200" algn="l"/>
                </a:tabLst>
              </a:pPr>
              <a:r>
                <a:rPr lang="en-GB" b="1" kern="0" dirty="0">
                  <a:solidFill>
                    <a:schemeClr val="bg1"/>
                  </a:solidFill>
                  <a:effectLst/>
                  <a:latin typeface="Candara" panose="020E0502030303020204" pitchFamily="34" charset="0"/>
                  <a:ea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Funding constraints.</a:t>
              </a:r>
            </a:p>
          </p:txBody>
        </p:sp>
        <p:sp>
          <p:nvSpPr>
            <p:cNvPr id="9" name="Text Box 8"/>
            <p:cNvSpPr txBox="1"/>
            <p:nvPr/>
          </p:nvSpPr>
          <p:spPr>
            <a:xfrm>
              <a:off x="3722370" y="4166235"/>
              <a:ext cx="1508125" cy="17532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indent="0">
                <a:spcBef>
                  <a:spcPts val="300"/>
                </a:spcBef>
                <a:buFont typeface="+mj-lt"/>
                <a:buNone/>
                <a:tabLst>
                  <a:tab pos="457200" algn="l"/>
                </a:tabLst>
              </a:pPr>
              <a:r>
                <a:rPr lang="en-GB" b="1" kern="0" dirty="0">
                  <a:solidFill>
                    <a:schemeClr val="bg1"/>
                  </a:solidFill>
                  <a:effectLst/>
                  <a:latin typeface="Candara" panose="020E0502030303020204" pitchFamily="34" charset="0"/>
                  <a:ea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Cultural dilemmas (e.g., community vs. individual consent).</a:t>
              </a: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821" y="0"/>
            <a:ext cx="11470342" cy="1556217"/>
          </a:xfrm>
        </p:spPr>
        <p:txBody>
          <a:bodyPr>
            <a:normAutofit/>
          </a:bodyPr>
          <a:lstStyle/>
          <a:p>
            <a:r>
              <a:rPr lang="en-GB" sz="4000" b="1" kern="0" dirty="0">
                <a:effectLst/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Challenge 1 – Fragmented Regulatory Framework</a:t>
            </a:r>
            <a:r>
              <a:rPr lang="en-GB" sz="4000" b="1" dirty="0">
                <a:effectLst/>
                <a:latin typeface="Candara" panose="020E0502030303020204" pitchFamily="34" charset="0"/>
              </a:rPr>
              <a:t> </a:t>
            </a:r>
            <a:endParaRPr lang="en-US" sz="4000" b="1" dirty="0">
              <a:latin typeface="Candara" panose="020E0502030303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05608" y="1743769"/>
            <a:ext cx="5264727" cy="45473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buSzPts val="1000"/>
              <a:tabLst>
                <a:tab pos="457200" algn="l"/>
              </a:tabLst>
            </a:pPr>
            <a:r>
              <a:rPr lang="en-GB" sz="2400" kern="0" dirty="0">
                <a:effectLst/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National Health Research Ethics Committee (NHREC) exists but lacks enforcement power.</a:t>
            </a:r>
            <a:endParaRPr lang="en-GB" sz="2400" kern="100" dirty="0">
              <a:effectLst/>
              <a:latin typeface="Candara" panose="020E05020303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spcBef>
                <a:spcPts val="300"/>
              </a:spcBef>
              <a:buSzPts val="1000"/>
              <a:tabLst>
                <a:tab pos="457200" algn="l"/>
              </a:tabLst>
            </a:pPr>
            <a:r>
              <a:rPr lang="en-GB" sz="2400" kern="0" dirty="0">
                <a:effectLst/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Universities and Teaching Hospitals often have under-resourced ethics committees and IRBs.</a:t>
            </a:r>
            <a:endParaRPr lang="en-GB" sz="2400" kern="100" dirty="0">
              <a:latin typeface="Candara" panose="020E0502030303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spcBef>
                <a:spcPts val="300"/>
              </a:spcBef>
              <a:buSzPts val="1000"/>
              <a:tabLst>
                <a:tab pos="457200" algn="l"/>
              </a:tabLst>
            </a:pPr>
            <a:endParaRPr lang="en-GB" sz="2400" b="1" kern="100" dirty="0">
              <a:effectLst/>
              <a:latin typeface="Candara" panose="020E0502030303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spcBef>
                <a:spcPts val="300"/>
              </a:spcBef>
              <a:buSzPts val="1000"/>
              <a:tabLst>
                <a:tab pos="457200" algn="l"/>
              </a:tabLst>
            </a:pPr>
            <a:r>
              <a:rPr lang="en-GB" sz="2400" b="1" kern="0" dirty="0">
                <a:effectLst/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Case Studies:</a:t>
            </a:r>
            <a:r>
              <a:rPr lang="en-GB" sz="2400" kern="0" dirty="0">
                <a:effectLst/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There have been several reports of studies conducted across the country without informed consent due to poor oversight ?</a:t>
            </a:r>
            <a:br>
              <a:rPr lang="en-GB" sz="1800" kern="0" dirty="0">
                <a:solidFill>
                  <a:srgbClr val="375375"/>
                </a:solidFill>
                <a:effectLst/>
                <a:latin typeface="__Inter_Fallback_57436e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pic>
        <p:nvPicPr>
          <p:cNvPr id="3" name="Picture 2" descr="NEIP-Timelines-in-Infographics-768x655-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442" y="1435193"/>
            <a:ext cx="5478011" cy="467244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3011" y="1006774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GB" sz="4000" b="1" kern="0" dirty="0">
                <a:effectLst/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Challenge 2 – Cultural and Socioeconomic Factors</a:t>
            </a:r>
            <a:b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651378" y="4132318"/>
            <a:ext cx="4139454" cy="1310126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>
              <a:buNone/>
            </a:pPr>
            <a:endParaRPr lang="en-GB" sz="2400" b="1" kern="0" dirty="0">
              <a:solidFill>
                <a:srgbClr val="375375"/>
              </a:solidFill>
              <a:effectLst/>
              <a:latin typeface="Candara" panose="020E0502030303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en-GB" sz="2400" b="1" kern="0" dirty="0">
                <a:effectLst/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Quote:</a:t>
            </a:r>
            <a:r>
              <a:rPr lang="en-GB" sz="2400" kern="0" dirty="0">
                <a:effectLst/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“They said, ‘If the chief agrees, we all agree’ ? </a:t>
            </a:r>
            <a:endParaRPr lang="en-US" sz="2400" dirty="0">
              <a:latin typeface="Candara" panose="020E0502030303020204" pitchFamily="34" charset="0"/>
            </a:endParaRPr>
          </a:p>
        </p:txBody>
      </p:sp>
      <p:pic>
        <p:nvPicPr>
          <p:cNvPr id="3" name="Picture 2" descr="ewer-committee-meet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72677"/>
            <a:ext cx="7350125" cy="358521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4104CCF-E447-41B5-9B12-902F97ACEA72}"/>
              </a:ext>
            </a:extLst>
          </p:cNvPr>
          <p:cNvSpPr txBox="1"/>
          <p:nvPr/>
        </p:nvSpPr>
        <p:spPr>
          <a:xfrm>
            <a:off x="7651378" y="2384397"/>
            <a:ext cx="4340038" cy="23432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Communal decision-making vs. individual consent.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Poverty: Participants may consent due to financial incentives.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 panose="020E0502030303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212943"/>
            <a:ext cx="11199312" cy="1227225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Candara" panose="020E0502030303020204" pitchFamily="34" charset="0"/>
              </a:rPr>
              <a:t>Financing of the Operation of the National Committee: </a:t>
            </a:r>
            <a:br>
              <a:rPr lang="en-US" sz="3600" b="1" dirty="0">
                <a:latin typeface="Candara" panose="020E0502030303020204" pitchFamily="34" charset="0"/>
              </a:rPr>
            </a:br>
            <a:r>
              <a:rPr lang="en-US" sz="3600" dirty="0">
                <a:latin typeface="Candara" panose="020E0502030303020204" pitchFamily="34" charset="0"/>
              </a:rPr>
              <a:t>a major challenge and limiting factor</a:t>
            </a:r>
            <a:endParaRPr lang="fr-FR" sz="3600" dirty="0">
              <a:latin typeface="Candara" panose="020E050203030302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096000" y="1613647"/>
            <a:ext cx="6096000" cy="4722128"/>
          </a:xfrm>
        </p:spPr>
        <p:txBody>
          <a:bodyPr>
            <a:noAutofit/>
          </a:bodyPr>
          <a:lstStyle/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en-US" sz="2000" dirty="0">
                <a:latin typeface="Candara" panose="020E0502030303020204" pitchFamily="34" charset="0"/>
              </a:rPr>
              <a:t>Federal Ministry of Health – NGN? in 2024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endParaRPr lang="en-US" sz="2000" dirty="0">
              <a:latin typeface="Candara" panose="020E0502030303020204" pitchFamily="34" charset="0"/>
            </a:endParaRP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en-US" sz="2000" dirty="0">
                <a:latin typeface="Candara" panose="020E0502030303020204" pitchFamily="34" charset="0"/>
              </a:rPr>
              <a:t>PHIS3 (US-CDC funded e-portal consultant) – US$? in 2024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endParaRPr lang="en-US" sz="2000" dirty="0">
              <a:latin typeface="Candara" panose="020E0502030303020204" pitchFamily="34" charset="0"/>
            </a:endParaRP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en-US" sz="2000" dirty="0">
                <a:latin typeface="Candara" panose="020E0502030303020204" pitchFamily="34" charset="0"/>
              </a:rPr>
              <a:t> WHO support for F2F NHREC training  workshop in Abuja- US$? In 2024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endParaRPr lang="en-US" sz="2000" dirty="0">
              <a:latin typeface="Candara" panose="020E0502030303020204" pitchFamily="34" charset="0"/>
            </a:endParaRP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en-US" sz="2000" dirty="0">
                <a:latin typeface="Candara" panose="020E0502030303020204" pitchFamily="34" charset="0"/>
              </a:rPr>
              <a:t>Payment for protocol review – not yet instituted. Approval to commence collection received.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endParaRPr lang="en-US" sz="2000" dirty="0">
              <a:latin typeface="Candara" panose="020E0502030303020204" pitchFamily="34" charset="0"/>
            </a:endParaRP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en-US" sz="2000" dirty="0">
                <a:latin typeface="Candara" panose="020E0502030303020204" pitchFamily="34" charset="0"/>
              </a:rPr>
              <a:t> Currently part of a 4-country clinical trial optimization project of the Gates Foundation that is likely to provide time-bound project funding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endParaRPr lang="en-US" sz="2000" dirty="0">
              <a:latin typeface="Candara" panose="020E0502030303020204" pitchFamily="34" charset="0"/>
            </a:endParaRP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en-US" sz="2000" dirty="0">
                <a:latin typeface="Candara" panose="020E0502030303020204" pitchFamily="34" charset="0"/>
              </a:rPr>
              <a:t>A sustainable financial strategic plan is required by NHREC</a:t>
            </a:r>
          </a:p>
        </p:txBody>
      </p:sp>
      <p:pic>
        <p:nvPicPr>
          <p:cNvPr id="1026" name="Picture 2" descr="Explained: Reports Surrounding the Circulation and Withdrawal of Old Naira  Notes in Nigeria - Fact Check Africa">
            <a:extLst>
              <a:ext uri="{FF2B5EF4-FFF2-40B4-BE49-F238E27FC236}">
                <a16:creationId xmlns:a16="http://schemas.microsoft.com/office/drawing/2014/main" id="{E5DF519E-40EB-4039-9CAB-07F8718B08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58" r="9711"/>
          <a:stretch/>
        </p:blipFill>
        <p:spPr bwMode="auto">
          <a:xfrm>
            <a:off x="263524" y="1440169"/>
            <a:ext cx="5674145" cy="5417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5573" y="200417"/>
            <a:ext cx="11581067" cy="1103026"/>
          </a:xfrm>
        </p:spPr>
        <p:txBody>
          <a:bodyPr>
            <a:noAutofit/>
          </a:bodyPr>
          <a:lstStyle/>
          <a:p>
            <a:r>
              <a:rPr lang="en-US" sz="3200" b="1" dirty="0">
                <a:latin typeface="Candara" panose="020E0502030303020204" pitchFamily="34" charset="0"/>
              </a:rPr>
              <a:t>National reference documents used for the management and ethics review in the country: </a:t>
            </a:r>
            <a:r>
              <a:rPr lang="en-GB" sz="2400" dirty="0">
                <a:latin typeface="Candara" panose="020E0502030303020204" pitchFamily="34" charset="0"/>
              </a:rPr>
              <a:t>Development of Norms and Standards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31904" y="1772816"/>
            <a:ext cx="6624736" cy="4104000"/>
          </a:xfrm>
        </p:spPr>
        <p:txBody>
          <a:bodyPr>
            <a:noAutofit/>
          </a:bodyPr>
          <a:lstStyle/>
          <a:p>
            <a:pPr marL="342900" indent="-342900" algn="l">
              <a:buFont typeface="+mj-lt"/>
              <a:buAutoNum type="arabicPeriod"/>
            </a:pPr>
            <a:r>
              <a:rPr lang="en-GB" sz="2400" dirty="0">
                <a:latin typeface="Candara" panose="020E0502030303020204" pitchFamily="34" charset="0"/>
              </a:rPr>
              <a:t>The National Code of Health Research Ethics is the overarching guidance document for conducting ethical research in Nigeria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GB" sz="2400" dirty="0">
                <a:latin typeface="Candara" panose="020E0502030303020204" pitchFamily="34" charset="0"/>
              </a:rPr>
              <a:t>The code applies to all health research involving human participants, conducted, supported or subject to regulation by any institution in Nigeria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GB" sz="2400" dirty="0">
                <a:latin typeface="Candara" panose="020E0502030303020204" pitchFamily="34" charset="0"/>
              </a:rPr>
              <a:t>Research here is defined as systematic investigation, including development, testing and evaluation, designed to develop or contribute to generalizable knowledge</a:t>
            </a:r>
          </a:p>
        </p:txBody>
      </p:sp>
      <p:pic>
        <p:nvPicPr>
          <p:cNvPr id="4" name="Picture 3" descr="Norms and standard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284" y="2132856"/>
            <a:ext cx="3630295" cy="374396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0284" y="1772816"/>
            <a:ext cx="4392488" cy="936104"/>
          </a:xfrm>
        </p:spPr>
        <p:txBody>
          <a:bodyPr>
            <a:normAutofit/>
          </a:bodyPr>
          <a:lstStyle/>
          <a:p>
            <a:pPr algn="l"/>
            <a:r>
              <a:rPr lang="en-GB" b="1" dirty="0">
                <a:latin typeface="Candara" panose="020E0502030303020204" pitchFamily="34" charset="0"/>
              </a:rPr>
              <a:t>Other Guidelines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50284" y="2708920"/>
            <a:ext cx="5573592" cy="25202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>
                <a:latin typeface="Candara" panose="020E0502030303020204" pitchFamily="34" charset="0"/>
              </a:rPr>
              <a:t>Other guidelines developed by NHREC include</a:t>
            </a:r>
            <a:r>
              <a:rPr lang="en-US" altLang="en-GB" sz="2400" dirty="0">
                <a:latin typeface="Candara" panose="020E0502030303020204" pitchFamily="34" charset="0"/>
              </a:rPr>
              <a:t>s:</a:t>
            </a:r>
            <a:endParaRPr lang="en-GB" sz="2400" dirty="0">
              <a:latin typeface="Candara" panose="020E0502030303020204" pitchFamily="34" charset="0"/>
            </a:endParaRPr>
          </a:p>
          <a:p>
            <a:pPr marL="457200" indent="-457200" algn="l">
              <a:buFont typeface="+mj-lt"/>
              <a:buAutoNum type="arabicPeriod"/>
            </a:pPr>
            <a:r>
              <a:rPr lang="en-GB" sz="2400" dirty="0">
                <a:latin typeface="Candara" panose="020E0502030303020204" pitchFamily="34" charset="0"/>
              </a:rPr>
              <a:t>“Ethics Code for Animal Research”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GB" sz="2400" dirty="0">
                <a:latin typeface="Candara" panose="020E0502030303020204" pitchFamily="34" charset="0"/>
              </a:rPr>
              <a:t>“Policy Statement on Establishment of Biobanks and Biorepositories”</a:t>
            </a:r>
          </a:p>
          <a:p>
            <a:pPr algn="l"/>
            <a:endParaRPr lang="en-GB" sz="1400" dirty="0"/>
          </a:p>
        </p:txBody>
      </p:sp>
      <p:pic>
        <p:nvPicPr>
          <p:cNvPr id="4" name="Picture 3" descr="other guidelines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375" y="944418"/>
            <a:ext cx="5379085" cy="4858385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9105" y="101077"/>
            <a:ext cx="11047412" cy="806029"/>
          </a:xfrm>
        </p:spPr>
        <p:txBody>
          <a:bodyPr>
            <a:normAutofit fontScale="90000"/>
          </a:bodyPr>
          <a:lstStyle/>
          <a:p>
            <a:r>
              <a:rPr lang="en-US" sz="3600" b="1" dirty="0">
                <a:latin typeface="Candara" panose="020E0502030303020204" pitchFamily="34" charset="0"/>
              </a:rPr>
              <a:t>Key Opportunities – Strengthening Institutional Capacity</a:t>
            </a:r>
          </a:p>
        </p:txBody>
      </p:sp>
      <p:pic>
        <p:nvPicPr>
          <p:cNvPr id="3" name="Picture 2" descr="pngtree-megaphone-with-success-stories-png-image_473754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483" y="907106"/>
            <a:ext cx="5940425" cy="540194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BA767F7-DEC2-4842-8A4D-762AE7501632}"/>
              </a:ext>
            </a:extLst>
          </p:cNvPr>
          <p:cNvSpPr txBox="1"/>
          <p:nvPr/>
        </p:nvSpPr>
        <p:spPr>
          <a:xfrm>
            <a:off x="6429146" y="1731099"/>
            <a:ext cx="5274132" cy="33958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Several Universities, Teaching Hospitals and Research Institutes have  functioning IRBs and Ethics committees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Training and support  through WHO collaboration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 Sub-regional organizations such as WAHO and their partners such as- CEPI, AVAREF and other stakeholders are providing  coordination to enhance harmonization of subregional ethical processes and procedures.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64776" y="0"/>
            <a:ext cx="11627224" cy="854295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Candara" panose="020E0502030303020204" pitchFamily="34" charset="0"/>
              </a:rPr>
              <a:t>Structures for the management health research ethics in Nigeria</a:t>
            </a:r>
            <a:endParaRPr lang="fr-FR" sz="3200" b="1" dirty="0">
              <a:latin typeface="Candara" panose="020E050203030302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653987" y="592675"/>
            <a:ext cx="9744635" cy="1121229"/>
          </a:xfrm>
        </p:spPr>
        <p:txBody>
          <a:bodyPr>
            <a:normAutofit/>
          </a:bodyPr>
          <a:lstStyle/>
          <a:p>
            <a:r>
              <a:rPr lang="en-GB" sz="2800" i="1" dirty="0">
                <a:latin typeface="Candara" panose="020E0502030303020204" pitchFamily="34" charset="0"/>
              </a:rPr>
              <a:t>HRECs and IRBs are registered by NHREC and categorized</a:t>
            </a:r>
            <a:endParaRPr lang="fr-FR" sz="2800" i="1" dirty="0">
              <a:latin typeface="Candara" panose="020E0502030303020204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3804762"/>
              </p:ext>
            </p:extLst>
          </p:nvPr>
        </p:nvGraphicFramePr>
        <p:xfrm>
          <a:off x="322729" y="1290919"/>
          <a:ext cx="11627224" cy="5351930"/>
        </p:xfrm>
        <a:graphic>
          <a:graphicData uri="http://schemas.openxmlformats.org/drawingml/2006/table">
            <a:tbl>
              <a:tblPr/>
              <a:tblGrid>
                <a:gridCol w="45173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308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789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47880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GB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Authorization</a:t>
                      </a:r>
                      <a:endParaRPr lang="en-GB" sz="3200" b="0" i="0" u="none" strike="noStrike" dirty="0"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7858" marR="7858" marT="785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GB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Category/</a:t>
                      </a:r>
                    </a:p>
                    <a:p>
                      <a:pPr algn="ctr" fontAlgn="t">
                        <a:buNone/>
                      </a:pPr>
                      <a:r>
                        <a:rPr lang="en-GB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Colour Code</a:t>
                      </a:r>
                      <a:endParaRPr lang="en-GB" sz="1800" b="0" i="0" u="none" strike="noStrike" dirty="0"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7858" marR="7858" marT="785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GB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Exclusions</a:t>
                      </a:r>
                      <a:endParaRPr lang="en-GB" sz="3200" b="0" i="0" u="none" strike="noStrike" dirty="0"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7858" marR="7858" marT="785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5806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All types of research (NHREC Only)</a:t>
                      </a:r>
                      <a:endParaRPr lang="en-GB" sz="1400" b="0" i="0" u="none" strike="noStrike" dirty="0"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7858" marR="7858" marT="785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A</a:t>
                      </a:r>
                      <a:endParaRPr lang="en-GB" sz="2800" b="0" i="0" u="none" strike="noStrike" dirty="0"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7858" marR="7858" marT="785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None</a:t>
                      </a:r>
                      <a:endParaRPr lang="en-GB" sz="1400" b="0" i="0" u="none" strike="noStrike" dirty="0"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7858" marR="7858" marT="785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84500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Phases II, III and IV clinical trials, vaccines and biological products trials, genetic, social and behavioural research, alternative and complementary medicines and epidemiological studies. Trials in vulnerable populations </a:t>
                      </a:r>
                      <a:endParaRPr lang="en-GB" sz="1400" b="0" i="0" u="none" strike="noStrike" dirty="0"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7858" marR="7858" marT="7858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B</a:t>
                      </a:r>
                      <a:endParaRPr lang="en-GB" sz="2800" b="0" i="0" u="none" strike="noStrike"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7858" marR="7858" marT="785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Novel products with potential nation-wide religious, social and security implications and research including use of radioactive pharmaceuticals should be referred to NHREC</a:t>
                      </a:r>
                      <a:endParaRPr lang="en-GB" sz="1400" b="0" i="0" u="none" strike="noStrike" dirty="0"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7858" marR="7858" marT="7858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7664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Phases III and IV clinical trials, social and behavioural research, alternative and complementary medicines and epidemiological studies. Trials in vulnerable populations</a:t>
                      </a:r>
                      <a:endParaRPr lang="en-GB" sz="1400" b="0" i="0" u="none" strike="noStrike" dirty="0"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7858" marR="7858" marT="7858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C1</a:t>
                      </a:r>
                      <a:endParaRPr lang="en-GB" sz="2800" b="0" i="0" u="none" strike="noStrike"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7858" marR="7858" marT="785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Exclusions for categories A and B, Phase I and II clinical trials, vaccines and biological research, genetic research</a:t>
                      </a:r>
                      <a:endParaRPr lang="en-GB" sz="1400" b="0" i="0" u="none" strike="noStrike" dirty="0"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7858" marR="7858" marT="7858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4855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Same as C1 IF also approved by the HREC at the Clinical Sites where the studies are to be conducted. </a:t>
                      </a:r>
                      <a:endParaRPr lang="en-GB" sz="1400" b="0" i="0" u="none" strike="noStrike" dirty="0"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7858" marR="7858" marT="7858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C2</a:t>
                      </a:r>
                      <a:endParaRPr lang="en-GB" sz="2800" b="0" i="0" u="none" strike="noStrike"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7858" marR="7858" marT="785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Exclusions for categories A and B, Phase I and II clinical trials, vaccines and biological research, genetic research.</a:t>
                      </a:r>
                      <a:endParaRPr lang="en-GB" sz="1400" b="0" i="0" u="none" strike="noStrike" dirty="0"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7858" marR="7858" marT="7858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40621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Phases III and IV clinical trials excluding those in vulnerable populations, social and behavioural research and epidemiological studies.</a:t>
                      </a:r>
                      <a:endParaRPr lang="en-GB" sz="1400" b="0" i="0" u="none" strike="noStrike" dirty="0"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7858" marR="7858" marT="7858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D1</a:t>
                      </a:r>
                      <a:endParaRPr lang="en-GB" sz="2800" b="0" i="0" u="none" strike="noStrike"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7858" marR="7858" marT="785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4BC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Exclusions for A, B C1, and C2, </a:t>
                      </a:r>
                      <a:endParaRPr lang="en-GB" sz="1400" b="0" i="0" u="none" strike="noStrike" dirty="0"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7858" marR="7858" marT="7858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75749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Same as D1 IF also approved by the HREC at the Clinical Sites where the studies are to be conducted. </a:t>
                      </a:r>
                      <a:endParaRPr lang="en-GB" sz="1400" b="0" i="0" u="none" strike="noStrike" dirty="0"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7858" marR="7858" marT="7858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D2</a:t>
                      </a:r>
                      <a:endParaRPr lang="en-GB" sz="2800" b="0" i="0" u="none" strike="noStrike"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7858" marR="7858" marT="785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GB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  <a:ea typeface="+mn-ea"/>
                          <a:cs typeface="+mn-cs"/>
                        </a:rPr>
                        <a:t>Exclusions for A, B C1, and C2 </a:t>
                      </a:r>
                    </a:p>
                  </a:txBody>
                  <a:tcPr marL="7858" marR="7858" marT="7858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64855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Authorised to review only epidemiological, social and behavioural studies. No clinical trials authorization</a:t>
                      </a:r>
                      <a:endParaRPr lang="en-GB" sz="1400" b="0" i="0" u="none" strike="noStrike" dirty="0"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7858" marR="7858" marT="7858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E</a:t>
                      </a:r>
                      <a:endParaRPr lang="en-GB" sz="2800" b="0" i="0" u="none" strike="noStrike" dirty="0"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7858" marR="7858" marT="785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In addition to exclusions for categories above, this committee is not allowed to review ANY clinical trial</a:t>
                      </a:r>
                      <a:endParaRPr lang="en-GB" sz="1400" b="0" i="0" u="none" strike="noStrike" dirty="0"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7858" marR="7858" marT="7858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8370" y="216852"/>
            <a:ext cx="10515600" cy="1325563"/>
          </a:xfrm>
        </p:spPr>
        <p:txBody>
          <a:bodyPr/>
          <a:lstStyle/>
          <a:p>
            <a:r>
              <a:rPr lang="en-US" b="1" dirty="0">
                <a:latin typeface="Candara" panose="020E0502030303020204" pitchFamily="34" charset="0"/>
              </a:rPr>
              <a:t>Technology and Innovation</a:t>
            </a:r>
          </a:p>
        </p:txBody>
      </p:sp>
      <p:pic>
        <p:nvPicPr>
          <p:cNvPr id="2050" name="Picture 2" descr="Nigeria: Technology Innovation Policy Priorities for the New Administration  - Verraki">
            <a:extLst>
              <a:ext uri="{FF2B5EF4-FFF2-40B4-BE49-F238E27FC236}">
                <a16:creationId xmlns:a16="http://schemas.microsoft.com/office/drawing/2014/main" id="{FDA9A487-7F3B-4CE0-BA7B-F177CE7294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98493"/>
            <a:ext cx="7170626" cy="4638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C85D616-F6B9-4FEF-884E-9DC9F445F954}"/>
              </a:ext>
            </a:extLst>
          </p:cNvPr>
          <p:cNvSpPr txBox="1"/>
          <p:nvPr/>
        </p:nvSpPr>
        <p:spPr>
          <a:xfrm>
            <a:off x="7382133" y="1903946"/>
            <a:ext cx="4340038" cy="413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NHREC e-portal-  protocol submission, review and approval platform launched by HMSHW in December 2024 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Digital consent apps can be adapted for Nigeria.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Consider the use of blockchain- to enhance data transparency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 panose="020E0502030303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375" y="526638"/>
            <a:ext cx="5453885" cy="796925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>
                <a:latin typeface="Candara" panose="020E0502030303020204" pitchFamily="34" charset="0"/>
                <a:cs typeface="Alegreya SC" panose="02000503050000020004" charset="0"/>
                <a:sym typeface="+mn-ea"/>
              </a:rPr>
              <a:t>Presentation Outline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21072" y="2710292"/>
            <a:ext cx="4678902" cy="3096186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Candara" panose="020E0502030303020204" pitchFamily="34" charset="0"/>
                <a:cs typeface="Candara" panose="020E0502030303020204" pitchFamily="34" charset="0"/>
              </a:rPr>
              <a:t>Welcome and Introduction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Candara" panose="020E0502030303020204" pitchFamily="34" charset="0"/>
                <a:cs typeface="Candara" panose="020E0502030303020204" pitchFamily="34" charset="0"/>
              </a:rPr>
              <a:t>Overview of Ethics of Health Research in  Nigeria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Candara" panose="020E0502030303020204" pitchFamily="34" charset="0"/>
                <a:cs typeface="Candara" panose="020E0502030303020204" pitchFamily="34" charset="0"/>
              </a:rPr>
              <a:t> Challenges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Candara" panose="020E0502030303020204" pitchFamily="34" charset="0"/>
                <a:cs typeface="Candara" panose="020E0502030303020204" pitchFamily="34" charset="0"/>
              </a:rPr>
              <a:t>Opportunities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Candara" panose="020E0502030303020204" pitchFamily="34" charset="0"/>
                <a:cs typeface="Candara" panose="020E0502030303020204" pitchFamily="34" charset="0"/>
              </a:rPr>
              <a:t>Looking forward</a:t>
            </a:r>
          </a:p>
        </p:txBody>
      </p:sp>
      <p:sp>
        <p:nvSpPr>
          <p:cNvPr id="4" name="Text Box 3"/>
          <p:cNvSpPr txBox="1"/>
          <p:nvPr/>
        </p:nvSpPr>
        <p:spPr>
          <a:xfrm>
            <a:off x="5335270" y="6182995"/>
            <a:ext cx="6403340" cy="39878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E776F42-0F9B-4B63-9A8F-C3BB4028B7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84929"/>
            <a:ext cx="6838447" cy="5258212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978" y="376517"/>
            <a:ext cx="8843682" cy="1177646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Candara" panose="020E0502030303020204" pitchFamily="34" charset="0"/>
              </a:rPr>
              <a:t>Case Study – Vaccine Trials in Nigeria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5B042AF-872E-45A2-9A07-DB6941246A1E}"/>
              </a:ext>
            </a:extLst>
          </p:cNvPr>
          <p:cNvSpPr txBox="1"/>
          <p:nvPr/>
        </p:nvSpPr>
        <p:spPr>
          <a:xfrm>
            <a:off x="8861611" y="1734671"/>
            <a:ext cx="2900643" cy="39738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1996 Pfizer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Trovan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 trial: Ethical violations and legacy of distrust.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Contrast with 2020 COVID-19 trials: Improved community engagement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 panose="020E0502030303020204" pitchFamily="34" charset="0"/>
              <a:ea typeface="+mn-ea"/>
              <a:cs typeface="+mn-cs"/>
            </a:endParaRPr>
          </a:p>
        </p:txBody>
      </p:sp>
      <p:pic>
        <p:nvPicPr>
          <p:cNvPr id="3074" name="Picture 2" descr="HIV vaccine trial in Africa halted after disappointing initial results |  Global development | The Guardian">
            <a:extLst>
              <a:ext uri="{FF2B5EF4-FFF2-40B4-BE49-F238E27FC236}">
                <a16:creationId xmlns:a16="http://schemas.microsoft.com/office/drawing/2014/main" id="{CF645B89-02DA-4161-B3F6-346848B7A7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34671"/>
            <a:ext cx="8538882" cy="5123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664" y="531159"/>
            <a:ext cx="4355624" cy="826799"/>
          </a:xfrm>
        </p:spPr>
        <p:txBody>
          <a:bodyPr/>
          <a:lstStyle/>
          <a:p>
            <a:r>
              <a:rPr lang="en-US" b="1" dirty="0">
                <a:latin typeface="Candara" panose="020E0502030303020204" pitchFamily="34" charset="0"/>
              </a:rPr>
              <a:t>Looking Forward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903260" y="255494"/>
            <a:ext cx="5942784" cy="64171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GB" sz="2300" kern="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Researchers in Nigeria can enhance ethical standards by adopting proactive  strategies that address systemic challenges while leveraging local and global opportunities. There is need to:</a:t>
            </a:r>
          </a:p>
          <a:p>
            <a:pPr>
              <a:buNone/>
            </a:pPr>
            <a:endParaRPr lang="en-GB" sz="2300" kern="100" dirty="0">
              <a:effectLst/>
              <a:latin typeface="Candara" panose="020E05020303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GB" sz="2300" kern="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Prioritize Ethics Training and Capacity Building</a:t>
            </a:r>
            <a:endParaRPr lang="en-GB" sz="2300" kern="100" dirty="0">
              <a:effectLst/>
              <a:latin typeface="Candara" panose="020E05020303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GB" sz="2300" kern="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Strengthen Community Engagement </a:t>
            </a:r>
            <a:endParaRPr lang="en-GB" sz="2300" kern="100" dirty="0">
              <a:effectLst/>
              <a:latin typeface="Candara" panose="020E05020303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GB" sz="2300" kern="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Leverage Technology for Transparency </a:t>
            </a:r>
            <a:endParaRPr lang="en-GB" sz="2300" kern="100" dirty="0">
              <a:effectLst/>
              <a:latin typeface="Candara" panose="020E05020303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GB" sz="2300" kern="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Advocate for Institutional Accountability</a:t>
            </a:r>
            <a:endParaRPr lang="en-GB" sz="2300" kern="100" dirty="0">
              <a:effectLst/>
              <a:latin typeface="Candara" panose="020E05020303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GB" sz="2300" kern="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Promote Open Science Practices</a:t>
            </a:r>
            <a:endParaRPr lang="en-GB" sz="2300" kern="100" dirty="0">
              <a:effectLst/>
              <a:latin typeface="Candara" panose="020E05020303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GB" sz="2300" kern="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Adress Power Imbalances and Exploitation</a:t>
            </a:r>
            <a:endParaRPr lang="en-GB" sz="2300" kern="100" dirty="0">
              <a:effectLst/>
              <a:latin typeface="Candara" panose="020E05020303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GB" sz="2300" kern="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Enhance Peer Accountability Network</a:t>
            </a:r>
            <a:endParaRPr lang="en-GB" sz="2300" kern="100" dirty="0">
              <a:effectLst/>
              <a:latin typeface="Candara" panose="020E05020303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GB" sz="2300" kern="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Collaborate with Global Partners</a:t>
            </a:r>
            <a:endParaRPr lang="en-GB" sz="2300" kern="100" dirty="0">
              <a:effectLst/>
              <a:latin typeface="Candara" panose="020E05020303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GB" sz="2300" kern="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Document and Learn from Past Failures</a:t>
            </a:r>
            <a:endParaRPr lang="en-GB" sz="2300" kern="100" dirty="0">
              <a:effectLst/>
              <a:latin typeface="Candara" panose="020E05020303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GB" sz="2300" kern="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Advocate for Policy Reforms </a:t>
            </a:r>
            <a:endParaRPr lang="en-GB" sz="2300" kern="100" dirty="0">
              <a:effectLst/>
              <a:latin typeface="Candara" panose="020E05020303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en-GB" sz="2000" kern="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GB" sz="2000" kern="100" dirty="0">
              <a:effectLst/>
              <a:latin typeface="Candara" panose="020E05020303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100" name="Picture 4" descr="Looking Forward Images – Browse 338,983 Stock Photos, Vectors, and Video |  Adobe Stock">
            <a:extLst>
              <a:ext uri="{FF2B5EF4-FFF2-40B4-BE49-F238E27FC236}">
                <a16:creationId xmlns:a16="http://schemas.microsoft.com/office/drawing/2014/main" id="{B0EC843A-4BFD-4D21-8F66-A7C0F94686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96" r="7974"/>
          <a:stretch/>
        </p:blipFill>
        <p:spPr bwMode="auto">
          <a:xfrm>
            <a:off x="437640" y="1649369"/>
            <a:ext cx="5163671" cy="4206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2295" y="383744"/>
            <a:ext cx="9018494" cy="1325563"/>
          </a:xfrm>
        </p:spPr>
        <p:txBody>
          <a:bodyPr/>
          <a:lstStyle/>
          <a:p>
            <a:r>
              <a:rPr lang="en-US" b="1" dirty="0">
                <a:latin typeface="Candara" panose="020E0502030303020204" pitchFamily="34" charset="0"/>
              </a:rPr>
              <a:t>Recommendations for Stakeholders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723528" y="2649070"/>
            <a:ext cx="4630272" cy="31624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buSzPts val="1000"/>
              <a:buFont typeface="Symbol" panose="05050102010706020507" pitchFamily="2" charset="2"/>
              <a:buChar char=""/>
              <a:tabLst>
                <a:tab pos="457200" algn="l"/>
              </a:tabLst>
            </a:pPr>
            <a:r>
              <a:rPr lang="en-GB" sz="2400" b="1" kern="0" dirty="0">
                <a:effectLst/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Policymakers:</a:t>
            </a:r>
            <a:r>
              <a:rPr lang="en-GB" sz="2400" kern="0" dirty="0">
                <a:effectLst/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Allocate funding, standardize guidelines.</a:t>
            </a:r>
            <a:endParaRPr lang="en-GB" sz="2400" kern="100" dirty="0">
              <a:effectLst/>
              <a:latin typeface="Candara" panose="020E05020303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Bef>
                <a:spcPts val="300"/>
              </a:spcBef>
              <a:buSzPts val="1000"/>
              <a:buFont typeface="Symbol" panose="05050102010706020507" pitchFamily="2" charset="2"/>
              <a:buChar char=""/>
              <a:tabLst>
                <a:tab pos="457200" algn="l"/>
              </a:tabLst>
            </a:pPr>
            <a:r>
              <a:rPr lang="en-GB" sz="2400" b="1" kern="0" dirty="0">
                <a:effectLst/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Academics:</a:t>
            </a:r>
            <a:r>
              <a:rPr lang="en-GB" sz="2400" kern="0" dirty="0">
                <a:effectLst/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Advocate for ethics training, mentorship.</a:t>
            </a:r>
            <a:endParaRPr lang="en-GB" sz="2400" kern="100" dirty="0">
              <a:latin typeface="Candara" panose="020E0502030303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Bef>
                <a:spcPts val="300"/>
              </a:spcBef>
              <a:buSzPts val="1000"/>
              <a:buFont typeface="Symbol" panose="05050102010706020507" pitchFamily="2" charset="2"/>
              <a:buChar char=""/>
              <a:tabLst>
                <a:tab pos="457200" algn="l"/>
              </a:tabLst>
            </a:pPr>
            <a:r>
              <a:rPr lang="en-GB" sz="2400" b="1" kern="0" dirty="0">
                <a:effectLst/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Students:</a:t>
            </a:r>
            <a:r>
              <a:rPr lang="en-GB" sz="2400" kern="0" dirty="0">
                <a:effectLst/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Champion ethical practices early.</a:t>
            </a:r>
          </a:p>
          <a:p>
            <a:pPr marL="342900" lvl="0" indent="-342900">
              <a:spcBef>
                <a:spcPts val="300"/>
              </a:spcBef>
              <a:buSzPts val="1000"/>
              <a:buFont typeface="Symbol" panose="05050102010706020507" pitchFamily="2" charset="2"/>
              <a:buChar char=""/>
              <a:tabLst>
                <a:tab pos="457200" algn="l"/>
              </a:tabLst>
            </a:pPr>
            <a:r>
              <a:rPr lang="en-GB" sz="2400" b="1" kern="0" dirty="0"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Community:</a:t>
            </a:r>
            <a:r>
              <a:rPr lang="en-GB" sz="2400" kern="0" dirty="0"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Be involved</a:t>
            </a:r>
            <a:br>
              <a:rPr lang="en-GB" sz="2400" kern="0" dirty="0">
                <a:solidFill>
                  <a:srgbClr val="375375"/>
                </a:solidFill>
                <a:effectLst/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400" dirty="0">
              <a:latin typeface="Candara" panose="020E0502030303020204" pitchFamily="34" charset="0"/>
            </a:endParaRPr>
          </a:p>
        </p:txBody>
      </p:sp>
      <p:pic>
        <p:nvPicPr>
          <p:cNvPr id="3" name="Picture 2" descr="217076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2840" y="4241800"/>
            <a:ext cx="1930400" cy="1930400"/>
          </a:xfrm>
          <a:prstGeom prst="rect">
            <a:avLst/>
          </a:prstGeom>
        </p:spPr>
      </p:pic>
      <p:pic>
        <p:nvPicPr>
          <p:cNvPr id="5" name="Picture 4" descr="241647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4116705"/>
            <a:ext cx="2140585" cy="2140585"/>
          </a:xfrm>
          <a:prstGeom prst="rect">
            <a:avLst/>
          </a:prstGeom>
        </p:spPr>
      </p:pic>
      <p:pic>
        <p:nvPicPr>
          <p:cNvPr id="7" name="Picture 6" descr="1483600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6600" y="1576705"/>
            <a:ext cx="2231390" cy="2231390"/>
          </a:xfrm>
          <a:prstGeom prst="rect">
            <a:avLst/>
          </a:prstGeom>
        </p:spPr>
      </p:pic>
      <p:pic>
        <p:nvPicPr>
          <p:cNvPr id="8" name="Picture 7" descr="107447-20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31540" y="1880870"/>
            <a:ext cx="2171700" cy="21717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642847" y="3185795"/>
            <a:ext cx="5100040" cy="3965014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marL="285750" lvl="0" indent="-285750"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endParaRPr lang="en-GB" sz="2000" kern="0" dirty="0">
              <a:solidFill>
                <a:srgbClr val="375375"/>
              </a:solidFill>
              <a:latin typeface="Candara" panose="020E0502030303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617CA63-8AD3-42D8-B8BD-A96FAC5998C8}"/>
              </a:ext>
            </a:extLst>
          </p:cNvPr>
          <p:cNvSpPr txBox="1"/>
          <p:nvPr/>
        </p:nvSpPr>
        <p:spPr>
          <a:xfrm>
            <a:off x="5820775" y="3276220"/>
            <a:ext cx="5521819" cy="37548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GB" sz="2000" kern="100" dirty="0"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By adopting these </a:t>
            </a:r>
            <a:r>
              <a:rPr lang="en-GB" sz="2000" kern="100" dirty="0"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approaches</a:t>
            </a:r>
            <a:r>
              <a:rPr lang="en-GB" sz="2000" kern="100" dirty="0"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we can: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kern="100" dirty="0"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build a culture of integrity and trust in research.</a:t>
            </a:r>
            <a:endParaRPr lang="en-GB" sz="2000" kern="100" dirty="0">
              <a:latin typeface="Candara" panose="020E05020303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000" kern="100" dirty="0"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improve local practices, </a:t>
            </a:r>
            <a:r>
              <a:rPr lang="en-GB" sz="2000" kern="100" dirty="0"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en-GB" sz="2000" kern="100" dirty="0"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000" kern="100" dirty="0"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position Nigeria as a leader in ethical research </a:t>
            </a:r>
            <a:r>
              <a:rPr lang="en-GB" sz="2000" kern="100" dirty="0"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</a:t>
            </a:r>
            <a:r>
              <a:rPr lang="en-GB" sz="2000" kern="100" dirty="0"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Africa</a:t>
            </a:r>
            <a:endParaRPr lang="en-US" sz="2000" kern="100" dirty="0">
              <a:effectLst/>
              <a:latin typeface="Candara" panose="020E05020303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endParaRPr lang="en-US" sz="2000" kern="100" dirty="0">
              <a:effectLst/>
              <a:latin typeface="Candara" panose="020E05020303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en-US" sz="2000" kern="100" dirty="0"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However, </a:t>
            </a:r>
            <a:r>
              <a:rPr lang="en-US" sz="2000" b="1" kern="100" dirty="0"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limited Resources and Financial Sustainability Gaps- </a:t>
            </a:r>
            <a:r>
              <a:rPr lang="en-US" sz="2000" kern="100" dirty="0"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are a major constraint,  affecting efficiency of our operations, and must be addressed</a:t>
            </a:r>
          </a:p>
          <a:p>
            <a:pPr marL="342900" lvl="0" indent="-342900">
              <a:buFont typeface="Symbol" panose="05050102010706020507" pitchFamily="2" charset="2"/>
              <a:buChar char=""/>
            </a:pPr>
            <a:endParaRPr lang="en-GB" sz="1800" kern="100" dirty="0">
              <a:effectLst/>
              <a:latin typeface="Candara" panose="020E05020303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F212F49-60DF-4439-ADCB-E28486774B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141" y="496383"/>
            <a:ext cx="5378824" cy="5378824"/>
          </a:xfrm>
          <a:prstGeom prst="rect">
            <a:avLst/>
          </a:prstGeom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31B11A2B-644A-44BD-BFA0-8E5B69F8FF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84965" y="263047"/>
            <a:ext cx="5864032" cy="2630465"/>
          </a:xfrm>
        </p:spPr>
        <p:txBody>
          <a:bodyPr>
            <a:normAutofit fontScale="90000"/>
          </a:bodyPr>
          <a:lstStyle/>
          <a:p>
            <a:br>
              <a:rPr lang="en-GB" sz="3600" kern="100" dirty="0"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GB" sz="3600" kern="100" dirty="0"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3600" kern="100" dirty="0"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Enhancing ethical standards requires a mix of </a:t>
            </a:r>
            <a:r>
              <a:rPr lang="en-GB" sz="3600" b="1" kern="100" dirty="0"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individual responsibility</a:t>
            </a:r>
            <a:r>
              <a:rPr lang="en-GB" sz="3600" kern="100" dirty="0"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 </a:t>
            </a:r>
            <a:r>
              <a:rPr lang="en-GB" sz="3600" b="1" kern="100" dirty="0"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institutional accountability</a:t>
            </a:r>
            <a:r>
              <a:rPr lang="en-GB" sz="3600" kern="100" dirty="0"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and </a:t>
            </a:r>
            <a:r>
              <a:rPr lang="en-GB" sz="3600" b="1" kern="100" dirty="0"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systemic reforms</a:t>
            </a:r>
            <a:r>
              <a:rPr lang="en-GB" sz="3600" kern="100" dirty="0"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br>
              <a:rPr lang="en-GB" kern="100" dirty="0"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147495-B891-5E67-9014-D65E0D3C52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andara" panose="020E0502030303020204" pitchFamily="34" charset="0"/>
              </a:rPr>
              <a:t>Finally…..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BA59B00-3715-7E42-D542-4B47534A4695}"/>
              </a:ext>
            </a:extLst>
          </p:cNvPr>
          <p:cNvSpPr txBox="1"/>
          <p:nvPr/>
        </p:nvSpPr>
        <p:spPr>
          <a:xfrm>
            <a:off x="1121079" y="2632640"/>
            <a:ext cx="1051559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3600" b="1" kern="100" dirty="0"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Nigeria’s research future is bright, but only if we do it right!</a:t>
            </a:r>
          </a:p>
        </p:txBody>
      </p:sp>
    </p:spTree>
    <p:extLst>
      <p:ext uri="{BB962C8B-B14F-4D97-AF65-F5344CB8AC3E}">
        <p14:creationId xmlns:p14="http://schemas.microsoft.com/office/powerpoint/2010/main" val="41391736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358207" y="2117118"/>
            <a:ext cx="4691159" cy="31239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buFont typeface="+mj-lt"/>
              <a:buAutoNum type="arabicPeriod"/>
              <a:tabLst>
                <a:tab pos="457200" algn="l"/>
              </a:tabLst>
            </a:pPr>
            <a:r>
              <a:rPr lang="en-GB" sz="2400" kern="0" dirty="0">
                <a:effectLst/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National Health Research Ethics Committee (NHREC) Guidelines, 2021.</a:t>
            </a:r>
            <a:endParaRPr lang="en-GB" sz="2400" kern="100" dirty="0">
              <a:effectLst/>
              <a:latin typeface="Candara" panose="020E05020303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Bef>
                <a:spcPts val="300"/>
              </a:spcBef>
              <a:buFont typeface="+mj-lt"/>
              <a:buAutoNum type="arabicPeriod"/>
              <a:tabLst>
                <a:tab pos="457200" algn="l"/>
              </a:tabLst>
            </a:pPr>
            <a:r>
              <a:rPr lang="en-GB" sz="2400" kern="0" dirty="0">
                <a:effectLst/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Ajayi, O. </a:t>
            </a:r>
            <a:r>
              <a:rPr lang="en-GB" sz="2400" i="1" kern="0" dirty="0">
                <a:effectLst/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Ethical Challenges in African Research</a:t>
            </a:r>
            <a:r>
              <a:rPr lang="en-GB" sz="2400" kern="0" dirty="0">
                <a:effectLst/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Lagos University Press, 2020.</a:t>
            </a:r>
            <a:endParaRPr lang="en-GB" sz="2400" kern="100" dirty="0">
              <a:effectLst/>
              <a:latin typeface="Candara" panose="020E05020303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Bef>
                <a:spcPts val="300"/>
              </a:spcBef>
              <a:buFont typeface="+mj-lt"/>
              <a:buAutoNum type="arabicPeriod"/>
              <a:tabLst>
                <a:tab pos="457200" algn="l"/>
              </a:tabLst>
            </a:pPr>
            <a:r>
              <a:rPr lang="en-GB" sz="2400" kern="0" dirty="0">
                <a:effectLst/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COPE. Global Standards for Research Integrity, 2019.</a:t>
            </a:r>
            <a:endParaRPr lang="en-GB" sz="2400" kern="100" dirty="0">
              <a:effectLst/>
              <a:latin typeface="Candara" panose="020E05020303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9C6FE8F-BB66-4C82-9A0B-109A3F89F9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27906"/>
            <a:ext cx="5833795" cy="4814046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4651" y="0"/>
            <a:ext cx="9962866" cy="6641911"/>
          </a:xfrm>
        </p:spPr>
      </p:pic>
    </p:spTree>
    <p:extLst>
      <p:ext uri="{BB962C8B-B14F-4D97-AF65-F5344CB8AC3E}">
        <p14:creationId xmlns:p14="http://schemas.microsoft.com/office/powerpoint/2010/main" val="29324659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541244" y="644339"/>
            <a:ext cx="9308726" cy="892604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>
                <a:latin typeface="Candara" panose="020E0502030303020204" pitchFamily="34" charset="0"/>
              </a:rPr>
              <a:t>Ethical Research- a shared responsibility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928847" y="1711938"/>
            <a:ext cx="2801988" cy="47625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b="1" kern="0" dirty="0">
                <a:solidFill>
                  <a:srgbClr val="375375"/>
                </a:solidFill>
                <a:effectLst/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kern="0" dirty="0">
                <a:solidFill>
                  <a:srgbClr val="375375"/>
                </a:solidFill>
                <a:effectLst/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“Ethics is not a burden. It is the backbone of credible science.”</a:t>
            </a:r>
          </a:p>
          <a:p>
            <a:endParaRPr lang="en-GB" sz="2400" b="1" kern="0" dirty="0">
              <a:solidFill>
                <a:srgbClr val="375375"/>
              </a:solidFill>
              <a:effectLst/>
              <a:latin typeface="Candara" panose="020E0502030303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400" b="1" kern="0" dirty="0">
                <a:solidFill>
                  <a:srgbClr val="375375"/>
                </a:solidFill>
                <a:effectLst/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GB" sz="2000" kern="0" dirty="0">
                <a:effectLst/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Adapted from Dr. Francis Collins</a:t>
            </a:r>
            <a:r>
              <a:rPr lang="en-GB" sz="2000" kern="0" dirty="0"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an American physician-scientist who served as director of the National Institutes of Health in Maryland, USA from 2009 to  2021.</a:t>
            </a:r>
            <a:br>
              <a:rPr lang="en-GB" sz="2000" kern="0" dirty="0">
                <a:solidFill>
                  <a:srgbClr val="375375"/>
                </a:solidFill>
                <a:effectLst/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GB" sz="2000" kern="0" dirty="0">
              <a:solidFill>
                <a:srgbClr val="375375"/>
              </a:solidFill>
              <a:effectLst/>
              <a:latin typeface="Candara" panose="020E0502030303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5063E57-753C-480B-ABDF-6F8A98702C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51161"/>
            <a:ext cx="8572500" cy="47625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latin typeface="Candara" panose="020E0502030303020204" pitchFamily="34" charset="0"/>
              </a:rPr>
              <a:t>What is Research Ethics?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844770" y="1943850"/>
            <a:ext cx="4558145" cy="38614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2400" kern="0" dirty="0">
                <a:effectLst/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Definition: Principles ensuring honesty, respect, and accountability in research.</a:t>
            </a:r>
          </a:p>
          <a:p>
            <a:pPr marL="342900" lvl="0" indent="-342900"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endParaRPr lang="en-GB" sz="2400" kern="100" dirty="0">
              <a:effectLst/>
              <a:latin typeface="Candara" panose="020E05020303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Bef>
                <a:spcPts val="300"/>
              </a:spcBef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2400" kern="0" dirty="0">
                <a:effectLst/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Key Pillars: Autonomy, beneficence, non-maleficence, justice (Belmont Report).</a:t>
            </a:r>
          </a:p>
          <a:p>
            <a:pPr marL="342900" lvl="0" indent="-342900">
              <a:spcBef>
                <a:spcPts val="300"/>
              </a:spcBef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endParaRPr lang="en-GB" sz="2400" kern="100" dirty="0">
              <a:effectLst/>
              <a:latin typeface="Candara" panose="020E05020303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kern="0" dirty="0">
                <a:effectLst/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Global Standards: Helsinki Declaration, COPE guidelines</a:t>
            </a:r>
            <a:r>
              <a:rPr lang="en-GB" sz="2400" dirty="0">
                <a:effectLst/>
                <a:latin typeface="Candara" panose="020E0502030303020204" pitchFamily="34" charset="0"/>
              </a:rPr>
              <a:t> </a:t>
            </a:r>
            <a:endParaRPr lang="en-US" sz="2400" dirty="0">
              <a:latin typeface="Candara" panose="020E0502030303020204" pitchFamily="34" charset="0"/>
            </a:endParaRPr>
          </a:p>
        </p:txBody>
      </p:sp>
      <p:pic>
        <p:nvPicPr>
          <p:cNvPr id="3" name="Picture 2" descr="favpng_55b9866a0b7be257e5f1a93257800b7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472565"/>
            <a:ext cx="4474210" cy="480377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6923" y="237995"/>
            <a:ext cx="10029756" cy="1431261"/>
          </a:xfrm>
        </p:spPr>
        <p:txBody>
          <a:bodyPr>
            <a:normAutofit/>
          </a:bodyPr>
          <a:lstStyle/>
          <a:p>
            <a:r>
              <a:rPr lang="en-GB" sz="4000" b="1" kern="0" dirty="0">
                <a:effectLst/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Why does Research Ethics Matter in Nigeria?</a:t>
            </a:r>
            <a:endParaRPr lang="en-US" sz="4000" b="1" dirty="0">
              <a:latin typeface="Candara" panose="020E0502030303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53644" y="1669256"/>
            <a:ext cx="9081370" cy="38395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2400" kern="0" dirty="0">
                <a:effectLst/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Growing research output in health, agriculture, and technology.</a:t>
            </a:r>
          </a:p>
          <a:p>
            <a:pPr marL="342900" lvl="0" indent="-342900">
              <a:buSzPts val="1000"/>
              <a:buFont typeface="Symbol" panose="05050102010706020507" pitchFamily="2" charset="2"/>
              <a:buChar char=""/>
              <a:tabLst>
                <a:tab pos="457200" algn="l"/>
              </a:tabLst>
            </a:pPr>
            <a:r>
              <a:rPr lang="en-GB" sz="2400" kern="0" dirty="0"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Protecting Participant Safety</a:t>
            </a:r>
          </a:p>
          <a:p>
            <a:pPr marL="342900" lvl="0" indent="-342900">
              <a:buSzPts val="1000"/>
              <a:buFont typeface="Symbol" panose="05050102010706020507" pitchFamily="2" charset="2"/>
              <a:buChar char=""/>
              <a:tabLst>
                <a:tab pos="457200" algn="l"/>
              </a:tabLst>
            </a:pPr>
            <a:r>
              <a:rPr lang="en-GB" sz="2400" kern="0" dirty="0">
                <a:effectLst/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Maintaining Scientific Integrity</a:t>
            </a:r>
          </a:p>
          <a:p>
            <a:pPr marL="342900" lvl="0" indent="-342900">
              <a:buSzPts val="1000"/>
              <a:buFont typeface="Symbol" panose="05050102010706020507" pitchFamily="2" charset="2"/>
              <a:buChar char=""/>
              <a:tabLst>
                <a:tab pos="457200" algn="l"/>
              </a:tabLst>
            </a:pPr>
            <a:r>
              <a:rPr lang="en-GB" sz="2400" kern="0" dirty="0"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Upholding Human Right and Dignity</a:t>
            </a:r>
          </a:p>
          <a:p>
            <a:pPr marL="342900" lvl="0" indent="-342900">
              <a:buSzPts val="1000"/>
              <a:buFont typeface="Symbol" panose="05050102010706020507" pitchFamily="2" charset="2"/>
              <a:buChar char=""/>
              <a:tabLst>
                <a:tab pos="457200" algn="l"/>
              </a:tabLst>
            </a:pPr>
            <a:r>
              <a:rPr lang="en-GB" sz="2400" kern="0" dirty="0">
                <a:effectLst/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Ensuring Social Responsibility</a:t>
            </a:r>
          </a:p>
          <a:p>
            <a:pPr marL="342900" lvl="0" indent="-342900">
              <a:buSzPts val="1000"/>
              <a:buFont typeface="Symbol" panose="05050102010706020507" pitchFamily="2" charset="2"/>
              <a:buChar char=""/>
              <a:tabLst>
                <a:tab pos="457200" algn="l"/>
              </a:tabLst>
            </a:pPr>
            <a:r>
              <a:rPr lang="en-GB" sz="2400" kern="0" dirty="0"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Building Trust in Research Institutions </a:t>
            </a:r>
            <a:endParaRPr lang="en-GB" sz="2400" kern="100" dirty="0">
              <a:effectLst/>
              <a:latin typeface="Candara" panose="020E05020303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Bef>
                <a:spcPts val="300"/>
              </a:spcBef>
              <a:buSzPts val="1000"/>
              <a:buFont typeface="Symbol" panose="05050102010706020507" pitchFamily="2" charset="2"/>
              <a:buChar char=""/>
              <a:tabLst>
                <a:tab pos="457200" algn="l"/>
              </a:tabLst>
            </a:pPr>
            <a:r>
              <a:rPr lang="en-GB" sz="2400" kern="0" dirty="0">
                <a:effectLst/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Avoiding exploitation of vulnerable populations, data fraud, reputational harm.</a:t>
            </a:r>
          </a:p>
          <a:p>
            <a:pPr marL="342900" lvl="0" indent="-342900">
              <a:spcBef>
                <a:spcPts val="300"/>
              </a:spcBef>
              <a:buSzPts val="1000"/>
              <a:buFont typeface="Symbol" panose="05050102010706020507" pitchFamily="2" charset="2"/>
              <a:buChar char=""/>
              <a:tabLst>
                <a:tab pos="457200" algn="l"/>
              </a:tabLst>
            </a:pPr>
            <a:r>
              <a:rPr lang="en-GB" sz="2400" kern="0" dirty="0"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Complying with Legal and Regulatory Requirements</a:t>
            </a:r>
            <a:endParaRPr lang="en-GB" sz="2400" kern="0" dirty="0">
              <a:effectLst/>
              <a:latin typeface="Candara" panose="020E0502030303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0">
              <a:spcBef>
                <a:spcPts val="300"/>
              </a:spcBef>
              <a:buSzPts val="1000"/>
              <a:buFont typeface="Symbol" panose="05050102010706020507" pitchFamily="2" charset="2"/>
              <a:buNone/>
              <a:tabLst>
                <a:tab pos="457200" algn="l"/>
              </a:tabLst>
            </a:pPr>
            <a:endParaRPr lang="en-GB" sz="2000" kern="100" dirty="0">
              <a:effectLst/>
              <a:latin typeface="Candara" panose="020E05020303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77003" y="578224"/>
            <a:ext cx="5437092" cy="627977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  <a:defRPr/>
            </a:pPr>
            <a:r>
              <a:rPr lang="en-US" sz="4800" dirty="0">
                <a:latin typeface="Candara" panose="020E0502030303020204" pitchFamily="34" charset="0"/>
                <a:cs typeface="Arial" panose="020B0604020202020204" pitchFamily="34" charset="0"/>
              </a:rPr>
              <a:t>  Regulatory History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2400" dirty="0">
                <a:latin typeface="Candara" panose="020E0502030303020204" pitchFamily="34" charset="0"/>
                <a:cs typeface="Arial" panose="020B0604020202020204" pitchFamily="34" charset="0"/>
              </a:rPr>
              <a:t>There were earlier attempts in the 1980s to establish a research regulatory agency.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2400" dirty="0">
                <a:latin typeface="Candara" panose="020E0502030303020204" pitchFamily="34" charset="0"/>
                <a:cs typeface="Arial" panose="020B0604020202020204" pitchFamily="34" charset="0"/>
              </a:rPr>
              <a:t>The ethics committee was not very active because of: </a:t>
            </a:r>
          </a:p>
          <a:p>
            <a:pPr marL="971550" lvl="1" indent="-514350">
              <a:buFont typeface="+mj-lt"/>
              <a:buAutoNum type="romanLcPeriod"/>
              <a:defRPr/>
            </a:pPr>
            <a:r>
              <a:rPr lang="en-US" dirty="0">
                <a:latin typeface="Candara" panose="020E0502030303020204" pitchFamily="34" charset="0"/>
                <a:cs typeface="Arial" panose="020B0604020202020204" pitchFamily="34" charset="0"/>
              </a:rPr>
              <a:t>Limited interest</a:t>
            </a:r>
          </a:p>
          <a:p>
            <a:pPr marL="971550" lvl="1" indent="-514350">
              <a:buFont typeface="+mj-lt"/>
              <a:buAutoNum type="romanLcPeriod"/>
              <a:defRPr/>
            </a:pPr>
            <a:r>
              <a:rPr lang="en-US" dirty="0">
                <a:latin typeface="Candara" panose="020E0502030303020204" pitchFamily="34" charset="0"/>
                <a:cs typeface="Arial" panose="020B0604020202020204" pitchFamily="34" charset="0"/>
              </a:rPr>
              <a:t>Lack of funding </a:t>
            </a:r>
          </a:p>
          <a:p>
            <a:pPr marL="971550" lvl="1" indent="-514350">
              <a:buFont typeface="+mj-lt"/>
              <a:buAutoNum type="romanLcPeriod"/>
              <a:defRPr/>
            </a:pPr>
            <a:r>
              <a:rPr lang="en-US" dirty="0">
                <a:latin typeface="Candara" panose="020E0502030303020204" pitchFamily="34" charset="0"/>
                <a:cs typeface="Arial" panose="020B0604020202020204" pitchFamily="34" charset="0"/>
              </a:rPr>
              <a:t>Low levels of research activities</a:t>
            </a:r>
            <a:endParaRPr lang="en-US" sz="2400" dirty="0">
              <a:latin typeface="Candara" panose="020E0502030303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Candara" panose="020E0502030303020204" pitchFamily="34" charset="0"/>
              </a:rPr>
              <a:t>Research activities continued without adequate regulation.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Candara" panose="020E0502030303020204" pitchFamily="34" charset="0"/>
              </a:rPr>
              <a:t>This might have led to various scientific and ethical lapses in research in the country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sz="2400" dirty="0">
                <a:latin typeface="Candara" panose="020E0502030303020204" pitchFamily="34" charset="0"/>
              </a:rPr>
              <a:t>The 1996 Pfizer’s </a:t>
            </a:r>
            <a:r>
              <a:rPr lang="en-US" sz="2400" dirty="0" err="1">
                <a:latin typeface="Candara" panose="020E0502030303020204" pitchFamily="34" charset="0"/>
              </a:rPr>
              <a:t>Trovan</a:t>
            </a:r>
            <a:r>
              <a:rPr lang="en-US" sz="2400" dirty="0">
                <a:latin typeface="Candara" panose="020E0502030303020204" pitchFamily="34" charset="0"/>
              </a:rPr>
              <a:t> clinical is an example. The study was associated with abuse of vulnerable research participants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F8B013A-FEE2-4AAA-982E-A70AC568EE5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097" r="37368"/>
          <a:stretch/>
        </p:blipFill>
        <p:spPr>
          <a:xfrm>
            <a:off x="0" y="0"/>
            <a:ext cx="5715000" cy="6858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132229" y="459510"/>
            <a:ext cx="8224838" cy="812800"/>
          </a:xfrm>
        </p:spPr>
        <p:txBody>
          <a:bodyPr/>
          <a:lstStyle/>
          <a:p>
            <a:pPr algn="l" eaLnBrk="1" hangingPunct="1"/>
            <a:r>
              <a:rPr lang="en-GB" sz="4000" b="1" dirty="0">
                <a:latin typeface="Candara" panose="020E0502030303020204" pitchFamily="34" charset="0"/>
              </a:rPr>
              <a:t>Need for Research Ethics Regulation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52330" y="1922929"/>
            <a:ext cx="3561090" cy="4639236"/>
          </a:xfrm>
        </p:spPr>
        <p:txBody>
          <a:bodyPr rtlCol="0">
            <a:noAutofit/>
          </a:bodyPr>
          <a:lstStyle/>
          <a:p>
            <a:pPr marL="457200" lvl="1" indent="-457200">
              <a:buFont typeface="+mj-lt"/>
              <a:buAutoNum type="arabicPeriod"/>
              <a:defRPr/>
            </a:pPr>
            <a:endParaRPr lang="en-US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0" lvl="1" indent="0">
              <a:buNone/>
              <a:defRPr/>
            </a:pPr>
            <a:r>
              <a:rPr lang="en-US" dirty="0">
                <a:latin typeface="Candara" panose="020E0502030303020204" pitchFamily="34" charset="0"/>
              </a:rPr>
              <a:t>This was informed by:</a:t>
            </a:r>
          </a:p>
          <a:p>
            <a:pPr marL="457200" lvl="1" indent="-457200">
              <a:buFont typeface="+mj-lt"/>
              <a:buAutoNum type="arabicPeriod"/>
              <a:defRPr/>
            </a:pPr>
            <a:r>
              <a:rPr lang="en-US" dirty="0">
                <a:latin typeface="Candara" panose="020E0502030303020204" pitchFamily="34" charset="0"/>
              </a:rPr>
              <a:t>History of research abuses in local and international research environments</a:t>
            </a:r>
          </a:p>
          <a:p>
            <a:pPr marL="457200" lvl="1" indent="-457200">
              <a:buFont typeface="+mj-lt"/>
              <a:buAutoNum type="arabicPeriod"/>
              <a:defRPr/>
            </a:pPr>
            <a:r>
              <a:rPr lang="en-US" dirty="0">
                <a:latin typeface="Candara" panose="020E0502030303020204" pitchFamily="34" charset="0"/>
              </a:rPr>
              <a:t>Health reforms in Nigeria</a:t>
            </a:r>
          </a:p>
          <a:p>
            <a:pPr marL="457200" lvl="1" indent="-457200">
              <a:buFont typeface="+mj-lt"/>
              <a:buAutoNum type="arabicPeriod"/>
              <a:defRPr/>
            </a:pPr>
            <a:r>
              <a:rPr lang="en-US" dirty="0">
                <a:latin typeface="Candara" panose="020E0502030303020204" pitchFamily="34" charset="0"/>
              </a:rPr>
              <a:t>Need to protect research participants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BD58267-8D2D-4C35-B1C3-DCFE9A53DC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81" y="1374775"/>
            <a:ext cx="8224837" cy="5483225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1455925" y="214314"/>
            <a:ext cx="9879946" cy="928687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000" b="1" dirty="0">
                <a:latin typeface="Candara" panose="020E0502030303020204" pitchFamily="34" charset="0"/>
              </a:rPr>
              <a:t>National Health Research Ethics Committee</a:t>
            </a:r>
            <a:endParaRPr lang="en-GB" sz="4000" b="1" dirty="0">
              <a:latin typeface="Candara" panose="020E0502030303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4776" y="4436111"/>
            <a:ext cx="11214848" cy="2146300"/>
          </a:xfrm>
        </p:spPr>
        <p:txBody>
          <a:bodyPr rtlCol="0">
            <a:normAutofit fontScale="85000" lnSpcReduction="10000"/>
          </a:bodyPr>
          <a:lstStyle/>
          <a:p>
            <a:pPr marL="342900" lvl="1" indent="-342900">
              <a:defRPr/>
            </a:pPr>
            <a:endParaRPr lang="en-US" dirty="0">
              <a:effectLst>
                <a:outerShdw blurRad="38100" dist="38100" dir="2700000" algn="tl">
                  <a:srgbClr val="C0C0C0"/>
                </a:outerShdw>
              </a:effectLst>
              <a:latin typeface="Candara" panose="020E0502030303020204" pitchFamily="34" charset="0"/>
            </a:endParaRPr>
          </a:p>
          <a:p>
            <a:pPr marL="342900" lvl="1" indent="-342900">
              <a:defRPr/>
            </a:pPr>
            <a:r>
              <a:rPr lang="en-US" dirty="0">
                <a:latin typeface="Candara" panose="020E0502030303020204" pitchFamily="34" charset="0"/>
              </a:rPr>
              <a:t>The National Health Research Ethics Committee was set up in 2006 and backed by the National Health Act.</a:t>
            </a:r>
          </a:p>
          <a:p>
            <a:pPr marL="342900" lvl="1" indent="-342900">
              <a:defRPr/>
            </a:pPr>
            <a:r>
              <a:rPr lang="en-US" dirty="0">
                <a:latin typeface="Candara" panose="020E0502030303020204" pitchFamily="34" charset="0"/>
              </a:rPr>
              <a:t>There were 15 members, including a Chairman and other members from various disciplines: Law, Pharmacy, Medicine, Nursing, Community Health Workers, Christians, Muslims, Researchers.</a:t>
            </a:r>
          </a:p>
          <a:p>
            <a:pPr marL="342900" lvl="1" indent="-342900">
              <a:buFontTx/>
              <a:buChar char="•"/>
              <a:defRPr/>
            </a:pPr>
            <a:r>
              <a:rPr lang="en-US" dirty="0">
                <a:latin typeface="Candara" panose="020E0502030303020204" pitchFamily="34" charset="0"/>
              </a:rPr>
              <a:t> E</a:t>
            </a:r>
            <a:r>
              <a:rPr lang="en-US" i="1" dirty="0">
                <a:latin typeface="Candara" panose="020E0502030303020204" pitchFamily="34" charset="0"/>
              </a:rPr>
              <a:t>x-officio</a:t>
            </a:r>
            <a:r>
              <a:rPr lang="en-US" dirty="0">
                <a:latin typeface="Candara" panose="020E0502030303020204" pitchFamily="34" charset="0"/>
              </a:rPr>
              <a:t> members from Ministries of Education, Environment, Women’s affairs, Agriculture and other line ministries, NAFDAC, the national Universities Commission.</a:t>
            </a:r>
            <a:endParaRPr lang="en-GB" dirty="0">
              <a:latin typeface="Candara" panose="020E0502030303020204" pitchFamily="34" charset="0"/>
            </a:endParaRPr>
          </a:p>
        </p:txBody>
      </p:sp>
      <p:pic>
        <p:nvPicPr>
          <p:cNvPr id="2" name="Picture 1" descr="committee-clipart"/>
          <p:cNvPicPr>
            <a:picLocks noChangeAspect="1"/>
          </p:cNvPicPr>
          <p:nvPr/>
        </p:nvPicPr>
        <p:blipFill>
          <a:blip r:embed="rId2"/>
          <a:srcRect t="17590" b="7700"/>
          <a:stretch>
            <a:fillRect/>
          </a:stretch>
        </p:blipFill>
        <p:spPr>
          <a:xfrm>
            <a:off x="3205163" y="1143001"/>
            <a:ext cx="5638800" cy="329311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5303" y="224253"/>
            <a:ext cx="11337866" cy="1188523"/>
          </a:xfrm>
        </p:spPr>
        <p:txBody>
          <a:bodyPr>
            <a:normAutofit fontScale="90000"/>
          </a:bodyPr>
          <a:lstStyle/>
          <a:p>
            <a:br>
              <a:rPr lang="en-GB" sz="2800" b="1" dirty="0"/>
            </a:br>
            <a:r>
              <a:rPr lang="en-US" sz="3600" b="1" dirty="0">
                <a:latin typeface="Candara" panose="020E0502030303020204" pitchFamily="34" charset="0"/>
              </a:rPr>
              <a:t>Structures for the management health research ethics in Nigeria</a:t>
            </a:r>
            <a:r>
              <a:rPr lang="en-GB" sz="3600" b="1" dirty="0">
                <a:latin typeface="Candara" panose="020E0502030303020204" pitchFamily="34" charset="0"/>
              </a:rPr>
              <a:t>: The </a:t>
            </a:r>
            <a:r>
              <a:rPr lang="en-GB" sz="3600" dirty="0">
                <a:latin typeface="Candara" panose="020E0502030303020204" pitchFamily="34" charset="0"/>
              </a:rPr>
              <a:t>National Health Act &amp; Research Regulation</a:t>
            </a:r>
            <a:br>
              <a:rPr lang="en-GB" sz="2800" dirty="0">
                <a:latin typeface="Candara" panose="020E0502030303020204" pitchFamily="34" charset="0"/>
              </a:rPr>
            </a:br>
            <a:br>
              <a:rPr lang="en-GB" sz="2800" dirty="0"/>
            </a:b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76120" y="1683816"/>
            <a:ext cx="4547690" cy="4614167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GB" sz="2400" dirty="0">
              <a:latin typeface="Candara" panose="020E0502030303020204" pitchFamily="34" charset="0"/>
            </a:endParaRPr>
          </a:p>
          <a:p>
            <a:pPr marL="0" indent="0">
              <a:buNone/>
            </a:pPr>
            <a:r>
              <a:rPr lang="en-GB" sz="2400" dirty="0">
                <a:latin typeface="Candara" panose="020E0502030303020204" pitchFamily="34" charset="0"/>
              </a:rPr>
              <a:t>1. The National Health Act 2014 provided a sound basis for the establishment of the National Health Research Ethics Committee  (NHREC) by the Hon. Minister of Health</a:t>
            </a:r>
          </a:p>
          <a:p>
            <a:pPr marL="0" indent="0">
              <a:buNone/>
            </a:pPr>
            <a:r>
              <a:rPr lang="en-GB" sz="2400" dirty="0">
                <a:latin typeface="Candara" panose="020E0502030303020204" pitchFamily="34" charset="0"/>
              </a:rPr>
              <a:t>2. It specified its composition, roles and responsibilities</a:t>
            </a:r>
          </a:p>
          <a:p>
            <a:pPr marL="0" indent="0">
              <a:buNone/>
            </a:pPr>
            <a:r>
              <a:rPr lang="en-GB" sz="2400" dirty="0">
                <a:latin typeface="Candara" panose="020E0502030303020204" pitchFamily="34" charset="0"/>
              </a:rPr>
              <a:t>3. The NHREC derives its powers from this legislation</a:t>
            </a:r>
          </a:p>
          <a:p>
            <a:pPr>
              <a:buNone/>
            </a:pPr>
            <a:endParaRPr lang="en-GB" sz="1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12776"/>
            <a:ext cx="6874998" cy="515624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6_Office Theme">
  <a:themeElements>
    <a:clrScheme name="16_Office Theme 1">
      <a:dk1>
        <a:srgbClr val="000000"/>
      </a:dk1>
      <a:lt1>
        <a:srgbClr val="FFFFFF"/>
      </a:lt1>
      <a:dk2>
        <a:srgbClr val="04617B"/>
      </a:dk2>
      <a:lt2>
        <a:srgbClr val="DBF5F9"/>
      </a:lt2>
      <a:accent1>
        <a:srgbClr val="3FCFD5"/>
      </a:accent1>
      <a:accent2>
        <a:srgbClr val="B2EBEE"/>
      </a:accent2>
      <a:accent3>
        <a:srgbClr val="FFFFFF"/>
      </a:accent3>
      <a:accent4>
        <a:srgbClr val="000000"/>
      </a:accent4>
      <a:accent5>
        <a:srgbClr val="AFE4E7"/>
      </a:accent5>
      <a:accent6>
        <a:srgbClr val="A1D5D8"/>
      </a:accent6>
      <a:hlink>
        <a:srgbClr val="04617B"/>
      </a:hlink>
      <a:folHlink>
        <a:srgbClr val="85DFD0"/>
      </a:folHlink>
    </a:clrScheme>
    <a:fontScheme name="16_Office Them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6_Office Theme 1">
        <a:dk1>
          <a:srgbClr val="000000"/>
        </a:dk1>
        <a:lt1>
          <a:srgbClr val="FFFFFF"/>
        </a:lt1>
        <a:dk2>
          <a:srgbClr val="04617B"/>
        </a:dk2>
        <a:lt2>
          <a:srgbClr val="DBF5F9"/>
        </a:lt2>
        <a:accent1>
          <a:srgbClr val="3FCFD5"/>
        </a:accent1>
        <a:accent2>
          <a:srgbClr val="B2EBEE"/>
        </a:accent2>
        <a:accent3>
          <a:srgbClr val="FFFFFF"/>
        </a:accent3>
        <a:accent4>
          <a:srgbClr val="000000"/>
        </a:accent4>
        <a:accent5>
          <a:srgbClr val="AFE4E7"/>
        </a:accent5>
        <a:accent6>
          <a:srgbClr val="A1D5D8"/>
        </a:accent6>
        <a:hlink>
          <a:srgbClr val="04617B"/>
        </a:hlink>
        <a:folHlink>
          <a:srgbClr val="85DFD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1362</TotalTime>
  <Words>1561</Words>
  <Application>Microsoft Macintosh PowerPoint</Application>
  <PresentationFormat>Widescreen</PresentationFormat>
  <Paragraphs>177</Paragraphs>
  <Slides>26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36" baseType="lpstr">
      <vt:lpstr>__Inter_Fallback_57436e</vt:lpstr>
      <vt:lpstr>Arial</vt:lpstr>
      <vt:lpstr>Calibri</vt:lpstr>
      <vt:lpstr>Calibri Light</vt:lpstr>
      <vt:lpstr>Cambria</vt:lpstr>
      <vt:lpstr>Candara</vt:lpstr>
      <vt:lpstr>Segoe</vt:lpstr>
      <vt:lpstr>Symbol</vt:lpstr>
      <vt:lpstr>16_Office Theme</vt:lpstr>
      <vt:lpstr>Office Theme</vt:lpstr>
      <vt:lpstr>PowerPoint Presentation</vt:lpstr>
      <vt:lpstr>Presentation Outline </vt:lpstr>
      <vt:lpstr>Ethical Research- a shared responsibility</vt:lpstr>
      <vt:lpstr>What is Research Ethics?</vt:lpstr>
      <vt:lpstr>Why does Research Ethics Matter in Nigeria?</vt:lpstr>
      <vt:lpstr>PowerPoint Presentation</vt:lpstr>
      <vt:lpstr>Need for Research Ethics Regulation </vt:lpstr>
      <vt:lpstr>National Health Research Ethics Committee</vt:lpstr>
      <vt:lpstr> Structures for the management health research ethics in Nigeria: The National Health Act &amp; Research Regulation  </vt:lpstr>
      <vt:lpstr>Main Functions of NHREC</vt:lpstr>
      <vt:lpstr>Key Challenges in Nigeria (Overview) </vt:lpstr>
      <vt:lpstr>Challenge 1 – Fragmented Regulatory Framework </vt:lpstr>
      <vt:lpstr>Challenge 2 – Cultural and Socioeconomic Factors </vt:lpstr>
      <vt:lpstr>Financing of the Operation of the National Committee:  a major challenge and limiting factor</vt:lpstr>
      <vt:lpstr>National reference documents used for the management and ethics review in the country: Development of Norms and Standards</vt:lpstr>
      <vt:lpstr>Other Guidelines </vt:lpstr>
      <vt:lpstr>Key Opportunities – Strengthening Institutional Capacity</vt:lpstr>
      <vt:lpstr>Structures for the management health research ethics in Nigeria</vt:lpstr>
      <vt:lpstr>Technology and Innovation</vt:lpstr>
      <vt:lpstr>Case Study – Vaccine Trials in Nigeria</vt:lpstr>
      <vt:lpstr>Looking Forward</vt:lpstr>
      <vt:lpstr>Recommendations for Stakeholders</vt:lpstr>
      <vt:lpstr>  Enhancing ethical standards requires a mix of individual responsibility, institutional accountability, and systemic reforms.  </vt:lpstr>
      <vt:lpstr>Finally…..</vt:lpstr>
      <vt:lpstr>PowerPoint Presentation</vt:lpstr>
      <vt:lpstr>PowerPoint Presentation</vt:lpstr>
    </vt:vector>
  </TitlesOfParts>
  <Company>GlaxoSmithKline Biologicals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Richard Adegbola</dc:creator>
  <cp:lastModifiedBy>OluwaTosin Adegbola</cp:lastModifiedBy>
  <cp:revision>288</cp:revision>
  <cp:lastPrinted>2021-07-25T14:53:00Z</cp:lastPrinted>
  <dcterms:created xsi:type="dcterms:W3CDTF">2018-02-12T15:00:00Z</dcterms:created>
  <dcterms:modified xsi:type="dcterms:W3CDTF">2025-04-28T05:24:42Z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8EA31ED67EAC488984BD67A72FBD5BAC_12</vt:lpwstr>
  </property>
  <property fmtid="{D5CDD505-2E9C-101B-9397-08002B2CF9AE}" pid="3" name="KSOProductBuildVer">
    <vt:lpwstr>1033-12.2.0.20795</vt:lpwstr>
  </property>
</Properties>
</file>