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9"/>
  </p:notesMasterIdLst>
  <p:handoutMasterIdLst>
    <p:handoutMasterId r:id="rId20"/>
  </p:handoutMasterIdLst>
  <p:sldIdLst>
    <p:sldId id="28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85" r:id="rId12"/>
    <p:sldId id="268" r:id="rId13"/>
    <p:sldId id="286" r:id="rId14"/>
    <p:sldId id="269" r:id="rId15"/>
    <p:sldId id="270" r:id="rId16"/>
    <p:sldId id="283" r:id="rId17"/>
    <p:sldId id="28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02C4BB3-B671-4127-9D70-1A2D2B553ECD}">
          <p14:sldIdLst>
            <p14:sldId id="287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  <p14:sldId id="267"/>
            <p14:sldId id="285"/>
            <p14:sldId id="268"/>
            <p14:sldId id="286"/>
            <p14:sldId id="269"/>
            <p14:sldId id="270"/>
            <p14:sldId id="283"/>
            <p14:sldId id="2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0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8A980-BE88-452F-ACA0-DF264773164E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D245F-B13D-45ED-B200-6E53EBA0C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702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9D9A0-8BD8-46F9-9A52-64AC7AA02A0F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DC82D-B4E6-444C-B504-37286588E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801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DC82D-B4E6-444C-B504-37286588E0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5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A8461-9D45-458A-A853-D229E70DF5AC}" type="datetime1">
              <a:rPr lang="en-TT" smtClean="0"/>
              <a:t>28/10/2020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39223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9D429-5D54-4B50-8E42-E2A8400582A3}" type="datetime1">
              <a:rPr lang="en-TT" smtClean="0"/>
              <a:t>28/10/2020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88320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7CC2-3F48-4D00-A6E3-C50F0E15F29C}" type="datetime1">
              <a:rPr lang="en-TT" smtClean="0"/>
              <a:t>28/10/2020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814470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TT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69988" y="1946275"/>
            <a:ext cx="7772400" cy="4114800"/>
          </a:xfrm>
        </p:spPr>
        <p:txBody>
          <a:bodyPr/>
          <a:lstStyle/>
          <a:p>
            <a:endParaRPr lang="en-T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E634D87-FD8A-4A72-8D33-66E12185F812}" type="datetime1">
              <a:rPr lang="en-TT" smtClean="0"/>
              <a:t>28/10/2020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6FEC61A-A257-4345-A6F4-00CA3FB070E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0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B3A73-C6E3-4CE7-BC12-3DD071719878}" type="datetime1">
              <a:rPr lang="en-TT" smtClean="0"/>
              <a:t>28/10/2020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48720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21545-4C1A-4DB9-A085-C1671F45B3D1}" type="datetime1">
              <a:rPr lang="en-TT" smtClean="0"/>
              <a:t>28/10/2020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76389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4B3A-6BDA-4360-A130-6BC94F2C9AEB}" type="datetime1">
              <a:rPr lang="en-TT" smtClean="0"/>
              <a:t>28/10/2020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75176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D0580-D355-44AD-8463-B8F25B282FF6}" type="datetime1">
              <a:rPr lang="en-TT" smtClean="0"/>
              <a:t>28/10/2020</a:t>
            </a:fld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74540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C01E-DC3F-4669-8AEC-C2452FA3DDE7}" type="datetime1">
              <a:rPr lang="en-TT" smtClean="0"/>
              <a:t>28/10/2020</a:t>
            </a:fld>
            <a:endParaRPr lang="en-T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299643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F808B-74BA-4322-BF9B-E6905068C8FC}" type="datetime1">
              <a:rPr lang="en-TT" smtClean="0"/>
              <a:t>28/10/2020</a:t>
            </a:fld>
            <a:endParaRPr lang="en-T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86200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1DC59-1E01-4292-8010-852C4385C2A2}" type="datetime1">
              <a:rPr lang="en-TT" smtClean="0"/>
              <a:t>28/10/2020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249367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4322D-31F4-46FA-AC6F-A2819E4894E4}" type="datetime1">
              <a:rPr lang="en-TT" smtClean="0"/>
              <a:t>28/10/2020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407779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44E42-E2B5-4E72-998E-B3BF3C8658E8}" type="datetime1">
              <a:rPr lang="en-TT" smtClean="0"/>
              <a:t>28/10/2020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93E21-C6C5-4AA1-80A4-E938B350FEC7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03031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TT" b="1" dirty="0"/>
              <a:t>LABORATORY </a:t>
            </a:r>
            <a:r>
              <a:rPr lang="en-TT" b="1" dirty="0" smtClean="0"/>
              <a:t>BIOSAFETY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33070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620688"/>
            <a:ext cx="856895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Biosafety Level 2 (BSL2)</a:t>
            </a: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Builds </a:t>
            </a:r>
            <a:r>
              <a:rPr lang="en-GB" b="1" dirty="0">
                <a:solidFill>
                  <a:srgbClr val="292934"/>
                </a:solidFill>
              </a:rPr>
              <a:t>on BSL1 </a:t>
            </a:r>
            <a:r>
              <a:rPr lang="en-GB" b="1" dirty="0" smtClean="0">
                <a:solidFill>
                  <a:srgbClr val="292934"/>
                </a:solidFill>
              </a:rPr>
              <a:t>requirements</a:t>
            </a: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Risk </a:t>
            </a:r>
            <a:r>
              <a:rPr lang="en-GB" b="1" dirty="0">
                <a:solidFill>
                  <a:srgbClr val="292934"/>
                </a:solidFill>
              </a:rPr>
              <a:t>Group 2 Agents:</a:t>
            </a:r>
          </a:p>
          <a:p>
            <a:r>
              <a:rPr lang="en-GB" dirty="0">
                <a:solidFill>
                  <a:srgbClr val="292934"/>
                </a:solidFill>
              </a:rPr>
              <a:t>• Human or primate cells</a:t>
            </a:r>
          </a:p>
          <a:p>
            <a:r>
              <a:rPr lang="en-GB" dirty="0">
                <a:solidFill>
                  <a:srgbClr val="292934"/>
                </a:solidFill>
              </a:rPr>
              <a:t>• Herpes Simplex Virus (HSV)</a:t>
            </a:r>
          </a:p>
          <a:p>
            <a:r>
              <a:rPr lang="en-GB" dirty="0">
                <a:solidFill>
                  <a:srgbClr val="292934"/>
                </a:solidFill>
              </a:rPr>
              <a:t>• Replication-incompetent attenuated HIV</a:t>
            </a:r>
          </a:p>
          <a:p>
            <a:r>
              <a:rPr lang="en-GB" dirty="0">
                <a:solidFill>
                  <a:srgbClr val="292934"/>
                </a:solidFill>
              </a:rPr>
              <a:t>• Patient specimens</a:t>
            </a:r>
          </a:p>
          <a:p>
            <a:r>
              <a:rPr lang="en-GB" dirty="0">
                <a:solidFill>
                  <a:srgbClr val="292934"/>
                </a:solidFill>
              </a:rPr>
              <a:t>• </a:t>
            </a:r>
            <a:r>
              <a:rPr lang="en-GB" i="1" dirty="0">
                <a:solidFill>
                  <a:srgbClr val="292934"/>
                </a:solidFill>
              </a:rPr>
              <a:t>Staphylococcus </a:t>
            </a:r>
            <a:r>
              <a:rPr lang="en-GB" i="1" dirty="0" err="1" smtClean="0">
                <a:solidFill>
                  <a:srgbClr val="292934"/>
                </a:solidFill>
              </a:rPr>
              <a:t>aureus</a:t>
            </a:r>
            <a:endParaRPr lang="en-GB" i="1" dirty="0" smtClean="0">
              <a:solidFill>
                <a:srgbClr val="292934"/>
              </a:solidFill>
            </a:endParaRPr>
          </a:p>
          <a:p>
            <a:endParaRPr lang="en-GB" b="1" i="1" dirty="0">
              <a:solidFill>
                <a:srgbClr val="292934"/>
              </a:solidFill>
            </a:endParaRP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Lab </a:t>
            </a:r>
            <a:r>
              <a:rPr lang="en-GB" b="1" dirty="0">
                <a:solidFill>
                  <a:srgbClr val="292934"/>
                </a:solidFill>
              </a:rPr>
              <a:t>Practice</a:t>
            </a:r>
          </a:p>
          <a:p>
            <a:r>
              <a:rPr lang="en-GB" dirty="0">
                <a:solidFill>
                  <a:srgbClr val="292934"/>
                </a:solidFill>
              </a:rPr>
              <a:t>• Access to the laboratory is restricted </a:t>
            </a:r>
            <a:r>
              <a:rPr lang="en-GB" dirty="0" smtClean="0">
                <a:solidFill>
                  <a:srgbClr val="292934"/>
                </a:solidFill>
              </a:rPr>
              <a:t>when work </a:t>
            </a:r>
            <a:r>
              <a:rPr lang="en-GB" dirty="0">
                <a:solidFill>
                  <a:srgbClr val="292934"/>
                </a:solidFill>
              </a:rPr>
              <a:t>is being conducted</a:t>
            </a:r>
          </a:p>
          <a:p>
            <a:r>
              <a:rPr lang="en-GB" dirty="0">
                <a:solidFill>
                  <a:srgbClr val="292934"/>
                </a:solidFill>
              </a:rPr>
              <a:t>• PPE = lab coats, gloves, eye </a:t>
            </a:r>
            <a:r>
              <a:rPr lang="en-GB" dirty="0" smtClean="0">
                <a:solidFill>
                  <a:srgbClr val="292934"/>
                </a:solidFill>
              </a:rPr>
              <a:t>protection, face </a:t>
            </a:r>
            <a:r>
              <a:rPr lang="en-GB" dirty="0">
                <a:solidFill>
                  <a:srgbClr val="292934"/>
                </a:solidFill>
              </a:rPr>
              <a:t>shields or masks as needed.</a:t>
            </a:r>
          </a:p>
          <a:p>
            <a:r>
              <a:rPr lang="en-GB" dirty="0">
                <a:solidFill>
                  <a:srgbClr val="292934"/>
                </a:solidFill>
              </a:rPr>
              <a:t>• Decontamination after each procedure</a:t>
            </a:r>
          </a:p>
          <a:p>
            <a:r>
              <a:rPr lang="en-GB" dirty="0">
                <a:solidFill>
                  <a:srgbClr val="292934"/>
                </a:solidFill>
              </a:rPr>
              <a:t>• Autoclave waste</a:t>
            </a:r>
          </a:p>
          <a:p>
            <a:r>
              <a:rPr lang="en-GB" dirty="0">
                <a:solidFill>
                  <a:srgbClr val="292934"/>
                </a:solidFill>
              </a:rPr>
              <a:t>• Document training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26" y="548680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en-GB" sz="3100" b="1" dirty="0">
                <a:solidFill>
                  <a:srgbClr val="D3533C"/>
                </a:solidFill>
              </a:rPr>
              <a:t>BSL2 cont</a:t>
            </a:r>
            <a:r>
              <a:rPr lang="en-GB" sz="3100" dirty="0">
                <a:solidFill>
                  <a:srgbClr val="D3533C"/>
                </a:solidFill>
              </a:rPr>
              <a:t>.</a:t>
            </a:r>
            <a:r>
              <a:rPr lang="en-GB" sz="4000" dirty="0">
                <a:solidFill>
                  <a:srgbClr val="D3533C"/>
                </a:solidFill>
              </a:rPr>
              <a:t/>
            </a:r>
            <a:br>
              <a:rPr lang="en-GB" sz="4000" dirty="0">
                <a:solidFill>
                  <a:srgbClr val="D3533C"/>
                </a:solidFill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rgbClr val="292934"/>
                </a:solidFill>
              </a:rPr>
              <a:t>Safety </a:t>
            </a:r>
            <a:r>
              <a:rPr lang="en-GB" sz="1800" b="1" dirty="0">
                <a:solidFill>
                  <a:srgbClr val="292934"/>
                </a:solidFill>
              </a:rPr>
              <a:t>Equipment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• Biosafety cabinet (BSC)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• Sharps containers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• Autoclave waste bags/containers</a:t>
            </a:r>
          </a:p>
          <a:p>
            <a:pPr marL="0" indent="0">
              <a:buNone/>
            </a:pPr>
            <a:r>
              <a:rPr lang="en-GB" sz="1800" b="1" dirty="0">
                <a:solidFill>
                  <a:srgbClr val="292934"/>
                </a:solidFill>
              </a:rPr>
              <a:t>Facility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• Self-closing doors with BSL2 signage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• Autoclave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• Sink and eyewash station readily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available</a:t>
            </a:r>
          </a:p>
          <a:p>
            <a:pPr lvl="1"/>
            <a:r>
              <a:rPr lang="en-GB" sz="1800" dirty="0">
                <a:solidFill>
                  <a:srgbClr val="292934"/>
                </a:solidFill>
              </a:rPr>
              <a:t>• Label all equipment in contact with</a:t>
            </a:r>
          </a:p>
          <a:p>
            <a:pPr lvl="1"/>
            <a:r>
              <a:rPr lang="en-GB" sz="1800" dirty="0" smtClean="0">
                <a:solidFill>
                  <a:srgbClr val="292934"/>
                </a:solidFill>
              </a:rPr>
              <a:t>biohazard</a:t>
            </a:r>
            <a:endParaRPr lang="en-GB" sz="1800" dirty="0">
              <a:solidFill>
                <a:srgbClr val="2929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67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9811" y="260648"/>
            <a:ext cx="878497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D3533C"/>
                </a:solidFill>
                <a:latin typeface="+mj-lt"/>
              </a:rPr>
              <a:t>Biosafety Level 3 (BSL3)</a:t>
            </a:r>
          </a:p>
          <a:p>
            <a:endParaRPr lang="en-GB" sz="2400" b="1" dirty="0" smtClean="0">
              <a:solidFill>
                <a:srgbClr val="292934"/>
              </a:solidFill>
              <a:latin typeface="Arial-BoldMT"/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Builds </a:t>
            </a:r>
            <a:r>
              <a:rPr lang="en-GB" b="1" dirty="0">
                <a:solidFill>
                  <a:srgbClr val="292934"/>
                </a:solidFill>
              </a:rPr>
              <a:t>on BSL2 requirements</a:t>
            </a: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Risk </a:t>
            </a:r>
            <a:r>
              <a:rPr lang="en-GB" b="1" dirty="0">
                <a:solidFill>
                  <a:srgbClr val="292934"/>
                </a:solidFill>
              </a:rPr>
              <a:t>Group Agents:</a:t>
            </a:r>
          </a:p>
          <a:p>
            <a:r>
              <a:rPr lang="en-GB" dirty="0">
                <a:solidFill>
                  <a:srgbClr val="292934"/>
                </a:solidFill>
              </a:rPr>
              <a:t>• Respiratory transmission</a:t>
            </a:r>
          </a:p>
          <a:p>
            <a:r>
              <a:rPr lang="en-GB" dirty="0">
                <a:solidFill>
                  <a:srgbClr val="292934"/>
                </a:solidFill>
              </a:rPr>
              <a:t>• </a:t>
            </a:r>
            <a:r>
              <a:rPr lang="en-GB" i="1" dirty="0">
                <a:solidFill>
                  <a:srgbClr val="292934"/>
                </a:solidFill>
              </a:rPr>
              <a:t>Mycobacterium tuberculosis</a:t>
            </a:r>
          </a:p>
          <a:p>
            <a:r>
              <a:rPr lang="en-GB" dirty="0">
                <a:solidFill>
                  <a:srgbClr val="292934"/>
                </a:solidFill>
              </a:rPr>
              <a:t>• HIV (wild-type)</a:t>
            </a:r>
          </a:p>
          <a:p>
            <a:r>
              <a:rPr lang="en-GB" dirty="0">
                <a:solidFill>
                  <a:srgbClr val="292934"/>
                </a:solidFill>
              </a:rPr>
              <a:t>• </a:t>
            </a:r>
            <a:r>
              <a:rPr lang="en-GB" i="1" dirty="0" err="1">
                <a:solidFill>
                  <a:srgbClr val="292934"/>
                </a:solidFill>
              </a:rPr>
              <a:t>Coxiella</a:t>
            </a:r>
            <a:r>
              <a:rPr lang="en-GB" i="1" dirty="0">
                <a:solidFill>
                  <a:srgbClr val="292934"/>
                </a:solidFill>
              </a:rPr>
              <a:t> </a:t>
            </a:r>
            <a:r>
              <a:rPr lang="en-GB" i="1" dirty="0" err="1">
                <a:solidFill>
                  <a:srgbClr val="292934"/>
                </a:solidFill>
              </a:rPr>
              <a:t>burnetii</a:t>
            </a:r>
            <a:endParaRPr lang="en-GB" i="1" dirty="0">
              <a:solidFill>
                <a:srgbClr val="292934"/>
              </a:solidFill>
            </a:endParaRP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Lab </a:t>
            </a:r>
            <a:r>
              <a:rPr lang="en-GB" b="1" dirty="0">
                <a:solidFill>
                  <a:srgbClr val="292934"/>
                </a:solidFill>
              </a:rPr>
              <a:t>Practice</a:t>
            </a:r>
          </a:p>
          <a:p>
            <a:r>
              <a:rPr lang="en-GB" dirty="0">
                <a:solidFill>
                  <a:srgbClr val="292934"/>
                </a:solidFill>
              </a:rPr>
              <a:t>• Medical surveillance, baseline serology</a:t>
            </a:r>
          </a:p>
          <a:p>
            <a:r>
              <a:rPr lang="en-GB" dirty="0">
                <a:solidFill>
                  <a:srgbClr val="292934"/>
                </a:solidFill>
              </a:rPr>
              <a:t>• Immunizations available or required</a:t>
            </a:r>
          </a:p>
          <a:p>
            <a:r>
              <a:rPr lang="en-GB" dirty="0">
                <a:solidFill>
                  <a:srgbClr val="292934"/>
                </a:solidFill>
              </a:rPr>
              <a:t>• Autoclave all waste at end of day</a:t>
            </a:r>
          </a:p>
          <a:p>
            <a:r>
              <a:rPr lang="en-GB" dirty="0">
                <a:solidFill>
                  <a:srgbClr val="292934"/>
                </a:solidFill>
              </a:rPr>
              <a:t>• Avoid use of sharps</a:t>
            </a:r>
          </a:p>
          <a:p>
            <a:r>
              <a:rPr lang="en-GB" dirty="0">
                <a:solidFill>
                  <a:srgbClr val="292934"/>
                </a:solidFill>
              </a:rPr>
              <a:t>• No bench top – all work in BSC</a:t>
            </a:r>
          </a:p>
          <a:p>
            <a:r>
              <a:rPr lang="en-GB" dirty="0">
                <a:solidFill>
                  <a:srgbClr val="292934"/>
                </a:solidFill>
              </a:rPr>
              <a:t>• PPE – double gloves, PAPR, wrap </a:t>
            </a:r>
            <a:r>
              <a:rPr lang="en-GB" dirty="0" smtClean="0">
                <a:solidFill>
                  <a:srgbClr val="292934"/>
                </a:solidFill>
              </a:rPr>
              <a:t>around disposable </a:t>
            </a:r>
            <a:r>
              <a:rPr lang="en-GB" dirty="0" smtClean="0">
                <a:solidFill>
                  <a:srgbClr val="292934"/>
                </a:solidFill>
              </a:rPr>
              <a:t>gown</a:t>
            </a:r>
            <a:endParaRPr lang="en-GB" dirty="0">
              <a:solidFill>
                <a:srgbClr val="29293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17492" y="980728"/>
            <a:ext cx="8604448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D3533C"/>
                </a:solidFill>
                <a:latin typeface="ArialMT"/>
              </a:rPr>
              <a:t>BSL3 cont</a:t>
            </a:r>
            <a:r>
              <a:rPr lang="en-GB" sz="2800" b="1" dirty="0" smtClean="0">
                <a:solidFill>
                  <a:srgbClr val="D3533C"/>
                </a:solidFill>
                <a:latin typeface="ArialMT"/>
              </a:rPr>
              <a:t>.</a:t>
            </a:r>
            <a:endParaRPr lang="en-GB" sz="2800" b="1" dirty="0">
              <a:solidFill>
                <a:srgbClr val="D3533C"/>
              </a:solidFill>
              <a:latin typeface="ArialMT"/>
            </a:endParaRP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Safety </a:t>
            </a:r>
            <a:r>
              <a:rPr lang="en-GB" b="1" dirty="0">
                <a:solidFill>
                  <a:srgbClr val="292934"/>
                </a:solidFill>
              </a:rPr>
              <a:t>Equipment</a:t>
            </a:r>
          </a:p>
          <a:p>
            <a:r>
              <a:rPr lang="en-GB" dirty="0">
                <a:solidFill>
                  <a:srgbClr val="292934"/>
                </a:solidFill>
              </a:rPr>
              <a:t>• All work with microbes must be performed within an</a:t>
            </a:r>
          </a:p>
          <a:p>
            <a:r>
              <a:rPr lang="en-GB" dirty="0">
                <a:solidFill>
                  <a:srgbClr val="292934"/>
                </a:solidFill>
              </a:rPr>
              <a:t>appropriate </a:t>
            </a:r>
            <a:r>
              <a:rPr lang="en-GB" dirty="0" smtClean="0">
                <a:solidFill>
                  <a:srgbClr val="292934"/>
                </a:solidFill>
              </a:rPr>
              <a:t>BSC</a:t>
            </a:r>
          </a:p>
          <a:p>
            <a:endParaRPr lang="en-GB" dirty="0">
              <a:solidFill>
                <a:srgbClr val="292934"/>
              </a:solidFill>
            </a:endParaRP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Facility</a:t>
            </a:r>
            <a:endParaRPr lang="en-GB" b="1" dirty="0">
              <a:solidFill>
                <a:srgbClr val="292934"/>
              </a:solidFill>
            </a:endParaRPr>
          </a:p>
          <a:p>
            <a:r>
              <a:rPr lang="en-GB" dirty="0" smtClean="0">
                <a:solidFill>
                  <a:srgbClr val="292934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A hands-free sink and eyewash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Exhaust air cannot be recirculated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Sustained directional airflow by drawing air into the lab</a:t>
            </a:r>
          </a:p>
          <a:p>
            <a:r>
              <a:rPr lang="en-GB" dirty="0">
                <a:solidFill>
                  <a:srgbClr val="292934"/>
                </a:solidFill>
              </a:rPr>
              <a:t>from clean areas towards potentially contaminated areas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Entrance to the lab is through two sets of self-closing and</a:t>
            </a:r>
          </a:p>
          <a:p>
            <a:r>
              <a:rPr lang="en-GB" dirty="0">
                <a:solidFill>
                  <a:srgbClr val="292934"/>
                </a:solidFill>
              </a:rPr>
              <a:t>locking doors</a:t>
            </a:r>
          </a:p>
          <a:p>
            <a:r>
              <a:rPr lang="en-GB" dirty="0">
                <a:solidFill>
                  <a:srgbClr val="292934"/>
                </a:solidFill>
              </a:rPr>
              <a:t>• Access to the laboratory is restricted and controlled at all</a:t>
            </a:r>
          </a:p>
          <a:p>
            <a:r>
              <a:rPr lang="en-GB" dirty="0">
                <a:solidFill>
                  <a:srgbClr val="292934"/>
                </a:solidFill>
              </a:rPr>
              <a:t>times.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73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9512" y="548680"/>
            <a:ext cx="864214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D3533C"/>
                </a:solidFill>
              </a:rPr>
              <a:t>Biosafety Level 4 (BSL4)</a:t>
            </a:r>
          </a:p>
          <a:p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Maximum </a:t>
            </a:r>
            <a:r>
              <a:rPr lang="en-GB" b="1" dirty="0">
                <a:solidFill>
                  <a:srgbClr val="292934"/>
                </a:solidFill>
              </a:rPr>
              <a:t>containment facility - builds on BSL3</a:t>
            </a:r>
          </a:p>
          <a:p>
            <a:r>
              <a:rPr lang="en-GB" b="1" dirty="0" smtClean="0">
                <a:solidFill>
                  <a:srgbClr val="292934"/>
                </a:solidFill>
              </a:rPr>
              <a:t>Requirements</a:t>
            </a:r>
            <a:endParaRPr lang="en-GB" b="1" dirty="0">
              <a:solidFill>
                <a:srgbClr val="292934"/>
              </a:solidFill>
            </a:endParaRPr>
          </a:p>
          <a:p>
            <a:r>
              <a:rPr lang="en-GB" b="1" dirty="0">
                <a:solidFill>
                  <a:srgbClr val="292934"/>
                </a:solidFill>
              </a:rPr>
              <a:t>Risk Group Agents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high risk of aerosol-transmitted infections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exotic, frequently fatal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examples: Ebola and Marburg viruses</a:t>
            </a:r>
          </a:p>
          <a:p>
            <a:r>
              <a:rPr lang="en-GB" b="1" dirty="0">
                <a:solidFill>
                  <a:srgbClr val="292934"/>
                </a:solidFill>
              </a:rPr>
              <a:t>Lab Practice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Change clothing before entering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Shower upon exiting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Decontaminate all materials before exiting</a:t>
            </a:r>
          </a:p>
          <a:p>
            <a:r>
              <a:rPr lang="en-GB" b="1" dirty="0">
                <a:solidFill>
                  <a:srgbClr val="292934"/>
                </a:solidFill>
              </a:rPr>
              <a:t>Safety Equipment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All work performed in Class III, wearing a full </a:t>
            </a:r>
            <a:r>
              <a:rPr lang="en-GB" dirty="0" smtClean="0">
                <a:solidFill>
                  <a:srgbClr val="292934"/>
                </a:solidFill>
              </a:rPr>
              <a:t>body, air-supplied</a:t>
            </a:r>
            <a:r>
              <a:rPr lang="en-GB" dirty="0">
                <a:solidFill>
                  <a:srgbClr val="292934"/>
                </a:solidFill>
              </a:rPr>
              <a:t>, </a:t>
            </a:r>
            <a:r>
              <a:rPr lang="en-GB" dirty="0" smtClean="0">
                <a:solidFill>
                  <a:srgbClr val="292934"/>
                </a:solidFill>
              </a:rPr>
              <a:t>	positive </a:t>
            </a:r>
            <a:r>
              <a:rPr lang="en-GB" dirty="0">
                <a:solidFill>
                  <a:srgbClr val="292934"/>
                </a:solidFill>
              </a:rPr>
              <a:t>pressure suit.</a:t>
            </a:r>
          </a:p>
          <a:p>
            <a:r>
              <a:rPr lang="en-GB" b="1" dirty="0">
                <a:solidFill>
                  <a:srgbClr val="292934"/>
                </a:solidFill>
              </a:rPr>
              <a:t>Facility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separate building or restricted zone</a:t>
            </a:r>
          </a:p>
          <a:p>
            <a:r>
              <a:rPr lang="en-GB" dirty="0" smtClean="0">
                <a:solidFill>
                  <a:srgbClr val="292934"/>
                </a:solidFill>
              </a:rPr>
              <a:t>	• </a:t>
            </a:r>
            <a:r>
              <a:rPr lang="en-GB" dirty="0">
                <a:solidFill>
                  <a:srgbClr val="292934"/>
                </a:solidFill>
              </a:rPr>
              <a:t>dedicated supply and exhaust air, and vacuum </a:t>
            </a:r>
            <a:r>
              <a:rPr lang="en-GB" dirty="0" smtClean="0">
                <a:solidFill>
                  <a:srgbClr val="292934"/>
                </a:solidFill>
              </a:rPr>
              <a:t>lines and 	decontamination </a:t>
            </a:r>
            <a:r>
              <a:rPr lang="en-GB" dirty="0">
                <a:solidFill>
                  <a:srgbClr val="292934"/>
                </a:solidFill>
              </a:rPr>
              <a:t>systems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95536" y="548680"/>
            <a:ext cx="824440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D3533C"/>
                </a:solidFill>
                <a:latin typeface="ArialMT"/>
              </a:rPr>
              <a:t>Biosafety Risk Assessment</a:t>
            </a:r>
          </a:p>
          <a:p>
            <a:endParaRPr lang="en-GB" sz="3200" b="1" dirty="0" smtClean="0">
              <a:solidFill>
                <a:srgbClr val="292934"/>
              </a:solidFill>
              <a:latin typeface="ArialMT"/>
            </a:endParaRPr>
          </a:p>
          <a:p>
            <a:pPr marL="342900" indent="-342900">
              <a:buAutoNum type="arabicPeriod"/>
            </a:pPr>
            <a:r>
              <a:rPr lang="en-GB" dirty="0" smtClean="0">
                <a:solidFill>
                  <a:srgbClr val="292934"/>
                </a:solidFill>
              </a:rPr>
              <a:t>Identify </a:t>
            </a:r>
            <a:r>
              <a:rPr lang="en-GB" dirty="0">
                <a:solidFill>
                  <a:srgbClr val="292934"/>
                </a:solidFill>
              </a:rPr>
              <a:t>the </a:t>
            </a:r>
            <a:r>
              <a:rPr lang="en-GB" dirty="0" smtClean="0">
                <a:solidFill>
                  <a:srgbClr val="292934"/>
                </a:solidFill>
              </a:rPr>
              <a:t>hazard</a:t>
            </a:r>
          </a:p>
          <a:p>
            <a:endParaRPr lang="en-GB" dirty="0">
              <a:solidFill>
                <a:srgbClr val="292934"/>
              </a:solidFill>
            </a:endParaRPr>
          </a:p>
          <a:p>
            <a:r>
              <a:rPr lang="en-GB" dirty="0">
                <a:solidFill>
                  <a:srgbClr val="292934"/>
                </a:solidFill>
              </a:rPr>
              <a:t>2. Assess potential risk to personnel and/or environment: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Identify Risk Group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What is the scale of work – volume, concentration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What are the procedures/manipulations – aerosol generating? </a:t>
            </a:r>
            <a:r>
              <a:rPr lang="en-GB" dirty="0" err="1" smtClean="0">
                <a:solidFill>
                  <a:srgbClr val="292934"/>
                </a:solidFill>
              </a:rPr>
              <a:t>Useof</a:t>
            </a:r>
            <a:r>
              <a:rPr lang="en-GB" dirty="0" smtClean="0">
                <a:solidFill>
                  <a:srgbClr val="292934"/>
                </a:solidFill>
              </a:rPr>
              <a:t> </a:t>
            </a:r>
            <a:r>
              <a:rPr lang="en-GB" dirty="0" smtClean="0">
                <a:solidFill>
                  <a:srgbClr val="292934"/>
                </a:solidFill>
              </a:rPr>
              <a:t>sharps</a:t>
            </a:r>
            <a:r>
              <a:rPr lang="en-GB" dirty="0">
                <a:solidFill>
                  <a:srgbClr val="292934"/>
                </a:solidFill>
              </a:rPr>
              <a:t>?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Determine pathogenicity – is it wild-type or attenuated? What is the</a:t>
            </a:r>
          </a:p>
          <a:p>
            <a:r>
              <a:rPr lang="en-GB" dirty="0">
                <a:solidFill>
                  <a:srgbClr val="292934"/>
                </a:solidFill>
              </a:rPr>
              <a:t> </a:t>
            </a:r>
            <a:r>
              <a:rPr lang="en-GB" dirty="0" smtClean="0">
                <a:solidFill>
                  <a:srgbClr val="292934"/>
                </a:solidFill>
              </a:rPr>
              <a:t> </a:t>
            </a:r>
            <a:r>
              <a:rPr lang="en-GB" dirty="0" smtClean="0">
                <a:solidFill>
                  <a:srgbClr val="292934"/>
                </a:solidFill>
              </a:rPr>
              <a:t>infectious </a:t>
            </a:r>
            <a:r>
              <a:rPr lang="en-GB" dirty="0">
                <a:solidFill>
                  <a:srgbClr val="292934"/>
                </a:solidFill>
              </a:rPr>
              <a:t>dose?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What is the route of entry?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Are prophylaxis treatments available?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Are personnel trained?</a:t>
            </a:r>
          </a:p>
          <a:p>
            <a:r>
              <a:rPr lang="en-GB" dirty="0">
                <a:solidFill>
                  <a:srgbClr val="94A39A"/>
                </a:solidFill>
              </a:rPr>
              <a:t>• </a:t>
            </a:r>
            <a:r>
              <a:rPr lang="en-GB" dirty="0">
                <a:solidFill>
                  <a:srgbClr val="292934"/>
                </a:solidFill>
              </a:rPr>
              <a:t>Any risk to </a:t>
            </a:r>
            <a:r>
              <a:rPr lang="en-GB" dirty="0" err="1">
                <a:solidFill>
                  <a:srgbClr val="292934"/>
                </a:solidFill>
              </a:rPr>
              <a:t>immuno</a:t>
            </a:r>
            <a:r>
              <a:rPr lang="en-GB" dirty="0">
                <a:solidFill>
                  <a:srgbClr val="292934"/>
                </a:solidFill>
              </a:rPr>
              <a:t>-compromised or pregnant personnel</a:t>
            </a:r>
            <a:r>
              <a:rPr lang="en-GB" dirty="0" smtClean="0">
                <a:solidFill>
                  <a:srgbClr val="292934"/>
                </a:solidFill>
              </a:rPr>
              <a:t>?</a:t>
            </a:r>
          </a:p>
          <a:p>
            <a:endParaRPr lang="en-GB" dirty="0">
              <a:solidFill>
                <a:srgbClr val="292934"/>
              </a:solidFill>
            </a:endParaRPr>
          </a:p>
          <a:p>
            <a:r>
              <a:rPr lang="en-GB" dirty="0">
                <a:solidFill>
                  <a:srgbClr val="292934"/>
                </a:solidFill>
              </a:rPr>
              <a:t>3. Determine appropriate containment/biosafety level (BSL)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6" name="Rectangle 4"/>
          <p:cNvSpPr>
            <a:spLocks noGrp="1" noChangeArrowheads="1"/>
          </p:cNvSpPr>
          <p:nvPr>
            <p:ph type="title"/>
          </p:nvPr>
        </p:nvSpPr>
        <p:spPr>
          <a:xfrm>
            <a:off x="-30584" y="188640"/>
            <a:ext cx="7164288" cy="894928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C00000"/>
                </a:solidFill>
                <a:cs typeface="Arial" pitchFamily="34" charset="0"/>
              </a:rPr>
              <a:t>Classification of Infective Agents by Risk Group</a:t>
            </a:r>
          </a:p>
        </p:txBody>
      </p:sp>
      <p:graphicFrame>
        <p:nvGraphicFramePr>
          <p:cNvPr id="330939" name="Group 18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098204619"/>
              </p:ext>
            </p:extLst>
          </p:nvPr>
        </p:nvGraphicFramePr>
        <p:xfrm>
          <a:off x="288032" y="1249974"/>
          <a:ext cx="7524328" cy="4747627"/>
        </p:xfrm>
        <a:graphic>
          <a:graphicData uri="http://schemas.openxmlformats.org/drawingml/2006/table">
            <a:tbl>
              <a:tblPr/>
              <a:tblGrid>
                <a:gridCol w="1014793"/>
                <a:gridCol w="1214179"/>
                <a:gridCol w="1622570"/>
                <a:gridCol w="1654197"/>
                <a:gridCol w="2018589"/>
              </a:tblGrid>
              <a:tr h="2827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Risk Group 1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Risk Group 2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Risk Group 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Risk Group 4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80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Severity of Disease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unlikely to cause human or animal disease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 cause disease, unlikely to be serious, effective treatment and preventive measures available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 cause serious disease, does not ordinarily spread from one person to another, effective treatment and preventive measures usually available, exposure route: inhalation (often)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likely to cause serious or lethal disease, can be readily transmitted from one individual to another, effective treatment and preventive measures are not usually available, transmission: direct, indirect, inhalation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6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Host Range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human (healthy adult) and animals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human (healthy adult) and animals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human (healthy adult) and animals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human (healthy adult) and animals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Individual Risk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moderate (potential hazard)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0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Community Risk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high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7772400" cy="1143000"/>
          </a:xfrm>
        </p:spPr>
        <p:txBody>
          <a:bodyPr>
            <a:normAutofit/>
          </a:bodyPr>
          <a:lstStyle/>
          <a:p>
            <a:pPr algn="l"/>
            <a:r>
              <a:rPr lang="en-TT" sz="3200" b="1" dirty="0" smtClean="0">
                <a:solidFill>
                  <a:srgbClr val="C00000"/>
                </a:solidFill>
              </a:rPr>
              <a:t>Thank You</a:t>
            </a:r>
            <a:endParaRPr lang="en-TT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5400600" cy="407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TT" sz="2800" b="1" dirty="0" smtClean="0">
                <a:solidFill>
                  <a:srgbClr val="C00000"/>
                </a:solidFill>
              </a:rPr>
              <a:t>Objectives</a:t>
            </a:r>
            <a:endParaRPr lang="en-TT" sz="2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3040"/>
            <a:ext cx="7239000" cy="4992696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sz="2400" dirty="0"/>
              <a:t>•</a:t>
            </a:r>
            <a:r>
              <a:rPr lang="en-GB" dirty="0"/>
              <a:t> </a:t>
            </a:r>
            <a:r>
              <a:rPr lang="en-GB" sz="2400" dirty="0"/>
              <a:t>Biosafety overview</a:t>
            </a:r>
          </a:p>
          <a:p>
            <a:r>
              <a:rPr lang="en-GB" sz="2400" dirty="0"/>
              <a:t>• Background</a:t>
            </a:r>
          </a:p>
          <a:p>
            <a:r>
              <a:rPr lang="en-GB" sz="2400" dirty="0"/>
              <a:t>• Principles</a:t>
            </a:r>
          </a:p>
          <a:p>
            <a:r>
              <a:rPr lang="en-GB" sz="2400" dirty="0"/>
              <a:t>• Containment</a:t>
            </a:r>
          </a:p>
          <a:p>
            <a:r>
              <a:rPr lang="en-GB" sz="2400" dirty="0"/>
              <a:t>• Risk Assessment</a:t>
            </a:r>
          </a:p>
          <a:p>
            <a:r>
              <a:rPr lang="en-GB" sz="2400" dirty="0"/>
              <a:t>• </a:t>
            </a:r>
            <a:r>
              <a:rPr lang="en-GB" sz="2400" dirty="0" smtClean="0"/>
              <a:t>Blood borne </a:t>
            </a:r>
            <a:r>
              <a:rPr lang="en-GB" sz="2400" dirty="0"/>
              <a:t>Pathogens</a:t>
            </a:r>
            <a:endParaRPr lang="en-T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6624736" cy="488230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3300" b="1" dirty="0">
                <a:solidFill>
                  <a:srgbClr val="C00000"/>
                </a:solidFill>
                <a:latin typeface="+mj-lt"/>
              </a:rPr>
              <a:t>What is Biosafety?</a:t>
            </a:r>
          </a:p>
          <a:p>
            <a:pPr marL="0" indent="0">
              <a:buNone/>
            </a:pPr>
            <a:endParaRPr lang="en-GB" sz="2800" dirty="0" smtClean="0">
              <a:latin typeface="+mj-lt"/>
            </a:endParaRPr>
          </a:p>
          <a:p>
            <a:pPr marL="0" indent="0">
              <a:buNone/>
            </a:pPr>
            <a:r>
              <a:rPr lang="en-GB" sz="2800" dirty="0" smtClean="0"/>
              <a:t>The </a:t>
            </a:r>
            <a:r>
              <a:rPr lang="en-GB" sz="2800" dirty="0"/>
              <a:t>principles, practices, procedures, </a:t>
            </a:r>
            <a:r>
              <a:rPr lang="en-GB" sz="2800" dirty="0" smtClean="0"/>
              <a:t>and </a:t>
            </a:r>
          </a:p>
          <a:p>
            <a:pPr marL="0" indent="0">
              <a:buNone/>
            </a:pPr>
            <a:r>
              <a:rPr lang="en-GB" sz="2800" dirty="0" smtClean="0"/>
              <a:t>containment </a:t>
            </a:r>
            <a:r>
              <a:rPr lang="en-GB" sz="2800" dirty="0"/>
              <a:t>measures designed to </a:t>
            </a:r>
            <a:r>
              <a:rPr lang="en-GB" sz="2800" b="1" dirty="0" smtClean="0"/>
              <a:t>prevent the </a:t>
            </a:r>
            <a:r>
              <a:rPr lang="en-GB" sz="2800" b="1" dirty="0"/>
              <a:t>accidental exposure to or release </a:t>
            </a:r>
            <a:r>
              <a:rPr lang="en-GB" sz="2800" b="1" dirty="0" smtClean="0"/>
              <a:t>of </a:t>
            </a:r>
            <a:r>
              <a:rPr lang="en-GB" sz="2800" dirty="0" smtClean="0"/>
              <a:t>biological </a:t>
            </a:r>
            <a:r>
              <a:rPr lang="en-GB" sz="2800" dirty="0"/>
              <a:t>agents and toxins.</a:t>
            </a:r>
          </a:p>
          <a:p>
            <a:pPr marL="0" indent="0">
              <a:buNone/>
            </a:pPr>
            <a:endParaRPr lang="en-GB" sz="2800" b="1" dirty="0" smtClean="0"/>
          </a:p>
          <a:p>
            <a:pPr marL="0" indent="0">
              <a:buNone/>
            </a:pPr>
            <a:r>
              <a:rPr lang="en-GB" sz="2800" b="1" dirty="0" smtClean="0">
                <a:solidFill>
                  <a:srgbClr val="C00000"/>
                </a:solidFill>
              </a:rPr>
              <a:t>What </a:t>
            </a:r>
            <a:r>
              <a:rPr lang="en-GB" sz="2800" b="1" dirty="0">
                <a:solidFill>
                  <a:srgbClr val="C00000"/>
                </a:solidFill>
              </a:rPr>
              <a:t>is Biosecurity</a:t>
            </a:r>
            <a:r>
              <a:rPr lang="en-GB" sz="2800" b="1" dirty="0" smtClean="0">
                <a:solidFill>
                  <a:srgbClr val="C00000"/>
                </a:solidFill>
              </a:rPr>
              <a:t>?</a:t>
            </a:r>
          </a:p>
          <a:p>
            <a:pPr marL="0" indent="0">
              <a:buNone/>
            </a:pPr>
            <a:endParaRPr lang="en-GB" sz="2800" b="1" dirty="0"/>
          </a:p>
          <a:p>
            <a:pPr marL="0" indent="0">
              <a:buNone/>
            </a:pPr>
            <a:r>
              <a:rPr lang="en-GB" sz="2800" dirty="0"/>
              <a:t>The protection, control, and accountability</a:t>
            </a:r>
          </a:p>
          <a:p>
            <a:pPr marL="0" indent="0">
              <a:buNone/>
            </a:pPr>
            <a:r>
              <a:rPr lang="en-GB" sz="2800" dirty="0"/>
              <a:t>measures implemented to </a:t>
            </a:r>
            <a:r>
              <a:rPr lang="en-GB" sz="2800" b="1" dirty="0"/>
              <a:t>prevent the loss,</a:t>
            </a:r>
          </a:p>
          <a:p>
            <a:pPr marL="0" indent="0">
              <a:buNone/>
            </a:pPr>
            <a:r>
              <a:rPr lang="en-GB" sz="2800" b="1" dirty="0"/>
              <a:t>theft, misuse, diversion or </a:t>
            </a:r>
            <a:r>
              <a:rPr lang="en-GB" sz="2800" b="1" dirty="0" smtClean="0"/>
              <a:t>intentional release </a:t>
            </a:r>
            <a:r>
              <a:rPr lang="en-GB" sz="2800" dirty="0"/>
              <a:t>of biological agents and toxins.</a:t>
            </a:r>
            <a:endParaRPr lang="en-TT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4288" y="2708920"/>
            <a:ext cx="1907704" cy="2387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98984" y="332656"/>
            <a:ext cx="6249888" cy="782960"/>
          </a:xfrm>
        </p:spPr>
        <p:txBody>
          <a:bodyPr>
            <a:normAutofit/>
          </a:bodyPr>
          <a:lstStyle/>
          <a:p>
            <a:pPr marL="0" indent="0" algn="l"/>
            <a:r>
              <a:rPr lang="en-GB" sz="2800" b="1" dirty="0">
                <a:solidFill>
                  <a:srgbClr val="C00000"/>
                </a:solidFill>
              </a:rPr>
              <a:t>What is a Biohazard?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An </a:t>
            </a:r>
            <a:r>
              <a:rPr lang="en-GB" sz="2400" dirty="0"/>
              <a:t>agent or material of biological origin that has </a:t>
            </a:r>
            <a:r>
              <a:rPr lang="en-GB" sz="2400" dirty="0" smtClean="0"/>
              <a:t>the capacity </a:t>
            </a:r>
            <a:r>
              <a:rPr lang="en-GB" sz="2400" dirty="0"/>
              <a:t>to produce deleterious effects in humans, </a:t>
            </a:r>
            <a:r>
              <a:rPr lang="en-GB" sz="2400" dirty="0" smtClean="0"/>
              <a:t>animals, or </a:t>
            </a:r>
            <a:r>
              <a:rPr lang="en-GB" sz="2400" dirty="0"/>
              <a:t>the environment:</a:t>
            </a:r>
          </a:p>
          <a:p>
            <a:r>
              <a:rPr lang="pt-BR" sz="2400" dirty="0" smtClean="0"/>
              <a:t>Viruses,</a:t>
            </a:r>
          </a:p>
          <a:p>
            <a:r>
              <a:rPr lang="pt-BR" sz="2400" dirty="0"/>
              <a:t>B</a:t>
            </a:r>
            <a:r>
              <a:rPr lang="pt-BR" sz="2400" dirty="0" smtClean="0"/>
              <a:t>acteria</a:t>
            </a:r>
            <a:r>
              <a:rPr lang="pt-BR" sz="2400" dirty="0"/>
              <a:t>, </a:t>
            </a:r>
            <a:endParaRPr lang="pt-BR" sz="2400" dirty="0" smtClean="0"/>
          </a:p>
          <a:p>
            <a:r>
              <a:rPr lang="pt-BR" sz="2400" dirty="0"/>
              <a:t>F</a:t>
            </a:r>
            <a:r>
              <a:rPr lang="pt-BR" sz="2400" dirty="0" smtClean="0"/>
              <a:t>ungi</a:t>
            </a:r>
            <a:r>
              <a:rPr lang="pt-BR" sz="2400" dirty="0"/>
              <a:t>, </a:t>
            </a:r>
            <a:endParaRPr lang="pt-BR" sz="2400" dirty="0" smtClean="0"/>
          </a:p>
          <a:p>
            <a:r>
              <a:rPr lang="pt-BR" sz="2400" dirty="0" smtClean="0"/>
              <a:t>P</a:t>
            </a:r>
            <a:r>
              <a:rPr lang="pt-BR" sz="2400" dirty="0" smtClean="0"/>
              <a:t>arasites</a:t>
            </a:r>
            <a:r>
              <a:rPr lang="pt-BR" sz="2400" dirty="0" smtClean="0"/>
              <a:t>,</a:t>
            </a:r>
          </a:p>
          <a:p>
            <a:r>
              <a:rPr lang="pt-BR" sz="2400" dirty="0"/>
              <a:t>P</a:t>
            </a:r>
            <a:r>
              <a:rPr lang="pt-BR" sz="2400" dirty="0" smtClean="0"/>
              <a:t>rions</a:t>
            </a:r>
            <a:endParaRPr lang="en-TT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2996952"/>
            <a:ext cx="3240360" cy="26646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" y="188640"/>
            <a:ext cx="6347048" cy="10328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 smtClean="0">
                <a:solidFill>
                  <a:srgbClr val="C00000"/>
                </a:solidFill>
              </a:rPr>
              <a:t>Why </a:t>
            </a:r>
            <a:r>
              <a:rPr lang="en-GB" sz="2800" b="1" dirty="0">
                <a:solidFill>
                  <a:srgbClr val="C00000"/>
                </a:solidFill>
              </a:rPr>
              <a:t>Biosafety?</a:t>
            </a:r>
            <a:br>
              <a:rPr lang="en-GB" sz="2800" b="1" dirty="0">
                <a:solidFill>
                  <a:srgbClr val="C00000"/>
                </a:solidFill>
              </a:rPr>
            </a:br>
            <a:r>
              <a:rPr lang="en-GB" sz="2800" b="1" dirty="0">
                <a:solidFill>
                  <a:srgbClr val="C00000"/>
                </a:solidFill>
              </a:rPr>
              <a:t>Laboratory Acquired Infections (LAIs)</a:t>
            </a:r>
            <a:endParaRPr lang="en-TT" sz="2800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556792"/>
            <a:ext cx="6994122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6491064" cy="576064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>
                <a:solidFill>
                  <a:srgbClr val="C00000"/>
                </a:solidFill>
              </a:rPr>
              <a:t>Containment</a:t>
            </a:r>
            <a:endParaRPr lang="en-TT" sz="2400" b="1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5289" y="1022981"/>
            <a:ext cx="6847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D3533C"/>
                </a:solidFill>
                <a:latin typeface="+mj-lt"/>
              </a:rPr>
              <a:t>Primary goal of biosafety</a:t>
            </a:r>
            <a:r>
              <a:rPr lang="en-GB" dirty="0">
                <a:solidFill>
                  <a:srgbClr val="D3533C"/>
                </a:solidFill>
                <a:latin typeface="+mj-lt"/>
              </a:rPr>
              <a:t>: </a:t>
            </a:r>
            <a:r>
              <a:rPr lang="en-GB" dirty="0">
                <a:solidFill>
                  <a:srgbClr val="292934"/>
                </a:solidFill>
                <a:latin typeface="+mj-lt"/>
              </a:rPr>
              <a:t>reduce or eliminate human </a:t>
            </a:r>
            <a:r>
              <a:rPr lang="en-GB" dirty="0" smtClean="0">
                <a:solidFill>
                  <a:srgbClr val="292934"/>
                </a:solidFill>
                <a:latin typeface="+mj-lt"/>
              </a:rPr>
              <a:t>and environmental </a:t>
            </a:r>
            <a:r>
              <a:rPr lang="en-GB" dirty="0">
                <a:solidFill>
                  <a:srgbClr val="292934"/>
                </a:solidFill>
                <a:latin typeface="+mj-lt"/>
              </a:rPr>
              <a:t>exposure to potentially harmful </a:t>
            </a:r>
            <a:r>
              <a:rPr lang="en-GB" dirty="0" smtClean="0">
                <a:solidFill>
                  <a:srgbClr val="292934"/>
                </a:solidFill>
                <a:latin typeface="+mj-lt"/>
              </a:rPr>
              <a:t>agents</a:t>
            </a:r>
            <a:r>
              <a:rPr lang="en-GB" dirty="0" smtClean="0">
                <a:solidFill>
                  <a:srgbClr val="292934"/>
                </a:solidFill>
              </a:rPr>
              <a:t>.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79512" y="184308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>
                <a:solidFill>
                  <a:srgbClr val="D3533C"/>
                </a:solidFill>
                <a:latin typeface="+mj-lt"/>
              </a:rPr>
              <a:t>Biological Containment</a:t>
            </a:r>
          </a:p>
          <a:p>
            <a:r>
              <a:rPr lang="en-GB" dirty="0">
                <a:solidFill>
                  <a:srgbClr val="292934"/>
                </a:solidFill>
                <a:latin typeface="+mj-lt"/>
              </a:rPr>
              <a:t>• Inactivating </a:t>
            </a:r>
            <a:r>
              <a:rPr lang="en-GB" dirty="0" smtClean="0">
                <a:solidFill>
                  <a:srgbClr val="292934"/>
                </a:solidFill>
                <a:latin typeface="+mj-lt"/>
              </a:rPr>
              <a:t>mutations</a:t>
            </a:r>
            <a:endParaRPr lang="en-GB" dirty="0">
              <a:solidFill>
                <a:srgbClr val="292934"/>
              </a:solidFill>
              <a:latin typeface="+mj-lt"/>
            </a:endParaRPr>
          </a:p>
          <a:p>
            <a:r>
              <a:rPr lang="en-GB" dirty="0">
                <a:solidFill>
                  <a:srgbClr val="292934"/>
                </a:solidFill>
                <a:latin typeface="+mj-lt"/>
              </a:rPr>
              <a:t>• Reducing virulence or pathogenicity</a:t>
            </a:r>
            <a:endParaRPr lang="en-GB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2766413"/>
            <a:ext cx="67687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D3533C"/>
                </a:solidFill>
                <a:latin typeface="+mj-lt"/>
              </a:rPr>
              <a:t>Primary Containment</a:t>
            </a:r>
          </a:p>
          <a:p>
            <a:r>
              <a:rPr lang="en-GB" dirty="0">
                <a:solidFill>
                  <a:srgbClr val="292934"/>
                </a:solidFill>
                <a:latin typeface="+mj-lt"/>
              </a:rPr>
              <a:t>• Protects lab personnel and the </a:t>
            </a:r>
            <a:r>
              <a:rPr lang="en-GB" dirty="0" smtClean="0">
                <a:solidFill>
                  <a:srgbClr val="292934"/>
                </a:solidFill>
                <a:latin typeface="+mj-lt"/>
              </a:rPr>
              <a:t>immediate lab </a:t>
            </a:r>
            <a:r>
              <a:rPr lang="en-GB" dirty="0">
                <a:solidFill>
                  <a:srgbClr val="292934"/>
                </a:solidFill>
                <a:latin typeface="+mj-lt"/>
              </a:rPr>
              <a:t>environment</a:t>
            </a:r>
          </a:p>
          <a:p>
            <a:r>
              <a:rPr lang="en-GB" dirty="0">
                <a:solidFill>
                  <a:srgbClr val="292934"/>
                </a:solidFill>
                <a:latin typeface="+mj-lt"/>
              </a:rPr>
              <a:t>• Biological Safety Cabinet (BSC)</a:t>
            </a:r>
          </a:p>
          <a:p>
            <a:r>
              <a:rPr lang="fr-FR" dirty="0">
                <a:solidFill>
                  <a:srgbClr val="292934"/>
                </a:solidFill>
                <a:latin typeface="+mj-lt"/>
              </a:rPr>
              <a:t>• Good microbiological techniques (PPE, decontamination, etc.)</a:t>
            </a:r>
          </a:p>
          <a:p>
            <a:r>
              <a:rPr lang="en-GB" dirty="0">
                <a:solidFill>
                  <a:srgbClr val="292934"/>
                </a:solidFill>
                <a:latin typeface="+mj-lt"/>
              </a:rPr>
              <a:t>• Safety centrifuge </a:t>
            </a:r>
            <a:r>
              <a:rPr lang="en-GB" dirty="0" smtClean="0">
                <a:solidFill>
                  <a:srgbClr val="292934"/>
                </a:solidFill>
                <a:latin typeface="+mj-lt"/>
              </a:rPr>
              <a:t>cups.</a:t>
            </a:r>
            <a:endParaRPr lang="en-GB" dirty="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9512" y="4243741"/>
            <a:ext cx="75166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solidFill>
                  <a:srgbClr val="D3533C"/>
                </a:solidFill>
              </a:rPr>
              <a:t>Secondary Containment</a:t>
            </a:r>
          </a:p>
          <a:p>
            <a:r>
              <a:rPr lang="en-GB" dirty="0">
                <a:solidFill>
                  <a:srgbClr val="292934"/>
                </a:solidFill>
              </a:rPr>
              <a:t>• Protects environment external to the lab</a:t>
            </a:r>
          </a:p>
          <a:p>
            <a:r>
              <a:rPr lang="en-GB" dirty="0">
                <a:solidFill>
                  <a:srgbClr val="292934"/>
                </a:solidFill>
              </a:rPr>
              <a:t>• Facility design and operations</a:t>
            </a:r>
          </a:p>
          <a:p>
            <a:r>
              <a:rPr lang="en-GB" dirty="0">
                <a:solidFill>
                  <a:srgbClr val="292934"/>
                </a:solidFill>
              </a:rPr>
              <a:t>• lab doors and/or anterooms</a:t>
            </a:r>
          </a:p>
          <a:p>
            <a:r>
              <a:rPr lang="en-GB" dirty="0">
                <a:solidFill>
                  <a:srgbClr val="292934"/>
                </a:solidFill>
              </a:rPr>
              <a:t>• specialized air handling systems for contamination control</a:t>
            </a:r>
          </a:p>
          <a:p>
            <a:r>
              <a:rPr lang="en-GB" dirty="0">
                <a:solidFill>
                  <a:srgbClr val="292934"/>
                </a:solidFill>
              </a:rPr>
              <a:t>• autoclaves</a:t>
            </a:r>
          </a:p>
          <a:p>
            <a:r>
              <a:rPr lang="en-GB" dirty="0">
                <a:solidFill>
                  <a:srgbClr val="292934"/>
                </a:solidFill>
              </a:rPr>
              <a:t>• hand washing, eyewash, shower </a:t>
            </a:r>
            <a:r>
              <a:rPr lang="en-GB" dirty="0" smtClean="0">
                <a:solidFill>
                  <a:srgbClr val="292934"/>
                </a:solidFill>
              </a:rPr>
              <a:t>stations.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6531618" cy="58326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908720"/>
            <a:ext cx="784887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  <a:latin typeface="+mj-lt"/>
              </a:rPr>
              <a:t>What are Biosafety Levels (BSLs)?</a:t>
            </a:r>
          </a:p>
          <a:p>
            <a:endParaRPr lang="en-GB" dirty="0" smtClean="0">
              <a:solidFill>
                <a:srgbClr val="292934"/>
              </a:solidFill>
              <a:latin typeface="+mj-lt"/>
            </a:endParaRPr>
          </a:p>
          <a:p>
            <a:r>
              <a:rPr lang="en-GB" sz="2400" dirty="0" smtClean="0">
                <a:solidFill>
                  <a:srgbClr val="292934"/>
                </a:solidFill>
                <a:latin typeface="+mj-lt"/>
              </a:rPr>
              <a:t>The </a:t>
            </a:r>
            <a:r>
              <a:rPr lang="en-GB" sz="2400" dirty="0">
                <a:solidFill>
                  <a:srgbClr val="292934"/>
                </a:solidFill>
                <a:latin typeface="+mj-lt"/>
              </a:rPr>
              <a:t>primary risks that determine levels of containment are</a:t>
            </a:r>
            <a:r>
              <a:rPr lang="en-GB" sz="2400" dirty="0" smtClean="0">
                <a:solidFill>
                  <a:srgbClr val="292934"/>
                </a:solidFill>
                <a:latin typeface="+mj-lt"/>
              </a:rPr>
              <a:t>:</a:t>
            </a:r>
          </a:p>
          <a:p>
            <a:endParaRPr lang="en-GB" sz="2400" dirty="0">
              <a:solidFill>
                <a:srgbClr val="292934"/>
              </a:solidFill>
              <a:latin typeface="+mj-lt"/>
            </a:endParaRPr>
          </a:p>
          <a:p>
            <a:r>
              <a:rPr lang="en-GB" sz="2400" dirty="0">
                <a:solidFill>
                  <a:srgbClr val="94A39A"/>
                </a:solidFill>
                <a:latin typeface="+mj-lt"/>
              </a:rPr>
              <a:t>• </a:t>
            </a:r>
            <a:r>
              <a:rPr lang="en-GB" sz="2400" dirty="0">
                <a:solidFill>
                  <a:srgbClr val="292934"/>
                </a:solidFill>
                <a:latin typeface="+mj-lt"/>
              </a:rPr>
              <a:t>Risk Group </a:t>
            </a:r>
            <a:r>
              <a:rPr lang="en-GB" sz="2400" dirty="0" smtClean="0">
                <a:solidFill>
                  <a:srgbClr val="292934"/>
                </a:solidFill>
                <a:latin typeface="+mj-lt"/>
              </a:rPr>
              <a:t>category</a:t>
            </a:r>
          </a:p>
          <a:p>
            <a:endParaRPr lang="en-GB" sz="2400" dirty="0">
              <a:solidFill>
                <a:srgbClr val="292934"/>
              </a:solidFill>
              <a:latin typeface="+mj-lt"/>
            </a:endParaRPr>
          </a:p>
          <a:p>
            <a:r>
              <a:rPr lang="en-GB" sz="2400" dirty="0">
                <a:solidFill>
                  <a:srgbClr val="94A39A"/>
                </a:solidFill>
                <a:latin typeface="+mj-lt"/>
              </a:rPr>
              <a:t>• </a:t>
            </a:r>
            <a:r>
              <a:rPr lang="en-GB" sz="2400" dirty="0" smtClean="0">
                <a:solidFill>
                  <a:srgbClr val="292934"/>
                </a:solidFill>
                <a:latin typeface="+mj-lt"/>
              </a:rPr>
              <a:t>Infectivity</a:t>
            </a:r>
          </a:p>
          <a:p>
            <a:endParaRPr lang="en-GB" sz="2400" dirty="0">
              <a:solidFill>
                <a:srgbClr val="292934"/>
              </a:solidFill>
              <a:latin typeface="+mj-lt"/>
            </a:endParaRPr>
          </a:p>
          <a:p>
            <a:r>
              <a:rPr lang="en-GB" sz="2400" dirty="0">
                <a:solidFill>
                  <a:srgbClr val="94A39A"/>
                </a:solidFill>
                <a:latin typeface="+mj-lt"/>
              </a:rPr>
              <a:t>• </a:t>
            </a:r>
            <a:r>
              <a:rPr lang="en-GB" sz="2400" dirty="0">
                <a:solidFill>
                  <a:srgbClr val="292934"/>
                </a:solidFill>
                <a:latin typeface="+mj-lt"/>
              </a:rPr>
              <a:t>Severity of </a:t>
            </a:r>
            <a:r>
              <a:rPr lang="en-GB" sz="2400" dirty="0" smtClean="0">
                <a:solidFill>
                  <a:srgbClr val="292934"/>
                </a:solidFill>
                <a:latin typeface="+mj-lt"/>
              </a:rPr>
              <a:t>disease</a:t>
            </a:r>
          </a:p>
          <a:p>
            <a:endParaRPr lang="en-GB" sz="2400" dirty="0">
              <a:solidFill>
                <a:srgbClr val="292934"/>
              </a:solidFill>
              <a:latin typeface="+mj-lt"/>
            </a:endParaRPr>
          </a:p>
          <a:p>
            <a:r>
              <a:rPr lang="en-GB" sz="2400" dirty="0">
                <a:solidFill>
                  <a:srgbClr val="94A39A"/>
                </a:solidFill>
                <a:latin typeface="+mj-lt"/>
              </a:rPr>
              <a:t>• </a:t>
            </a:r>
            <a:r>
              <a:rPr lang="en-GB" sz="2400" dirty="0" smtClean="0">
                <a:solidFill>
                  <a:srgbClr val="292934"/>
                </a:solidFill>
                <a:latin typeface="+mj-lt"/>
              </a:rPr>
              <a:t>Transmissibility</a:t>
            </a:r>
          </a:p>
          <a:p>
            <a:endParaRPr lang="en-GB" sz="2400" dirty="0">
              <a:solidFill>
                <a:srgbClr val="292934"/>
              </a:solidFill>
              <a:latin typeface="+mj-lt"/>
            </a:endParaRPr>
          </a:p>
          <a:p>
            <a:r>
              <a:rPr lang="en-GB" sz="2400" dirty="0">
                <a:solidFill>
                  <a:srgbClr val="94A39A"/>
                </a:solidFill>
                <a:latin typeface="+mj-lt"/>
              </a:rPr>
              <a:t>• </a:t>
            </a:r>
            <a:r>
              <a:rPr lang="en-GB" sz="2400" dirty="0">
                <a:solidFill>
                  <a:srgbClr val="292934"/>
                </a:solidFill>
                <a:latin typeface="+mj-lt"/>
              </a:rPr>
              <a:t>Nature of the work conducted</a:t>
            </a:r>
            <a:endParaRPr lang="en-GB" sz="24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2204864"/>
            <a:ext cx="3960440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0"/>
            <a:ext cx="802838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C00000"/>
                </a:solidFill>
              </a:rPr>
              <a:t>Biosafety Level 1 (BSL1</a:t>
            </a:r>
            <a:r>
              <a:rPr lang="en-GB" sz="2400" dirty="0" smtClean="0">
                <a:solidFill>
                  <a:srgbClr val="C00000"/>
                </a:solidFill>
              </a:rPr>
              <a:t>) </a:t>
            </a:r>
            <a:endParaRPr lang="en-GB" sz="2400" dirty="0">
              <a:solidFill>
                <a:srgbClr val="C00000"/>
              </a:solidFill>
            </a:endParaRPr>
          </a:p>
          <a:p>
            <a:endParaRPr lang="en-GB" b="1" dirty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Risk </a:t>
            </a:r>
            <a:r>
              <a:rPr lang="en-GB" b="1" dirty="0">
                <a:solidFill>
                  <a:srgbClr val="292934"/>
                </a:solidFill>
              </a:rPr>
              <a:t>Group 1 Agents:</a:t>
            </a:r>
          </a:p>
          <a:p>
            <a:r>
              <a:rPr lang="en-GB" dirty="0">
                <a:solidFill>
                  <a:srgbClr val="292934"/>
                </a:solidFill>
              </a:rPr>
              <a:t>• </a:t>
            </a:r>
            <a:r>
              <a:rPr lang="en-GB" i="1" dirty="0" err="1">
                <a:solidFill>
                  <a:srgbClr val="292934"/>
                </a:solidFill>
              </a:rPr>
              <a:t>E.coli</a:t>
            </a:r>
            <a:r>
              <a:rPr lang="en-GB" i="1" dirty="0">
                <a:solidFill>
                  <a:srgbClr val="292934"/>
                </a:solidFill>
              </a:rPr>
              <a:t> </a:t>
            </a:r>
            <a:r>
              <a:rPr lang="en-GB" dirty="0">
                <a:solidFill>
                  <a:srgbClr val="292934"/>
                </a:solidFill>
              </a:rPr>
              <a:t>K-12</a:t>
            </a:r>
          </a:p>
          <a:p>
            <a:r>
              <a:rPr lang="en-GB" dirty="0">
                <a:solidFill>
                  <a:srgbClr val="292934"/>
                </a:solidFill>
              </a:rPr>
              <a:t>• Transgenic plants</a:t>
            </a:r>
          </a:p>
          <a:p>
            <a:r>
              <a:rPr lang="en-GB" dirty="0">
                <a:solidFill>
                  <a:srgbClr val="292934"/>
                </a:solidFill>
              </a:rPr>
              <a:t>• Fungi</a:t>
            </a:r>
          </a:p>
          <a:p>
            <a:r>
              <a:rPr lang="en-GB" dirty="0">
                <a:solidFill>
                  <a:srgbClr val="292934"/>
                </a:solidFill>
              </a:rPr>
              <a:t>• </a:t>
            </a:r>
            <a:r>
              <a:rPr lang="en-GB" dirty="0" err="1">
                <a:solidFill>
                  <a:srgbClr val="292934"/>
                </a:solidFill>
              </a:rPr>
              <a:t>Mold</a:t>
            </a:r>
            <a:endParaRPr lang="en-GB" dirty="0">
              <a:solidFill>
                <a:srgbClr val="292934"/>
              </a:solidFill>
            </a:endParaRPr>
          </a:p>
          <a:p>
            <a:r>
              <a:rPr lang="en-GB" dirty="0">
                <a:solidFill>
                  <a:srgbClr val="292934"/>
                </a:solidFill>
              </a:rPr>
              <a:t>• </a:t>
            </a:r>
            <a:r>
              <a:rPr lang="en-GB" dirty="0" smtClean="0">
                <a:solidFill>
                  <a:srgbClr val="292934"/>
                </a:solidFill>
              </a:rPr>
              <a:t>Yeast</a:t>
            </a:r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Lab </a:t>
            </a:r>
            <a:r>
              <a:rPr lang="en-GB" b="1" dirty="0">
                <a:solidFill>
                  <a:srgbClr val="292934"/>
                </a:solidFill>
              </a:rPr>
              <a:t>Practice</a:t>
            </a:r>
          </a:p>
          <a:p>
            <a:r>
              <a:rPr lang="en-GB" dirty="0">
                <a:solidFill>
                  <a:srgbClr val="292934"/>
                </a:solidFill>
              </a:rPr>
              <a:t>• Standard microbiological practices</a:t>
            </a:r>
          </a:p>
          <a:p>
            <a:r>
              <a:rPr lang="en-GB" dirty="0">
                <a:solidFill>
                  <a:srgbClr val="292934"/>
                </a:solidFill>
              </a:rPr>
              <a:t>• Open bench work ok unless aerosols generated, then use BSC</a:t>
            </a:r>
          </a:p>
          <a:p>
            <a:r>
              <a:rPr lang="en-GB" dirty="0">
                <a:solidFill>
                  <a:srgbClr val="292934"/>
                </a:solidFill>
              </a:rPr>
              <a:t>• Daily decontamination</a:t>
            </a:r>
          </a:p>
          <a:p>
            <a:r>
              <a:rPr lang="en-GB" dirty="0">
                <a:solidFill>
                  <a:srgbClr val="292934"/>
                </a:solidFill>
              </a:rPr>
              <a:t>• Required hand-washing</a:t>
            </a:r>
          </a:p>
          <a:p>
            <a:r>
              <a:rPr lang="en-GB" dirty="0">
                <a:solidFill>
                  <a:srgbClr val="292934"/>
                </a:solidFill>
              </a:rPr>
              <a:t>• Autoclave </a:t>
            </a:r>
            <a:r>
              <a:rPr lang="en-GB" dirty="0" smtClean="0">
                <a:solidFill>
                  <a:srgbClr val="292934"/>
                </a:solidFill>
              </a:rPr>
              <a:t>waste</a:t>
            </a:r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Safety </a:t>
            </a:r>
            <a:r>
              <a:rPr lang="en-GB" b="1" dirty="0">
                <a:solidFill>
                  <a:srgbClr val="292934"/>
                </a:solidFill>
              </a:rPr>
              <a:t>Equipment</a:t>
            </a:r>
          </a:p>
          <a:p>
            <a:r>
              <a:rPr lang="en-GB" dirty="0">
                <a:solidFill>
                  <a:srgbClr val="292934"/>
                </a:solidFill>
              </a:rPr>
              <a:t>• PPE – gloves, lab coat, eye protection as needed</a:t>
            </a:r>
          </a:p>
          <a:p>
            <a:r>
              <a:rPr lang="en-GB" dirty="0">
                <a:solidFill>
                  <a:srgbClr val="292934"/>
                </a:solidFill>
              </a:rPr>
              <a:t>• BSC – if generating </a:t>
            </a:r>
            <a:r>
              <a:rPr lang="en-GB" dirty="0" smtClean="0">
                <a:solidFill>
                  <a:srgbClr val="292934"/>
                </a:solidFill>
              </a:rPr>
              <a:t>aerosols</a:t>
            </a:r>
            <a:endParaRPr lang="en-GB" b="1" dirty="0" smtClean="0">
              <a:solidFill>
                <a:srgbClr val="292934"/>
              </a:solidFill>
            </a:endParaRPr>
          </a:p>
          <a:p>
            <a:r>
              <a:rPr lang="en-GB" b="1" dirty="0" smtClean="0">
                <a:solidFill>
                  <a:srgbClr val="292934"/>
                </a:solidFill>
              </a:rPr>
              <a:t>Facility</a:t>
            </a:r>
            <a:endParaRPr lang="en-GB" b="1" dirty="0">
              <a:solidFill>
                <a:srgbClr val="292934"/>
              </a:solidFill>
            </a:endParaRPr>
          </a:p>
          <a:p>
            <a:r>
              <a:rPr lang="en-GB" dirty="0">
                <a:solidFill>
                  <a:srgbClr val="292934"/>
                </a:solidFill>
              </a:rPr>
              <a:t>• Sink available for hand washing</a:t>
            </a:r>
          </a:p>
          <a:p>
            <a:r>
              <a:rPr lang="en-GB" dirty="0">
                <a:solidFill>
                  <a:srgbClr val="292934"/>
                </a:solidFill>
              </a:rPr>
              <a:t>• Door on lab with appropriate signage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leming Fund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Fleming Fund Template</Template>
  <TotalTime>1253</TotalTime>
  <Words>883</Words>
  <Application>Microsoft Office PowerPoint</Application>
  <PresentationFormat>On-screen Show (4:3)</PresentationFormat>
  <Paragraphs>200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Arial-BoldMT</vt:lpstr>
      <vt:lpstr>ArialMT</vt:lpstr>
      <vt:lpstr>Calibri</vt:lpstr>
      <vt:lpstr>Times New Roman</vt:lpstr>
      <vt:lpstr>Wingdings</vt:lpstr>
      <vt:lpstr>Fleming Fund Template</vt:lpstr>
      <vt:lpstr>LABORATORY BIOSAFETY </vt:lpstr>
      <vt:lpstr>Objectives</vt:lpstr>
      <vt:lpstr>PowerPoint Presentation</vt:lpstr>
      <vt:lpstr>What is a Biohazard?</vt:lpstr>
      <vt:lpstr>Why Biosafety? Laboratory Acquired Infections (LAIs)</vt:lpstr>
      <vt:lpstr>Containment</vt:lpstr>
      <vt:lpstr>PowerPoint Presentation</vt:lpstr>
      <vt:lpstr>PowerPoint Presentation</vt:lpstr>
      <vt:lpstr>PowerPoint Presentation</vt:lpstr>
      <vt:lpstr>PowerPoint Presentation</vt:lpstr>
      <vt:lpstr>BSL2 cont. </vt:lpstr>
      <vt:lpstr>PowerPoint Presentation</vt:lpstr>
      <vt:lpstr>PowerPoint Presentation</vt:lpstr>
      <vt:lpstr>PowerPoint Presentation</vt:lpstr>
      <vt:lpstr>PowerPoint Presentation</vt:lpstr>
      <vt:lpstr>Classification of Infective Agents by Risk Group</vt:lpstr>
      <vt:lpstr>Thank You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Biosafety Levels</dc:title>
  <dc:creator>Shree</dc:creator>
  <cp:lastModifiedBy>Blessing O. Ukpabi</cp:lastModifiedBy>
  <cp:revision>43</cp:revision>
  <dcterms:created xsi:type="dcterms:W3CDTF">2011-06-20T19:33:44Z</dcterms:created>
  <dcterms:modified xsi:type="dcterms:W3CDTF">2020-10-28T18:50:41Z</dcterms:modified>
</cp:coreProperties>
</file>